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328" r:id="rId3"/>
    <p:sldId id="326" r:id="rId4"/>
    <p:sldId id="327" r:id="rId5"/>
    <p:sldId id="265" r:id="rId6"/>
    <p:sldId id="316" r:id="rId7"/>
    <p:sldId id="329" r:id="rId8"/>
    <p:sldId id="317" r:id="rId9"/>
    <p:sldId id="335" r:id="rId10"/>
    <p:sldId id="337" r:id="rId11"/>
    <p:sldId id="334" r:id="rId12"/>
  </p:sldIdLst>
  <p:sldSz cx="9144000" cy="6858000" type="letter"/>
  <p:notesSz cx="10058400" cy="7772400"/>
  <p:defaultTextStyle>
    <a:defPPr>
      <a:defRPr lang="en-US"/>
    </a:defPPr>
    <a:lvl1pPr marL="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1pPr>
    <a:lvl2pPr marL="410291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2pPr>
    <a:lvl3pPr marL="820583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3pPr>
    <a:lvl4pPr marL="1230874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4pPr>
    <a:lvl5pPr marL="1641165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5pPr>
    <a:lvl6pPr marL="2051456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6pPr>
    <a:lvl7pPr marL="2461748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7pPr>
    <a:lvl8pPr marL="2872039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8pPr>
    <a:lvl9pPr marL="328233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64" userDrawn="1">
          <p15:clr>
            <a:srgbClr val="A4A3A4"/>
          </p15:clr>
        </p15:guide>
        <p15:guide id="2" pos="25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4A81"/>
    <a:srgbClr val="AD483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76"/>
    <p:restoredTop sz="94458"/>
  </p:normalViewPr>
  <p:slideViewPr>
    <p:cSldViewPr>
      <p:cViewPr>
        <p:scale>
          <a:sx n="75" d="100"/>
          <a:sy n="75" d="100"/>
        </p:scale>
        <p:origin x="-2064" y="-336"/>
      </p:cViewPr>
      <p:guideLst>
        <p:guide orient="horz" pos="1964"/>
        <p:guide pos="25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506CD-1467-42F4-AD6C-CBE31907FF8B}" type="datetimeFigureOut">
              <a:rPr lang="es-MX" smtClean="0"/>
              <a:pPr/>
              <a:t>20/02/2020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971550"/>
            <a:ext cx="34956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D7EE9-E02C-4917-ACCB-5BE85E6C142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2077987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9419" y="2234006"/>
            <a:ext cx="79051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:a16="http://schemas.microsoft.com/office/drawing/2014/main" xmlns="" id="{29B119A2-E424-214C-A32B-4C4628CEB5CE}"/>
              </a:ext>
            </a:extLst>
          </p:cNvPr>
          <p:cNvSpPr/>
          <p:nvPr/>
        </p:nvSpPr>
        <p:spPr>
          <a:xfrm>
            <a:off x="2915024" y="0"/>
            <a:ext cx="6228976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xmlns="" id="{93AA6DA6-6460-904E-BA4B-E51826C86834}"/>
              </a:ext>
            </a:extLst>
          </p:cNvPr>
          <p:cNvSpPr/>
          <p:nvPr/>
        </p:nvSpPr>
        <p:spPr>
          <a:xfrm>
            <a:off x="0" y="0"/>
            <a:ext cx="2917265" cy="6858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sz="1900" dirty="0"/>
          </a:p>
        </p:txBody>
      </p:sp>
      <p:sp>
        <p:nvSpPr>
          <p:cNvPr id="6" name="object 10">
            <a:extLst>
              <a:ext uri="{FF2B5EF4-FFF2-40B4-BE49-F238E27FC236}">
                <a16:creationId xmlns:a16="http://schemas.microsoft.com/office/drawing/2014/main" xmlns="" id="{90A54EB5-7157-B740-8A0F-EC26983459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1143000"/>
            <a:ext cx="8382000" cy="29238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70088" indent="-1955800">
              <a:lnSpc>
                <a:spcPts val="3812"/>
              </a:lnSpc>
            </a:pPr>
            <a:r>
              <a:rPr sz="12706" baseline="-20061" dirty="0" smtClean="0"/>
              <a:t> </a:t>
            </a:r>
            <a:r>
              <a:rPr lang="es-ES" sz="12706" baseline="-20061" dirty="0" smtClean="0"/>
              <a:t>NO DEJO </a:t>
            </a:r>
            <a:br>
              <a:rPr lang="es-ES" sz="12706" baseline="-20061" dirty="0" smtClean="0"/>
            </a:br>
            <a:r>
              <a:rPr lang="es-ES" sz="12706" baseline="-20061" dirty="0" smtClean="0"/>
              <a:t/>
            </a:r>
            <a:br>
              <a:rPr lang="es-ES" sz="12706" baseline="-20061" dirty="0" smtClean="0"/>
            </a:br>
            <a:r>
              <a:rPr lang="es-ES" sz="12706" baseline="-20061" dirty="0" smtClean="0"/>
              <a:t>PARA </a:t>
            </a:r>
            <a:br>
              <a:rPr lang="es-ES" sz="12706" baseline="-20061" dirty="0" smtClean="0"/>
            </a:br>
            <a:r>
              <a:rPr lang="es-ES" sz="12706" baseline="-20061" dirty="0" smtClean="0"/>
              <a:t/>
            </a:r>
            <a:br>
              <a:rPr lang="es-ES" sz="12706" baseline="-20061" dirty="0" smtClean="0"/>
            </a:br>
            <a:r>
              <a:rPr lang="es-ES" sz="12706" baseline="-20061" dirty="0" smtClean="0"/>
              <a:t>MAÑANA</a:t>
            </a:r>
            <a:r>
              <a:rPr lang="es-MX" sz="5400" dirty="0" smtClean="0"/>
              <a:t/>
            </a:r>
            <a:br>
              <a:rPr lang="es-MX" sz="5400" dirty="0" smtClean="0"/>
            </a:br>
            <a:endParaRPr sz="54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A542659A-4FA0-6F4D-B73D-B428747300F6}"/>
              </a:ext>
            </a:extLst>
          </p:cNvPr>
          <p:cNvSpPr/>
          <p:nvPr/>
        </p:nvSpPr>
        <p:spPr>
          <a:xfrm>
            <a:off x="6477000" y="3884499"/>
            <a:ext cx="2514600" cy="23622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b="1" dirty="0" smtClean="0"/>
              <a:t>PERSEVERANCIA</a:t>
            </a:r>
            <a:endParaRPr lang="en-US" b="1" dirty="0"/>
          </a:p>
        </p:txBody>
      </p:sp>
      <p:pic>
        <p:nvPicPr>
          <p:cNvPr id="10" name="9 Imagen" descr="C:\Users\BECAS 3\AppData\Local\Microsoft\Windows\Temporary Internet Files\Content.IE5\UDP1W49J\1591799_stress_thumb_big[1]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267200"/>
            <a:ext cx="1752600" cy="136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5815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:a16="http://schemas.microsoft.com/office/drawing/2014/main" xmlns="" id="{518E3142-096A-134B-84C2-0630E844E6F5}"/>
              </a:ext>
            </a:extLst>
          </p:cNvPr>
          <p:cNvSpPr/>
          <p:nvPr/>
        </p:nvSpPr>
        <p:spPr>
          <a:xfrm>
            <a:off x="-15240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xmlns="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xmlns="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xmlns="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8CDE6EA-7FCC-1A40-8768-9D9FE31BD33E}"/>
              </a:ext>
            </a:extLst>
          </p:cNvPr>
          <p:cNvSpPr/>
          <p:nvPr/>
        </p:nvSpPr>
        <p:spPr>
          <a:xfrm>
            <a:off x="0" y="76200"/>
            <a:ext cx="8458200" cy="4257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s-MX" sz="3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CONTEXTO</a:t>
            </a:r>
          </a:p>
          <a:p>
            <a:pPr marL="14941">
              <a:spcBef>
                <a:spcPts val="447"/>
              </a:spcBef>
            </a:pPr>
            <a:endParaRPr lang="es-MX" sz="3200" b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4941" algn="just">
              <a:lnSpc>
                <a:spcPct val="200000"/>
              </a:lnSpc>
              <a:spcBef>
                <a:spcPts val="447"/>
              </a:spcBef>
            </a:pPr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las principales acciones para alcanzar las metas es ser constante, persistente y disciplinado para lograrlas. Cuando se postergan acciones para alcanzarlas perdemos oportunidades, tiempo e interés en su logro, desviando nuestra atención a otras metas, que muy posiblemente, tampoco se alcancen.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29982E-4A41-0149-B81B-7C5AD9518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6248400" y="5562600"/>
            <a:ext cx="1143000" cy="1295400"/>
          </a:xfrm>
          <a:prstGeom prst="rect">
            <a:avLst/>
          </a:prstGeom>
        </p:spPr>
      </p:pic>
      <p:pic>
        <p:nvPicPr>
          <p:cNvPr id="1034" name="Picture 10" descr="C:\Users\BECAS 3\AppData\Local\Microsoft\Windows\Temporary Internet Files\Content.IE5\91PAMXRL\felicidad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3581400"/>
            <a:ext cx="5867400" cy="3276600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685800" y="6248400"/>
            <a:ext cx="2590800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834175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:a16="http://schemas.microsoft.com/office/drawing/2014/main" xmlns="" id="{518E3142-096A-134B-84C2-0630E844E6F5}"/>
              </a:ext>
            </a:extLst>
          </p:cNvPr>
          <p:cNvSpPr/>
          <p:nvPr/>
        </p:nvSpPr>
        <p:spPr>
          <a:xfrm>
            <a:off x="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xmlns="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xmlns="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xmlns="" id="{3224F731-B888-5F47-8F28-25747EE91283}"/>
              </a:ext>
            </a:extLst>
          </p:cNvPr>
          <p:cNvSpPr/>
          <p:nvPr/>
        </p:nvSpPr>
        <p:spPr>
          <a:xfrm>
            <a:off x="0" y="-152400"/>
            <a:ext cx="9143999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oberana Sans" panose="02000000000000000000" pitchFamily="50" charset="0"/>
                <a:cs typeface="Soberana Sans"/>
              </a:rPr>
              <a:t>I</a:t>
            </a:r>
            <a:r>
              <a:rPr lang="es-MX" sz="3200" dirty="0" smtClean="0"/>
              <a:t> </a:t>
            </a:r>
            <a:r>
              <a:rPr lang="es-MX" sz="28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¿Cuál es el objetivo de la lección</a:t>
            </a:r>
            <a:r>
              <a:rPr lang="es-MX" sz="2800" dirty="0" smtClean="0">
                <a:latin typeface="Arial Black" pitchFamily="34" charset="0"/>
              </a:rPr>
              <a:t>? </a:t>
            </a:r>
          </a:p>
          <a:p>
            <a:pPr algn="just"/>
            <a:r>
              <a:rPr lang="es-MX" sz="2000" dirty="0" smtClean="0"/>
              <a:t>Que el estudiante analice situaciones adversas y retos que ha superado, con el n de prever escenarios y formas constructivas y flexibles de enfrentarlos, para favorecer la consecución de metas a largo plazo.</a:t>
            </a:r>
          </a:p>
          <a:p>
            <a:pPr algn="just"/>
            <a:endParaRPr lang="es-MX" sz="2000" dirty="0" smtClean="0"/>
          </a:p>
          <a:p>
            <a:pPr algn="just"/>
            <a:r>
              <a:rPr lang="es-MX" sz="28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¿Por qué es importante?</a:t>
            </a:r>
          </a:p>
          <a:p>
            <a:pPr algn="just"/>
            <a:r>
              <a:rPr lang="es-MX" sz="2000" dirty="0" smtClean="0"/>
              <a:t>Porque permite que los estudiantes reconozcan las ventajas y desventajas de postergar acciones para lograr metas.</a:t>
            </a:r>
          </a:p>
          <a:p>
            <a:pPr algn="just"/>
            <a:endParaRPr lang="es-MX" sz="2000" dirty="0" smtClean="0"/>
          </a:p>
          <a:p>
            <a:pPr algn="just"/>
            <a:r>
              <a:rPr lang="es-MX" sz="1800" i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Invita a los estudiantes a leer la introducción, la cita y El reto es, de la actividad</a:t>
            </a:r>
            <a:r>
              <a:rPr lang="es-MX" sz="18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.</a:t>
            </a:r>
            <a:endParaRPr lang="en-US" sz="1800" dirty="0" smtClean="0">
              <a:solidFill>
                <a:schemeClr val="accent6">
                  <a:lumMod val="50000"/>
                </a:schemeClr>
              </a:solidFill>
              <a:latin typeface="Arial Black" pitchFamily="34" charset="0"/>
              <a:cs typeface="Soberana Sans"/>
            </a:endParaRPr>
          </a:p>
          <a:p>
            <a:pPr algn="just"/>
            <a:r>
              <a:rPr lang="es-MX" sz="2000" dirty="0" smtClean="0"/>
              <a:t>“Tú podrás retrasarte, pero el tiempo no lo hará”. </a:t>
            </a:r>
            <a:r>
              <a:rPr lang="es-MX" sz="2000" dirty="0" err="1" smtClean="0"/>
              <a:t>Benjamin</a:t>
            </a:r>
            <a:r>
              <a:rPr lang="es-MX" sz="2000" dirty="0" smtClean="0"/>
              <a:t> Franklin.</a:t>
            </a:r>
          </a:p>
          <a:p>
            <a:pPr algn="just"/>
            <a:endParaRPr lang="es-ES" sz="20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just"/>
            <a:r>
              <a:rPr lang="es-ES" sz="2000" dirty="0" smtClean="0">
                <a:solidFill>
                  <a:schemeClr val="bg1"/>
                </a:solidFill>
                <a:latin typeface="Arial Black" pitchFamily="34" charset="0"/>
              </a:rPr>
              <a:t>INTRODUCCIÓN:</a:t>
            </a:r>
          </a:p>
          <a:p>
            <a:pPr algn="just"/>
            <a:r>
              <a:rPr lang="es-MX" sz="1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¿Has postergado algo para realizar otra actividad? Dejar para después lo que se puede resolver en ese instante, no es una decisión fácil, se puede realizar siempre y cuando se haga de forma consciente, en plenitud emocional y con actitud responsable de lo que se asuma. Cuando se trata de enfrentar retos y lograr metas, no temas: encara el reto, sólo pueden presentarse buenos resultados. </a:t>
            </a:r>
          </a:p>
          <a:p>
            <a:pPr algn="just"/>
            <a:endParaRPr lang="es-MX" sz="1800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 reto es </a:t>
            </a:r>
            <a:r>
              <a:rPr lang="es-MX" sz="1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analizar situaciones adversas y retos que has superado, con el fin de prever escenarios y formas constructivas y flexibles de enfrentarlos, para favorecer la consecución de metas a largo plazo</a:t>
            </a:r>
            <a:endParaRPr lang="en-US" sz="1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3587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:a16="http://schemas.microsoft.com/office/drawing/2014/main" xmlns="" id="{518E3142-096A-134B-84C2-0630E844E6F5}"/>
              </a:ext>
            </a:extLst>
          </p:cNvPr>
          <p:cNvSpPr/>
          <p:nvPr/>
        </p:nvSpPr>
        <p:spPr>
          <a:xfrm>
            <a:off x="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pPr algn="just"/>
            <a:endParaRPr sz="1900" dirty="0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xmlns="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xmlns="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xmlns="" id="{3224F731-B888-5F47-8F28-25747EE91283}"/>
              </a:ext>
            </a:extLst>
          </p:cNvPr>
          <p:cNvSpPr/>
          <p:nvPr/>
        </p:nvSpPr>
        <p:spPr>
          <a:xfrm>
            <a:off x="0" y="1560016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dirty="0" smtClean="0"/>
              <a:t>• </a:t>
            </a:r>
            <a:r>
              <a:rPr lang="es-MX" sz="2400" dirty="0" smtClean="0">
                <a:solidFill>
                  <a:schemeClr val="accent6">
                    <a:lumMod val="50000"/>
                  </a:schemeClr>
                </a:solidFill>
              </a:rPr>
              <a:t>Recapitule el texto de la introducción y haga un ejercicio de reflexión, puede preguntar al grupo si saben qué es postergar las acciones para lograr las metas. Esto permitirá recuperar conocimientos previos.</a:t>
            </a:r>
          </a:p>
          <a:p>
            <a:pPr algn="just"/>
            <a:endParaRPr lang="es-ES" sz="2400" dirty="0" smtClean="0">
              <a:solidFill>
                <a:schemeClr val="bg1"/>
              </a:solidFill>
              <a:latin typeface="Soberana Sans" panose="02000000000000000000" pitchFamily="2" charset="77"/>
            </a:endParaRPr>
          </a:p>
          <a:p>
            <a:pPr algn="just"/>
            <a:endParaRPr lang="es-ES" sz="2400" dirty="0" smtClean="0">
              <a:solidFill>
                <a:schemeClr val="bg1"/>
              </a:solidFill>
              <a:latin typeface="Soberana Sans" panose="02000000000000000000" pitchFamily="2" charset="77"/>
            </a:endParaRPr>
          </a:p>
          <a:p>
            <a:pPr algn="just"/>
            <a:endParaRPr lang="es-ES" sz="2400" dirty="0" smtClean="0">
              <a:solidFill>
                <a:schemeClr val="bg1"/>
              </a:solidFill>
              <a:latin typeface="Soberana Sans" panose="02000000000000000000" pitchFamily="2" charset="77"/>
            </a:endParaRPr>
          </a:p>
          <a:p>
            <a:pPr algn="just"/>
            <a:endParaRPr lang="es-ES" sz="2400" dirty="0" smtClean="0">
              <a:solidFill>
                <a:schemeClr val="bg1"/>
              </a:solidFill>
              <a:latin typeface="Soberana Sans" panose="02000000000000000000" pitchFamily="2" charset="77"/>
            </a:endParaRPr>
          </a:p>
          <a:p>
            <a:pPr algn="just"/>
            <a:endParaRPr lang="es-ES" sz="2400" dirty="0" smtClean="0">
              <a:solidFill>
                <a:schemeClr val="bg1"/>
              </a:solidFill>
              <a:latin typeface="Soberana Sans" panose="02000000000000000000" pitchFamily="2" charset="77"/>
            </a:endParaRPr>
          </a:p>
          <a:p>
            <a:pPr algn="just"/>
            <a:endParaRPr lang="es-ES" sz="2400" dirty="0" smtClean="0">
              <a:solidFill>
                <a:schemeClr val="bg1"/>
              </a:solidFill>
              <a:latin typeface="Soberana Sans" panose="02000000000000000000" pitchFamily="2" charset="77"/>
            </a:endParaRPr>
          </a:p>
          <a:p>
            <a:pPr algn="just"/>
            <a:endParaRPr lang="es-ES" sz="2400" dirty="0" smtClean="0">
              <a:solidFill>
                <a:schemeClr val="bg1"/>
              </a:solidFill>
              <a:latin typeface="Soberana Sans" panose="02000000000000000000" pitchFamily="2" charset="77"/>
            </a:endParaRPr>
          </a:p>
          <a:p>
            <a:pPr algn="just"/>
            <a:r>
              <a:rPr lang="es-MX" sz="2400" dirty="0" smtClean="0"/>
              <a:t>CONCEPTO CLAVE </a:t>
            </a:r>
          </a:p>
          <a:p>
            <a:pPr algn="just"/>
            <a:r>
              <a:rPr lang="es-MX" sz="2400" b="1" dirty="0" smtClean="0">
                <a:solidFill>
                  <a:schemeClr val="accent6">
                    <a:lumMod val="50000"/>
                  </a:schemeClr>
                </a:solidFill>
              </a:rPr>
              <a:t>Postergar.</a:t>
            </a:r>
            <a:r>
              <a:rPr lang="es-MX" sz="2400" dirty="0" smtClean="0"/>
              <a:t>  Significa posponer la realización de alguna acción o actividad que teníamos pensada.</a:t>
            </a:r>
            <a:endParaRPr lang="en-US" sz="2400" dirty="0">
              <a:solidFill>
                <a:schemeClr val="bg1"/>
              </a:solidFill>
              <a:latin typeface="Soberana Sans" panose="02000000000000000000" pitchFamily="2" charset="77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0" y="3120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Arial Black" pitchFamily="34" charset="0"/>
              </a:rPr>
              <a:t>Estructura de </a:t>
            </a:r>
            <a:r>
              <a:rPr lang="es-MX" sz="2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la sesión y recomendaciones específicas</a:t>
            </a:r>
            <a:endParaRPr lang="es-MX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" name="Picture 2" descr="C:\Users\BECAS 3\AppData\Local\Microsoft\Windows\Temporary Internet Files\Content.IE5\91PAMXRL\dieta-adolescentes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3237" y="2891904"/>
            <a:ext cx="3738563" cy="2518296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6858000" y="4038600"/>
            <a:ext cx="2133600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83361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224F731-B888-5F47-8F28-25747EE91283}"/>
              </a:ext>
            </a:extLst>
          </p:cNvPr>
          <p:cNvSpPr/>
          <p:nvPr/>
        </p:nvSpPr>
        <p:spPr>
          <a:xfrm>
            <a:off x="0" y="228600"/>
            <a:ext cx="9144000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 algn="ctr">
              <a:spcBef>
                <a:spcPts val="447"/>
              </a:spcBef>
            </a:pPr>
            <a:r>
              <a:rPr lang="en-US" sz="2800" b="1" spc="-5" dirty="0">
                <a:solidFill>
                  <a:schemeClr val="accent6">
                    <a:lumMod val="50000"/>
                  </a:schemeClr>
                </a:solidFill>
                <a:latin typeface="Soberana Sans"/>
                <a:cs typeface="Soberana Sans"/>
              </a:rPr>
              <a:t>Actividad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Soberana Sans"/>
                <a:cs typeface="Soberana Sans"/>
              </a:rPr>
              <a:t>1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Soberana Sans"/>
                <a:cs typeface="Soberana Sans"/>
              </a:rPr>
              <a:t>.</a:t>
            </a:r>
          </a:p>
          <a:p>
            <a:pPr marL="14941" algn="just">
              <a:spcBef>
                <a:spcPts val="447"/>
              </a:spcBef>
            </a:pPr>
            <a:endParaRPr lang="en-US" sz="1800" b="1" spc="-10" dirty="0" smtClean="0">
              <a:solidFill>
                <a:srgbClr val="004A81"/>
              </a:solidFill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</a:pPr>
            <a:r>
              <a:rPr lang="es-MX" sz="20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Análisis de temas postergados.</a:t>
            </a:r>
            <a:endParaRPr lang="en-US" sz="2000" b="1" spc="-1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72141" indent="-457200" algn="just">
              <a:spcBef>
                <a:spcPts val="447"/>
              </a:spcBef>
              <a:buAutoNum type="alphaLcPeriod"/>
            </a:pPr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 forma individual, piensa en algunas acciones que has postergado por temor a enfrentar retos o no alcanzar tus metas. </a:t>
            </a:r>
          </a:p>
          <a:p>
            <a:pPr marL="472141" indent="-457200" algn="just">
              <a:spcBef>
                <a:spcPts val="447"/>
              </a:spcBef>
              <a:buAutoNum type="alphaLcPeriod"/>
            </a:pPr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Elabora una tabla en tu cuaderno, en la primera columna coloca los temas que has dejado; en la segunda columna, los motivos por los que los postergaste y; en la tercera columna, cuáles han sido los resultados.</a:t>
            </a:r>
            <a:endParaRPr lang="en-US" sz="2000" spc="-1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xmlns="" id="{43BD8204-512F-F449-8C88-0469A1952012}"/>
              </a:ext>
            </a:extLst>
          </p:cNvPr>
          <p:cNvSpPr/>
          <p:nvPr/>
        </p:nvSpPr>
        <p:spPr>
          <a:xfrm>
            <a:off x="1143000" y="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52400" y="3291840"/>
          <a:ext cx="8839200" cy="234696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946400"/>
                <a:gridCol w="2946400"/>
                <a:gridCol w="29464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TEMAS POSTERGADOS</a:t>
                      </a:r>
                      <a:endParaRPr lang="es-MX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¿POR</a:t>
                      </a:r>
                      <a:r>
                        <a:rPr lang="es-ES" sz="1400" baseline="0" dirty="0" smtClean="0"/>
                        <a:t> QUÉ LO POSTERGUÉ?</a:t>
                      </a:r>
                      <a:endParaRPr lang="es-MX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¿CUÁLES</a:t>
                      </a:r>
                      <a:r>
                        <a:rPr lang="es-ES" sz="1400" baseline="0" dirty="0" smtClean="0"/>
                        <a:t> HAN SIDO LOS RESULTADOS?</a:t>
                      </a:r>
                      <a:endParaRPr lang="es-MX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1</a:t>
                      </a:r>
                    </a:p>
                    <a:p>
                      <a:endParaRPr lang="es-ES" dirty="0" smtClean="0"/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2</a:t>
                      </a:r>
                    </a:p>
                    <a:p>
                      <a:endParaRPr lang="es-ES" dirty="0" smtClean="0"/>
                    </a:p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5122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224F731-B888-5F47-8F28-25747EE91283}"/>
              </a:ext>
            </a:extLst>
          </p:cNvPr>
          <p:cNvSpPr/>
          <p:nvPr/>
        </p:nvSpPr>
        <p:spPr>
          <a:xfrm>
            <a:off x="0" y="196870"/>
            <a:ext cx="8991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 algn="ctr">
              <a:spcBef>
                <a:spcPts val="447"/>
              </a:spcBef>
            </a:pPr>
            <a:r>
              <a:rPr lang="en-US" sz="4000" b="1" spc="-5" dirty="0">
                <a:solidFill>
                  <a:schemeClr val="accent6">
                    <a:lumMod val="75000"/>
                  </a:schemeClr>
                </a:solidFill>
                <a:latin typeface="Soberana Sans"/>
                <a:cs typeface="Soberana Sans"/>
              </a:rPr>
              <a:t>Actividad 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Soberana Sans"/>
                <a:cs typeface="Soberana Sans"/>
              </a:rPr>
              <a:t>2.</a:t>
            </a:r>
            <a:endParaRPr lang="en-US" sz="4000" b="1" spc="-10" dirty="0">
              <a:solidFill>
                <a:schemeClr val="accent6">
                  <a:lumMod val="75000"/>
                </a:schemeClr>
              </a:solidFill>
              <a:latin typeface="Soberana Sans"/>
              <a:cs typeface="Soberana Sans"/>
            </a:endParaRPr>
          </a:p>
          <a:p>
            <a:endParaRPr lang="en-US" sz="1200" b="1" dirty="0">
              <a:solidFill>
                <a:schemeClr val="accent6">
                  <a:lumMod val="75000"/>
                </a:schemeClr>
              </a:solidFill>
              <a:latin typeface="Soberana Sans" panose="02000000000000000000" pitchFamily="2" charset="77"/>
            </a:endParaRPr>
          </a:p>
          <a:p>
            <a:pPr algn="just"/>
            <a:r>
              <a:rPr lang="es-MX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Análisis de desventajas de postergar acciones para lograr metas.</a:t>
            </a:r>
          </a:p>
          <a:p>
            <a:pPr algn="just"/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lphaLcPeriod"/>
            </a:pPr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equipo, comparen sus tablas. </a:t>
            </a:r>
          </a:p>
          <a:p>
            <a:pPr marL="457200" indent="-457200" algn="just">
              <a:buAutoNum type="alphaLcPeriod"/>
            </a:pP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lphaLcPeriod"/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Conversen sobre las consecuencias que tiene posponer acciones para el logro de sus metas. </a:t>
            </a:r>
          </a:p>
          <a:p>
            <a:pPr marL="457200" indent="-457200" algn="just">
              <a:buAutoNum type="alphaLcPeriod"/>
            </a:pP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lphaLcPeriod"/>
            </a:pPr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Pregúntense: </a:t>
            </a:r>
          </a:p>
          <a:p>
            <a:pPr marL="457200" indent="-457200" algn="just"/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¿Qué consecuencias tiene postergar las acciones para lograr tus metas? </a:t>
            </a:r>
          </a:p>
          <a:p>
            <a:pPr marL="457200" indent="-457200" algn="just"/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• ¿Qué sentimientos nos llevan a posponer las acciones para lograr nuestras metas?</a:t>
            </a:r>
          </a:p>
          <a:p>
            <a:pPr marL="457200" indent="-457200" algn="just"/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d. Elaboren un esquema en el que escriban las ventajas y desventajas de posponer acciones para lograr las metas que se proponen. Imagínenlo como una balanza.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xmlns="" id="{43BD8204-512F-F449-8C88-0469A1952012}"/>
              </a:ext>
            </a:extLst>
          </p:cNvPr>
          <p:cNvSpPr/>
          <p:nvPr/>
        </p:nvSpPr>
        <p:spPr>
          <a:xfrm>
            <a:off x="381000" y="0"/>
            <a:ext cx="2362200" cy="6858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xmlns="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703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8">
            <a:extLst>
              <a:ext uri="{FF2B5EF4-FFF2-40B4-BE49-F238E27FC236}">
                <a16:creationId xmlns:a16="http://schemas.microsoft.com/office/drawing/2014/main" xmlns="" id="{93C68F64-59BF-4540-9459-4FC4E983006E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xmlns="" id="{136C9A33-2B37-1047-8B7D-A3B7227698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3224F731-B888-5F47-8F28-25747EE91283}"/>
              </a:ext>
            </a:extLst>
          </p:cNvPr>
          <p:cNvSpPr/>
          <p:nvPr/>
        </p:nvSpPr>
        <p:spPr>
          <a:xfrm>
            <a:off x="831376" y="2035314"/>
            <a:ext cx="7315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Soberana Sans" panose="02000000000000000000" pitchFamily="50" charset="0"/>
                <a:cs typeface="Soberana Sans"/>
              </a:rPr>
              <a:t>Lean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Soberana Sans" panose="02000000000000000000" pitchFamily="50" charset="0"/>
                <a:cs typeface="Soberana Sans"/>
              </a:rPr>
              <a:t>Reafirmo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Soberana Sans" panose="02000000000000000000" pitchFamily="50" charset="0"/>
                <a:cs typeface="Soberana Sans"/>
              </a:rPr>
              <a:t> y </a:t>
            </a:r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Soberana Sans" panose="02000000000000000000" pitchFamily="50" charset="0"/>
                <a:cs typeface="Soberana Sans"/>
              </a:rPr>
              <a:t>Ordeno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Soberana Sans" panose="02000000000000000000" pitchFamily="50" charset="0"/>
                <a:cs typeface="Soberana Sans"/>
              </a:rPr>
              <a:t>. 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Soberana Sans" panose="02000000000000000000" pitchFamily="50" charset="0"/>
              <a:cs typeface="Soberana Sans"/>
            </a:endParaRPr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xmlns="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1DF9C62-BFF4-B84B-8FD8-BDBDA2B860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0057" y="4191000"/>
            <a:ext cx="1943100" cy="2527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xmlns="" val="1289075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224F731-B888-5F47-8F28-25747EE91283}"/>
              </a:ext>
            </a:extLst>
          </p:cNvPr>
          <p:cNvSpPr/>
          <p:nvPr/>
        </p:nvSpPr>
        <p:spPr>
          <a:xfrm>
            <a:off x="228600" y="586800"/>
            <a:ext cx="8915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b="1" spc="-5" dirty="0" smtClean="0">
                <a:solidFill>
                  <a:srgbClr val="004A81"/>
                </a:solidFill>
                <a:latin typeface="Soberana Sans"/>
                <a:cs typeface="Soberana Sans"/>
              </a:rPr>
              <a:t>REAFIRMO Y ORDENO</a:t>
            </a:r>
            <a:endParaRPr lang="es-ES" sz="2400" dirty="0" smtClean="0"/>
          </a:p>
          <a:p>
            <a:pPr algn="just"/>
            <a:endParaRPr lang="es-ES" sz="2400" dirty="0" smtClean="0"/>
          </a:p>
          <a:p>
            <a:pPr algn="just"/>
            <a:r>
              <a:rPr lang="es-MX" sz="2800" dirty="0" smtClean="0">
                <a:latin typeface="Arial" pitchFamily="34" charset="0"/>
                <a:cs typeface="Arial" pitchFamily="34" charset="0"/>
              </a:rPr>
              <a:t>Postergar las acciones que nos llevan a lograr las metas que nos proponemos crean desventajas, ya que afectan nuestro estado de ánimo y nos hace perder oportunidades para lograrlas. Realizar acciones que favorezcan el tiempo y rumbo de nuestras metas es importante para cumplirlas.</a:t>
            </a:r>
          </a:p>
          <a:p>
            <a:pPr algn="just"/>
            <a:endParaRPr lang="en-US" sz="2400" dirty="0" smtClean="0">
              <a:latin typeface="Soberana Sans" panose="02000000000000000000" pitchFamily="2" charset="77"/>
            </a:endParaRPr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xmlns="" id="{43BD8204-512F-F449-8C88-0469A1952012}"/>
              </a:ext>
            </a:extLst>
          </p:cNvPr>
          <p:cNvSpPr/>
          <p:nvPr/>
        </p:nvSpPr>
        <p:spPr>
          <a:xfrm>
            <a:off x="1143000" y="0"/>
            <a:ext cx="2362200" cy="6858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xmlns="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</p:spPr>
      </p:pic>
      <p:pic>
        <p:nvPicPr>
          <p:cNvPr id="3075" name="Picture 3" descr="C:\Users\BECAS 3\AppData\Local\Microsoft\Windows\Temporary Internet Files\Content.IE5\CCPOBORB\fiesta-adolescent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810001"/>
            <a:ext cx="4495800" cy="3048000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2590800" y="5943600"/>
            <a:ext cx="2667000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395081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:a16="http://schemas.microsoft.com/office/drawing/2014/main" xmlns="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xmlns="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xmlns="" id="{442181FA-95F4-AD46-A6C4-B05EF93DD585}"/>
              </a:ext>
            </a:extLst>
          </p:cNvPr>
          <p:cNvSpPr/>
          <p:nvPr/>
        </p:nvSpPr>
        <p:spPr>
          <a:xfrm>
            <a:off x="685800" y="533400"/>
            <a:ext cx="7634507" cy="5055208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xmlns="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:a16="http://schemas.microsoft.com/office/drawing/2014/main" xmlns="" id="{E754D0E2-1A68-F040-940E-A10FFF65897C}"/>
              </a:ext>
            </a:extLst>
          </p:cNvPr>
          <p:cNvSpPr txBox="1"/>
          <p:nvPr/>
        </p:nvSpPr>
        <p:spPr>
          <a:xfrm>
            <a:off x="943708" y="-76200"/>
            <a:ext cx="5147383" cy="445974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8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Para tu vida diaria</a:t>
            </a:r>
            <a:endParaRPr sz="2800" dirty="0">
              <a:latin typeface="Soberana Sans"/>
              <a:cs typeface="Soberana Sans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:a16="http://schemas.microsoft.com/office/drawing/2014/main" xmlns="" id="{7AA2F7C0-3915-F041-9113-36F645B9863A}"/>
              </a:ext>
            </a:extLst>
          </p:cNvPr>
          <p:cNvSpPr txBox="1"/>
          <p:nvPr/>
        </p:nvSpPr>
        <p:spPr>
          <a:xfrm>
            <a:off x="533400" y="457200"/>
            <a:ext cx="7848600" cy="5328910"/>
          </a:xfrm>
          <a:prstGeom prst="rect">
            <a:avLst/>
          </a:prstGeom>
        </p:spPr>
        <p:txBody>
          <a:bodyPr vert="horz" wrap="square" lIns="0" tIns="62753" rIns="0" bIns="0" rtlCol="0">
            <a:spAutoFit/>
          </a:bodyPr>
          <a:lstStyle/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r>
              <a:rPr lang="es-MX" sz="2800" dirty="0" smtClean="0"/>
              <a:t>Escribe en una hoja la frase “No dejes para mañana lo que puedes hacer hoy, por que…”. Deja el espacio en blanco y todos los días que puedas escribe con lápiz un por qué distinto e invita a tu familia a participar en el ejercicio.</a:t>
            </a:r>
          </a:p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endParaRPr lang="es-ES" sz="28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endParaRPr lang="es-ES" sz="28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endParaRPr lang="en-US" sz="26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>
              <a:spcBef>
                <a:spcPts val="100"/>
              </a:spcBef>
            </a:pPr>
            <a:endParaRPr lang="en-US" sz="20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>
              <a:spcBef>
                <a:spcPts val="100"/>
              </a:spcBef>
            </a:pPr>
            <a:r>
              <a:rPr lang="es-MX" sz="2400" dirty="0" smtClean="0"/>
              <a:t>Lee el libro No dejes para mañana lo que puedes hacer hoy (</a:t>
            </a:r>
            <a:r>
              <a:rPr lang="es-MX" sz="2400" dirty="0" err="1" smtClean="0"/>
              <a:t>Mondadori</a:t>
            </a:r>
            <a:r>
              <a:rPr lang="es-MX" sz="2400" dirty="0" smtClean="0"/>
              <a:t>, 2001), de Cristina Ruz, en el cual se aborda la importancia de emprender los retos en el momento que se presentan.</a:t>
            </a:r>
            <a:endParaRPr lang="en-US" sz="2400" spc="-15" dirty="0">
              <a:latin typeface="Soberana Sans" panose="02000000000000000000" pitchFamily="2" charset="77"/>
              <a:cs typeface="Soberana Sans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xmlns="" id="{29700AC3-8E6B-3242-A3F9-D407FB9AF115}"/>
              </a:ext>
            </a:extLst>
          </p:cNvPr>
          <p:cNvSpPr/>
          <p:nvPr/>
        </p:nvSpPr>
        <p:spPr>
          <a:xfrm>
            <a:off x="671286" y="3345665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pPr marL="14941">
              <a:spcBef>
                <a:spcPts val="117"/>
              </a:spcBef>
            </a:pPr>
            <a:r>
              <a:rPr lang="es-ES" sz="24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¿Quieres saber más?</a:t>
            </a:r>
            <a:endParaRPr lang="es-ES" sz="2400" dirty="0">
              <a:latin typeface="Soberana Sans"/>
              <a:cs typeface="Soberana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87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:a16="http://schemas.microsoft.com/office/drawing/2014/main" xmlns="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xmlns="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xmlns="" id="{442181FA-95F4-AD46-A6C4-B05EF93DD585}"/>
              </a:ext>
            </a:extLst>
          </p:cNvPr>
          <p:cNvSpPr/>
          <p:nvPr/>
        </p:nvSpPr>
        <p:spPr>
          <a:xfrm>
            <a:off x="0" y="457200"/>
            <a:ext cx="9144000" cy="60960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De acuerdo a las siguientes afirmaciones, seleccione la opción que refleje su opinión</a:t>
            </a:r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xmlns="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:a16="http://schemas.microsoft.com/office/drawing/2014/main" xmlns="" id="{E754D0E2-1A68-F040-940E-A10FFF65897C}"/>
              </a:ext>
            </a:extLst>
          </p:cNvPr>
          <p:cNvSpPr txBox="1"/>
          <p:nvPr/>
        </p:nvSpPr>
        <p:spPr>
          <a:xfrm>
            <a:off x="685800" y="-3419"/>
            <a:ext cx="7620000" cy="384419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MX" sz="24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Evaluación de la sesión    Prepa:     Grupo:      Turno:</a:t>
            </a:r>
            <a:endParaRPr lang="es-MX" sz="2400" dirty="0">
              <a:latin typeface="Soberana Sans"/>
              <a:cs typeface="Soberana Sans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838200"/>
          <a:ext cx="9144000" cy="594360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429000"/>
                <a:gridCol w="1524000"/>
                <a:gridCol w="1219200"/>
                <a:gridCol w="838200"/>
                <a:gridCol w="914400"/>
                <a:gridCol w="1219200"/>
              </a:tblGrid>
              <a:tr h="714375">
                <a:tc>
                  <a:txBody>
                    <a:bodyPr/>
                    <a:lstStyle/>
                    <a:p>
                      <a:r>
                        <a:rPr lang="es-MX" dirty="0" smtClean="0"/>
                        <a:t>Rubro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Neutral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De 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de acuerdo</a:t>
                      </a:r>
                      <a:endParaRPr lang="es-MX" sz="1600" dirty="0"/>
                    </a:p>
                  </a:txBody>
                  <a:tcPr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lang="es-MX" dirty="0" smtClean="0"/>
                        <a:t>Al menos un 50% de los alumnos reconocen que postergar acciones dificulta el logro de sus metas.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r>
                        <a:rPr lang="es-MX" dirty="0" smtClean="0"/>
                        <a:t>Los estudiantes mostraron interés y se involucraron en la actividad.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s-MX" dirty="0" smtClean="0"/>
                        <a:t>Se logró un clima de confianza en el grupo.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79120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funcionó bien y qué efectos positivos se observaron al realizar la actividad?</a:t>
                      </a:r>
                    </a:p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09600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Descripción de dificultades y áreas de oportunidad</a:t>
                      </a:r>
                    </a:p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14375">
                <a:tc gridSpan="6">
                  <a:txBody>
                    <a:bodyPr/>
                    <a:lstStyle/>
                    <a:p>
                      <a:r>
                        <a:rPr lang="es-MX" sz="1800" dirty="0" smtClean="0"/>
                        <a:t>¿Qué alumnos no</a:t>
                      </a:r>
                      <a:r>
                        <a:rPr lang="es-MX" sz="1800" baseline="0" dirty="0" smtClean="0"/>
                        <a:t> realiz</a:t>
                      </a:r>
                      <a:r>
                        <a:rPr lang="es-MX" sz="1800" dirty="0" smtClean="0"/>
                        <a:t>aron la actividad? </a:t>
                      </a:r>
                    </a:p>
                    <a:p>
                      <a:r>
                        <a:rPr lang="es-ES" sz="1800" dirty="0" smtClean="0"/>
                        <a:t>1.</a:t>
                      </a:r>
                    </a:p>
                    <a:p>
                      <a:r>
                        <a:rPr lang="es-ES" sz="1800" dirty="0" smtClean="0"/>
                        <a:t>2.</a:t>
                      </a:r>
                    </a:p>
                    <a:p>
                      <a:r>
                        <a:rPr lang="es-ES" sz="1800" dirty="0" smtClean="0"/>
                        <a:t>3.</a:t>
                      </a:r>
                    </a:p>
                    <a:p>
                      <a:r>
                        <a:rPr lang="es-ES" sz="1800" dirty="0" smtClean="0"/>
                        <a:t>4.</a:t>
                      </a:r>
                    </a:p>
                    <a:p>
                      <a:r>
                        <a:rPr lang="es-ES" sz="1800" dirty="0" smtClean="0"/>
                        <a:t>5.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4878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>
            <a:extLst>
              <a:ext uri="{FF2B5EF4-FFF2-40B4-BE49-F238E27FC236}">
                <a16:creationId xmlns:a16="http://schemas.microsoft.com/office/drawing/2014/main" xmlns="" id="{562E1E49-7DFD-CD4A-BF9B-ACD78050E8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7772" y="228600"/>
            <a:ext cx="914400" cy="914400"/>
          </a:xfrm>
          <a:prstGeom prst="rect">
            <a:avLst/>
          </a:prstGeom>
        </p:spPr>
      </p:pic>
      <p:sp>
        <p:nvSpPr>
          <p:cNvPr id="18" name="object 8">
            <a:extLst>
              <a:ext uri="{FF2B5EF4-FFF2-40B4-BE49-F238E27FC236}">
                <a16:creationId xmlns:a16="http://schemas.microsoft.com/office/drawing/2014/main" xmlns="" id="{1C06EEA0-4EF7-A444-9B22-8213EC8E3D7B}"/>
              </a:ext>
            </a:extLst>
          </p:cNvPr>
          <p:cNvSpPr/>
          <p:nvPr/>
        </p:nvSpPr>
        <p:spPr>
          <a:xfrm>
            <a:off x="838200" y="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xmlns="" id="{FAABECC6-50FC-2C49-947B-C5F2B8C72BB4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DF1F269-802B-7143-93E7-6C65E0808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371600"/>
            <a:ext cx="5591200" cy="5500532"/>
          </a:xfrm>
          <a:prstGeom prst="rect">
            <a:avLst/>
          </a:prstGeom>
        </p:spPr>
      </p:pic>
      <p:sp>
        <p:nvSpPr>
          <p:cNvPr id="15" name="object 10">
            <a:extLst>
              <a:ext uri="{FF2B5EF4-FFF2-40B4-BE49-F238E27FC236}">
                <a16:creationId xmlns:a16="http://schemas.microsoft.com/office/drawing/2014/main" xmlns="" id="{1C3E75F3-53B5-C147-A4CD-E3E61C64C996}"/>
              </a:ext>
            </a:extLst>
          </p:cNvPr>
          <p:cNvSpPr txBox="1"/>
          <p:nvPr/>
        </p:nvSpPr>
        <p:spPr>
          <a:xfrm rot="60000">
            <a:off x="1072868" y="775207"/>
            <a:ext cx="4965333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s-ES" sz="2400" dirty="0">
                <a:latin typeface="Soberana Sans"/>
                <a:cs typeface="Soberana Sans"/>
              </a:rPr>
              <a:t>Escribe en</a:t>
            </a:r>
            <a:r>
              <a:rPr sz="2400" dirty="0">
                <a:latin typeface="Soberana Sans"/>
                <a:cs typeface="Soberana Sans"/>
              </a:rPr>
              <a:t> </a:t>
            </a:r>
            <a:r>
              <a:rPr lang="es-ES" sz="2400" dirty="0" smtClean="0">
                <a:latin typeface="Soberana Sans"/>
                <a:cs typeface="Soberana Sans"/>
              </a:rPr>
              <a:t>tres</a:t>
            </a:r>
            <a:r>
              <a:rPr sz="2400" dirty="0" smtClean="0">
                <a:latin typeface="Soberana Sans"/>
                <a:cs typeface="Soberana Sans"/>
              </a:rPr>
              <a:t> </a:t>
            </a:r>
            <a:r>
              <a:rPr sz="2400" dirty="0" err="1" smtClean="0">
                <a:latin typeface="Soberana Sans"/>
                <a:cs typeface="Soberana Sans"/>
              </a:rPr>
              <a:t>minuto</a:t>
            </a:r>
            <a:r>
              <a:rPr lang="es-ES" sz="2400" dirty="0" smtClean="0">
                <a:latin typeface="Soberana Sans"/>
                <a:cs typeface="Soberana Sans"/>
              </a:rPr>
              <a:t>s </a:t>
            </a:r>
            <a:endParaRPr lang="es-ES" sz="2400" dirty="0">
              <a:latin typeface="Soberana Sans"/>
              <a:cs typeface="Soberana Sans"/>
            </a:endParaRPr>
          </a:p>
          <a:p>
            <a:r>
              <a:rPr lang="es-ES" sz="2400" dirty="0">
                <a:latin typeface="Soberana Sans"/>
                <a:cs typeface="Soberana Sans"/>
              </a:rPr>
              <a:t>qué te llevas de la </a:t>
            </a:r>
            <a:r>
              <a:rPr lang="es-ES" sz="2400" dirty="0" smtClean="0">
                <a:latin typeface="Soberana Sans"/>
                <a:cs typeface="Soberana Sans"/>
              </a:rPr>
              <a:t>Actividad</a:t>
            </a:r>
            <a:endParaRPr sz="2400" dirty="0">
              <a:latin typeface="Soberana Sans"/>
              <a:cs typeface="Soberana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262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D48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2133</TotalTime>
  <Words>808</Words>
  <Application>Microsoft Office PowerPoint</Application>
  <PresentationFormat>Carta (216 x 279 mm)</PresentationFormat>
  <Paragraphs>95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 NO DEJO   PARA   MAÑANA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 ¿De qué se trata la conciencia social?</dc:title>
  <dc:creator>Ana Paulina Monroy Velasco</dc:creator>
  <cp:lastModifiedBy>TUTORIAS ELIZABETH</cp:lastModifiedBy>
  <cp:revision>177</cp:revision>
  <dcterms:created xsi:type="dcterms:W3CDTF">2018-06-27T19:50:18Z</dcterms:created>
  <dcterms:modified xsi:type="dcterms:W3CDTF">2020-02-20T20:40:55Z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2018-05-29T00:00:00Z</vt:filetime>
  </property>
  <property fmtid="{D5CDD505-2E9C-101B-9397-08002B2CF9AE}" pid="3" name="Creator">
    <vt:lpwstr>Adobe InDesign CC 13.0 (Windows)</vt:lpwstr>
  </property>
  <property fmtid="{D5CDD505-2E9C-101B-9397-08002B2CF9AE}" pid="4" name="LastSaved">
    <vt:filetime>2018-06-27T00:00:00Z</vt:filetime>
  </property>
</Properties>
</file>