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9" r:id="rId2"/>
    <p:sldId id="328" r:id="rId3"/>
    <p:sldId id="326" r:id="rId4"/>
    <p:sldId id="327" r:id="rId5"/>
    <p:sldId id="265" r:id="rId6"/>
    <p:sldId id="316" r:id="rId7"/>
    <p:sldId id="329" r:id="rId8"/>
    <p:sldId id="317" r:id="rId9"/>
    <p:sldId id="335" r:id="rId10"/>
    <p:sldId id="337" r:id="rId11"/>
    <p:sldId id="334" r:id="rId12"/>
  </p:sldIdLst>
  <p:sldSz cx="9144000" cy="6858000" type="letter"/>
  <p:notesSz cx="10058400" cy="7772400"/>
  <p:defaultTextStyle>
    <a:defPPr>
      <a:defRPr lang="en-US"/>
    </a:defPPr>
    <a:lvl1pPr marL="0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1pPr>
    <a:lvl2pPr marL="410291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2pPr>
    <a:lvl3pPr marL="820583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3pPr>
    <a:lvl4pPr marL="1230874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4pPr>
    <a:lvl5pPr marL="1641165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5pPr>
    <a:lvl6pPr marL="2051456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6pPr>
    <a:lvl7pPr marL="2461748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7pPr>
    <a:lvl8pPr marL="2872039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8pPr>
    <a:lvl9pPr marL="3282330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964" userDrawn="1">
          <p15:clr>
            <a:srgbClr val="A4A3A4"/>
          </p15:clr>
        </p15:guide>
        <p15:guide id="2" pos="25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4A81"/>
    <a:srgbClr val="AD483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76"/>
    <p:restoredTop sz="94458"/>
  </p:normalViewPr>
  <p:slideViewPr>
    <p:cSldViewPr>
      <p:cViewPr>
        <p:scale>
          <a:sx n="70" d="100"/>
          <a:sy n="70" d="100"/>
        </p:scale>
        <p:origin x="-2214" y="-450"/>
      </p:cViewPr>
      <p:guideLst>
        <p:guide orient="horz" pos="1964"/>
        <p:guide pos="254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506CD-1467-42F4-AD6C-CBE31907FF8B}" type="datetimeFigureOut">
              <a:rPr lang="es-MX" smtClean="0"/>
              <a:pPr/>
              <a:t>20/02/2020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281363" y="971550"/>
            <a:ext cx="34956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D7EE9-E02C-4917-ACCB-5BE85E6C142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77987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1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98251"/>
          </a:xfrm>
        </p:spPr>
        <p:txBody>
          <a:bodyPr lIns="0" tIns="0" rIns="0" bIns="0"/>
          <a:lstStyle>
            <a:lvl1pPr>
              <a:defRPr sz="2588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98251"/>
          </a:xfrm>
        </p:spPr>
        <p:txBody>
          <a:bodyPr lIns="0" tIns="0" rIns="0" bIns="0"/>
          <a:lstStyle>
            <a:lvl1pPr>
              <a:defRPr sz="2588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1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1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98251"/>
          </a:xfrm>
        </p:spPr>
        <p:txBody>
          <a:bodyPr lIns="0" tIns="0" rIns="0" bIns="0"/>
          <a:lstStyle>
            <a:lvl1pPr>
              <a:defRPr sz="2588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9419" y="2234006"/>
            <a:ext cx="79051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24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24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24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37897">
        <a:defRPr>
          <a:latin typeface="+mn-lt"/>
          <a:ea typeface="+mn-ea"/>
          <a:cs typeface="+mn-cs"/>
        </a:defRPr>
      </a:lvl2pPr>
      <a:lvl3pPr marL="1075796">
        <a:defRPr>
          <a:latin typeface="+mn-lt"/>
          <a:ea typeface="+mn-ea"/>
          <a:cs typeface="+mn-cs"/>
        </a:defRPr>
      </a:lvl3pPr>
      <a:lvl4pPr marL="1613693">
        <a:defRPr>
          <a:latin typeface="+mn-lt"/>
          <a:ea typeface="+mn-ea"/>
          <a:cs typeface="+mn-cs"/>
        </a:defRPr>
      </a:lvl4pPr>
      <a:lvl5pPr marL="2151590">
        <a:defRPr>
          <a:latin typeface="+mn-lt"/>
          <a:ea typeface="+mn-ea"/>
          <a:cs typeface="+mn-cs"/>
        </a:defRPr>
      </a:lvl5pPr>
      <a:lvl6pPr marL="2689487">
        <a:defRPr>
          <a:latin typeface="+mn-lt"/>
          <a:ea typeface="+mn-ea"/>
          <a:cs typeface="+mn-cs"/>
        </a:defRPr>
      </a:lvl6pPr>
      <a:lvl7pPr marL="3227386">
        <a:defRPr>
          <a:latin typeface="+mn-lt"/>
          <a:ea typeface="+mn-ea"/>
          <a:cs typeface="+mn-cs"/>
        </a:defRPr>
      </a:lvl7pPr>
      <a:lvl8pPr marL="3765283">
        <a:defRPr>
          <a:latin typeface="+mn-lt"/>
          <a:ea typeface="+mn-ea"/>
          <a:cs typeface="+mn-cs"/>
        </a:defRPr>
      </a:lvl8pPr>
      <a:lvl9pPr marL="430318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37897">
        <a:defRPr>
          <a:latin typeface="+mn-lt"/>
          <a:ea typeface="+mn-ea"/>
          <a:cs typeface="+mn-cs"/>
        </a:defRPr>
      </a:lvl2pPr>
      <a:lvl3pPr marL="1075796">
        <a:defRPr>
          <a:latin typeface="+mn-lt"/>
          <a:ea typeface="+mn-ea"/>
          <a:cs typeface="+mn-cs"/>
        </a:defRPr>
      </a:lvl3pPr>
      <a:lvl4pPr marL="1613693">
        <a:defRPr>
          <a:latin typeface="+mn-lt"/>
          <a:ea typeface="+mn-ea"/>
          <a:cs typeface="+mn-cs"/>
        </a:defRPr>
      </a:lvl4pPr>
      <a:lvl5pPr marL="2151590">
        <a:defRPr>
          <a:latin typeface="+mn-lt"/>
          <a:ea typeface="+mn-ea"/>
          <a:cs typeface="+mn-cs"/>
        </a:defRPr>
      </a:lvl5pPr>
      <a:lvl6pPr marL="2689487">
        <a:defRPr>
          <a:latin typeface="+mn-lt"/>
          <a:ea typeface="+mn-ea"/>
          <a:cs typeface="+mn-cs"/>
        </a:defRPr>
      </a:lvl6pPr>
      <a:lvl7pPr marL="3227386">
        <a:defRPr>
          <a:latin typeface="+mn-lt"/>
          <a:ea typeface="+mn-ea"/>
          <a:cs typeface="+mn-cs"/>
        </a:defRPr>
      </a:lvl7pPr>
      <a:lvl8pPr marL="3765283">
        <a:defRPr>
          <a:latin typeface="+mn-lt"/>
          <a:ea typeface="+mn-ea"/>
          <a:cs typeface="+mn-cs"/>
        </a:defRPr>
      </a:lvl8pPr>
      <a:lvl9pPr marL="430318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d.com/talks/barry_schwartz_on_the_paradox_of_choice?awesm=on.ted" TargetMode="Externa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="" xmlns:a16="http://schemas.microsoft.com/office/drawing/2014/main" id="{29B119A2-E424-214C-A32B-4C4628CEB5CE}"/>
              </a:ext>
            </a:extLst>
          </p:cNvPr>
          <p:cNvSpPr/>
          <p:nvPr/>
        </p:nvSpPr>
        <p:spPr>
          <a:xfrm>
            <a:off x="2915024" y="0"/>
            <a:ext cx="6228976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1900" dirty="0"/>
          </a:p>
        </p:txBody>
      </p:sp>
      <p:sp>
        <p:nvSpPr>
          <p:cNvPr id="5" name="object 8">
            <a:extLst>
              <a:ext uri="{FF2B5EF4-FFF2-40B4-BE49-F238E27FC236}">
                <a16:creationId xmlns="" xmlns:a16="http://schemas.microsoft.com/office/drawing/2014/main" id="{93AA6DA6-6460-904E-BA4B-E51826C86834}"/>
              </a:ext>
            </a:extLst>
          </p:cNvPr>
          <p:cNvSpPr/>
          <p:nvPr/>
        </p:nvSpPr>
        <p:spPr>
          <a:xfrm>
            <a:off x="0" y="0"/>
            <a:ext cx="2917265" cy="6858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 sz="1900" dirty="0"/>
          </a:p>
        </p:txBody>
      </p:sp>
      <p:sp>
        <p:nvSpPr>
          <p:cNvPr id="6" name="object 10">
            <a:extLst>
              <a:ext uri="{FF2B5EF4-FFF2-40B4-BE49-F238E27FC236}">
                <a16:creationId xmlns="" xmlns:a16="http://schemas.microsoft.com/office/drawing/2014/main" id="{90A54EB5-7157-B740-8A0F-EC26983459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3400" y="1143000"/>
            <a:ext cx="8382000" cy="9746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70088" indent="-1955800">
              <a:lnSpc>
                <a:spcPts val="3812"/>
              </a:lnSpc>
            </a:pPr>
            <a:r>
              <a:rPr sz="12706" baseline="-20061" dirty="0" smtClean="0"/>
              <a:t> </a:t>
            </a:r>
            <a:r>
              <a:rPr lang="es-ES" sz="12706" baseline="-20061" dirty="0" smtClean="0"/>
              <a:t>D</a:t>
            </a:r>
            <a:r>
              <a:rPr lang="es-MX" sz="5400" dirty="0" err="1" smtClean="0"/>
              <a:t>ecidiendo</a:t>
            </a:r>
            <a:r>
              <a:rPr lang="es-MX" sz="5400" dirty="0" smtClean="0"/>
              <a:t> por mi Bien</a:t>
            </a:r>
            <a:br>
              <a:rPr lang="es-MX" sz="5400" dirty="0" smtClean="0"/>
            </a:br>
            <a:endParaRPr sz="5400" dirty="0"/>
          </a:p>
        </p:txBody>
      </p:sp>
      <p:sp>
        <p:nvSpPr>
          <p:cNvPr id="8" name="object 14">
            <a:extLst>
              <a:ext uri="{FF2B5EF4-FFF2-40B4-BE49-F238E27FC236}">
                <a16:creationId xmlns="" xmlns:a16="http://schemas.microsoft.com/office/drawing/2014/main" id="{1629FED3-F6BB-C14A-B152-496947790C6A}"/>
              </a:ext>
            </a:extLst>
          </p:cNvPr>
          <p:cNvSpPr/>
          <p:nvPr/>
        </p:nvSpPr>
        <p:spPr>
          <a:xfrm>
            <a:off x="1225633" y="499489"/>
            <a:ext cx="0" cy="374276"/>
          </a:xfrm>
          <a:custGeom>
            <a:avLst/>
            <a:gdLst/>
            <a:ahLst/>
            <a:cxnLst/>
            <a:rect l="l" t="t" r="r" b="b"/>
            <a:pathLst>
              <a:path h="318134">
                <a:moveTo>
                  <a:pt x="0" y="0"/>
                </a:moveTo>
                <a:lnTo>
                  <a:pt x="0" y="31780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900" dirty="0"/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A542659A-4FA0-6F4D-B73D-B428747300F6}"/>
              </a:ext>
            </a:extLst>
          </p:cNvPr>
          <p:cNvSpPr/>
          <p:nvPr/>
        </p:nvSpPr>
        <p:spPr>
          <a:xfrm>
            <a:off x="6477000" y="3884499"/>
            <a:ext cx="2514600" cy="2362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err="1" smtClean="0"/>
              <a:t>Toma</a:t>
            </a:r>
            <a:r>
              <a:rPr lang="en-US" dirty="0" smtClean="0"/>
              <a:t> </a:t>
            </a:r>
            <a:r>
              <a:rPr lang="en-US" dirty="0" err="1" smtClean="0"/>
              <a:t>Responsable</a:t>
            </a:r>
            <a:r>
              <a:rPr lang="en-US" dirty="0" smtClean="0"/>
              <a:t> de Decisiones</a:t>
            </a:r>
            <a:endParaRPr lang="en-US" dirty="0"/>
          </a:p>
        </p:txBody>
      </p:sp>
      <p:pic>
        <p:nvPicPr>
          <p:cNvPr id="10" name="9 Imagen" descr="C:\Users\BECAS 3\AppData\Local\Microsoft\Windows\Temporary Internet Files\Content.IE5\0IGUQ6HK\decidir-entre-infinitos-caminos[1]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4419600"/>
            <a:ext cx="1981200" cy="112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65815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="" xmlns:a16="http://schemas.microsoft.com/office/drawing/2014/main" id="{518E3142-096A-134B-84C2-0630E844E6F5}"/>
              </a:ext>
            </a:extLst>
          </p:cNvPr>
          <p:cNvSpPr/>
          <p:nvPr/>
        </p:nvSpPr>
        <p:spPr>
          <a:xfrm>
            <a:off x="-72" y="0"/>
            <a:ext cx="9144072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rgbClr val="004A81"/>
            </a:solidFill>
          </a:ln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8">
            <a:extLst>
              <a:ext uri="{FF2B5EF4-FFF2-40B4-BE49-F238E27FC236}">
                <a16:creationId xmlns="" xmlns:a16="http://schemas.microsoft.com/office/drawing/2014/main" id="{9F0FBF7E-10FB-C044-BBD5-0A1EA8F93F6D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8">
            <a:extLst>
              <a:ext uri="{FF2B5EF4-FFF2-40B4-BE49-F238E27FC236}">
                <a16:creationId xmlns="" xmlns:a16="http://schemas.microsoft.com/office/drawing/2014/main" id="{5EFF320A-D5A8-6548-8E95-0DA83A457C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pic>
        <p:nvPicPr>
          <p:cNvPr id="8" name="Picture 11">
            <a:extLst>
              <a:ext uri="{FF2B5EF4-FFF2-40B4-BE49-F238E27FC236}">
                <a16:creationId xmlns="" xmlns:a16="http://schemas.microsoft.com/office/drawing/2014/main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25000"/>
          </a:blip>
          <a:stretch>
            <a:fillRect/>
          </a:stretch>
        </p:blipFill>
        <p:spPr>
          <a:xfrm>
            <a:off x="6400800" y="228600"/>
            <a:ext cx="914400" cy="9144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D8CDE6EA-7FCC-1A40-8768-9D9FE31BD33E}"/>
              </a:ext>
            </a:extLst>
          </p:cNvPr>
          <p:cNvSpPr/>
          <p:nvPr/>
        </p:nvSpPr>
        <p:spPr>
          <a:xfrm>
            <a:off x="0" y="533400"/>
            <a:ext cx="84582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s-MX" sz="3200" b="1" dirty="0" smtClean="0">
                <a:latin typeface="Arial" pitchFamily="34" charset="0"/>
                <a:cs typeface="Arial" pitchFamily="34" charset="0"/>
              </a:rPr>
              <a:t>CONTEXTO</a:t>
            </a:r>
          </a:p>
          <a:p>
            <a:pPr marL="14941" algn="just">
              <a:spcBef>
                <a:spcPts val="447"/>
              </a:spcBef>
            </a:pPr>
            <a:r>
              <a:rPr lang="es-MX" sz="2400" dirty="0" smtClean="0">
                <a:latin typeface="Arial" pitchFamily="34" charset="0"/>
                <a:cs typeface="Arial" pitchFamily="34" charset="0"/>
              </a:rPr>
              <a:t>Para los alumnos, tomar una decisión puede convertirse en algo complejo. Algo sumamente importante a transmitir es que, al hacerlo, deben tomar en cuenta su seguridad y su bienestar. En ocasiones, las decisiones se toman sin pensar o sin un respiro o una reflexión, y eso podría acarrear consecuencias no muy benéficas para ellos. De ahí la imperiosa necesidad de proporcionar herramientas para que analicen las probables consecuencias inmediatas, a mediano y a largo plazo de sus elecciones de vida. </a:t>
            </a:r>
          </a:p>
          <a:p>
            <a:pPr marL="14941" algn="just">
              <a:spcBef>
                <a:spcPts val="447"/>
              </a:spcBef>
            </a:pPr>
            <a:endParaRPr lang="es-MX" sz="2400" dirty="0" smtClean="0">
              <a:latin typeface="Arial" pitchFamily="34" charset="0"/>
              <a:cs typeface="Arial" pitchFamily="34" charset="0"/>
            </a:endParaRPr>
          </a:p>
          <a:p>
            <a:pPr marL="14941" algn="just">
              <a:spcBef>
                <a:spcPts val="447"/>
              </a:spcBef>
            </a:pPr>
            <a:r>
              <a:rPr lang="es-MX" sz="2400" dirty="0" smtClean="0">
                <a:latin typeface="Arial" pitchFamily="34" charset="0"/>
                <a:cs typeface="Arial" pitchFamily="34" charset="0"/>
              </a:rPr>
              <a:t>En esta lección se trata de motivarlos a tomar decisiones que los lleven a sentir bienestar y seguridad, sea cual haya sido su elección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329982E-4A41-0149-B81B-7C5AD9518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6248400" y="5562600"/>
            <a:ext cx="1143000" cy="1295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34175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="" xmlns:a16="http://schemas.microsoft.com/office/drawing/2014/main" id="{518E3142-096A-134B-84C2-0630E844E6F5}"/>
              </a:ext>
            </a:extLst>
          </p:cNvPr>
          <p:cNvSpPr/>
          <p:nvPr/>
        </p:nvSpPr>
        <p:spPr>
          <a:xfrm>
            <a:off x="0" y="0"/>
            <a:ext cx="9144072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solidFill>
              <a:srgbClr val="004A81"/>
            </a:solidFill>
          </a:ln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8">
            <a:extLst>
              <a:ext uri="{FF2B5EF4-FFF2-40B4-BE49-F238E27FC236}">
                <a16:creationId xmlns="" xmlns:a16="http://schemas.microsoft.com/office/drawing/2014/main" id="{9F0FBF7E-10FB-C044-BBD5-0A1EA8F93F6D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8">
            <a:extLst>
              <a:ext uri="{FF2B5EF4-FFF2-40B4-BE49-F238E27FC236}">
                <a16:creationId xmlns="" xmlns:a16="http://schemas.microsoft.com/office/drawing/2014/main" id="{5EFF320A-D5A8-6548-8E95-0DA83A457C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0" y="-152400"/>
            <a:ext cx="9143999" cy="70788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Soberana Sans" panose="02000000000000000000" pitchFamily="50" charset="0"/>
                <a:cs typeface="Soberana Sans"/>
              </a:rPr>
              <a:t>I</a:t>
            </a:r>
            <a:r>
              <a:rPr lang="es-MX" sz="3200" dirty="0" smtClean="0"/>
              <a:t> </a:t>
            </a:r>
            <a:r>
              <a:rPr lang="es-MX" sz="2800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¿Cuál es el objetivo de la lección? </a:t>
            </a:r>
          </a:p>
          <a:p>
            <a:pPr algn="just"/>
            <a:r>
              <a:rPr lang="es-MX" sz="2000" dirty="0" smtClean="0"/>
              <a:t>Que los estudiantes identifiquen elementos del curso que les ayudarán a tomar decisiones de manera consciente, autónoma, responsable y ética ante diversas situaciones de su vida, con el n de promover el bienestar individual y colectivo. </a:t>
            </a:r>
            <a:r>
              <a:rPr lang="es-MX" sz="2800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¿Por qué es importante?</a:t>
            </a:r>
          </a:p>
          <a:p>
            <a:pPr algn="just"/>
            <a:r>
              <a:rPr lang="es-MX" sz="2000" dirty="0" smtClean="0"/>
              <a:t>Porque es fundamental para la vida formativa y adulta de los estudiantes reconocer la importancia de tomar decisiones encaminadas al bienestar y la seguridad personal. </a:t>
            </a:r>
            <a:r>
              <a:rPr lang="es-MX" sz="1800" i="1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Invita a los estudiantes a leer la introducción de la actividad y el Reto es</a:t>
            </a:r>
            <a:r>
              <a:rPr lang="es-MX" sz="1800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.</a:t>
            </a:r>
            <a:endParaRPr lang="en-US" sz="1800" dirty="0" smtClean="0">
              <a:solidFill>
                <a:schemeClr val="accent4">
                  <a:lumMod val="75000"/>
                </a:schemeClr>
              </a:solidFill>
              <a:latin typeface="Arial Black" pitchFamily="34" charset="0"/>
              <a:cs typeface="Soberana Sans"/>
            </a:endParaRPr>
          </a:p>
          <a:p>
            <a:pPr algn="just"/>
            <a:endParaRPr lang="es-ES" sz="2000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just"/>
            <a:r>
              <a:rPr lang="es-ES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itchFamily="34" charset="0"/>
              </a:rPr>
              <a:t>INTRODUCCIÓN:</a:t>
            </a:r>
          </a:p>
          <a:p>
            <a:pPr algn="just"/>
            <a:endParaRPr lang="es-ES" sz="20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just"/>
            <a:r>
              <a:rPr lang="es-ES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Tomar una decisión puede no ser tan sencillo. Algo importante a tomar en cuenta al hacerlo, es tu seguridad y bienestar. En ocasiones decidimos sin reparar, y esto al final podría traer consecuencias no muy benéficas para ti. De ahí la necesidad de detenerse a analizar las posibles consecuencias, inmediatas y a largo plazo, de tu elección.</a:t>
            </a:r>
          </a:p>
          <a:p>
            <a:pPr algn="just"/>
            <a:r>
              <a:rPr lang="es-ES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¿Recuerdas alguna decisión que te haya hecho sentir seguridad y haya contribuido a tu bienestar?</a:t>
            </a:r>
          </a:p>
          <a:p>
            <a:pPr algn="just"/>
            <a:r>
              <a:rPr lang="es-ES" sz="1800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 Reto es </a:t>
            </a:r>
            <a:r>
              <a:rPr lang="es-ES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identificar elementos del curso que te ayudarán a tomar decisiones de manera consciente, autónoma, responsable y ética ante diversas situaciones de tu vida, con el fin de promover el bienestar individual y colectivo.</a:t>
            </a:r>
          </a:p>
          <a:p>
            <a:pPr algn="just"/>
            <a:endParaRPr lang="es-ES" sz="1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Recuerda, “las decisiones rápidas, son decisiones inseguras”. </a:t>
            </a:r>
            <a:r>
              <a:rPr lang="es-ES" sz="18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Sofocles</a:t>
            </a:r>
            <a:r>
              <a:rPr lang="es-ES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1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3587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="" xmlns:a16="http://schemas.microsoft.com/office/drawing/2014/main" id="{518E3142-096A-134B-84C2-0630E844E6F5}"/>
              </a:ext>
            </a:extLst>
          </p:cNvPr>
          <p:cNvSpPr/>
          <p:nvPr/>
        </p:nvSpPr>
        <p:spPr>
          <a:xfrm>
            <a:off x="0" y="0"/>
            <a:ext cx="9144072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rgbClr val="004A81"/>
            </a:solidFill>
          </a:ln>
        </p:spPr>
        <p:txBody>
          <a:bodyPr wrap="square" lIns="0" tIns="0" rIns="0" bIns="0" rtlCol="0"/>
          <a:lstStyle/>
          <a:p>
            <a:pPr algn="just"/>
            <a:endParaRPr sz="1900" dirty="0"/>
          </a:p>
        </p:txBody>
      </p:sp>
      <p:sp>
        <p:nvSpPr>
          <p:cNvPr id="5" name="object 8">
            <a:extLst>
              <a:ext uri="{FF2B5EF4-FFF2-40B4-BE49-F238E27FC236}">
                <a16:creationId xmlns="" xmlns:a16="http://schemas.microsoft.com/office/drawing/2014/main" id="{9F0FBF7E-10FB-C044-BBD5-0A1EA8F93F6D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8">
            <a:extLst>
              <a:ext uri="{FF2B5EF4-FFF2-40B4-BE49-F238E27FC236}">
                <a16:creationId xmlns="" xmlns:a16="http://schemas.microsoft.com/office/drawing/2014/main" id="{5EFF320A-D5A8-6548-8E95-0DA83A457C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10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0" y="193554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dirty="0" smtClean="0">
                <a:latin typeface="Arial" pitchFamily="34" charset="0"/>
                <a:cs typeface="Arial" pitchFamily="34" charset="0"/>
              </a:rPr>
              <a:t>Recapitule el texto de la introducción y haga un ejercicio de reflexión, puede preguntar al grupo si saben qué es el </a:t>
            </a:r>
            <a:r>
              <a:rPr lang="es-MX" sz="2400" b="1" dirty="0" smtClean="0">
                <a:latin typeface="Arial" pitchFamily="34" charset="0"/>
                <a:cs typeface="Arial" pitchFamily="34" charset="0"/>
              </a:rPr>
              <a:t>bienestar personal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. Esto permitirá recuperar conocimientos previos e iniciar con las actividades de la variación.</a:t>
            </a:r>
            <a:endParaRPr 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0" y="38820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>
                <a:latin typeface="Arial Black" pitchFamily="34" charset="0"/>
              </a:rPr>
              <a:t>Estructura de </a:t>
            </a:r>
            <a:r>
              <a:rPr lang="es-MX" sz="24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la sesión y recomendaciones específicas</a:t>
            </a:r>
            <a:endParaRPr lang="es-MX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6" name="Picture 2" descr="C:\Users\BECAS 3\AppData\Local\Microsoft\Windows\Temporary Internet Files\Content.IE5\D6YHD9ME\abrazos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3962400"/>
            <a:ext cx="2590800" cy="2533734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609600" y="5029200"/>
            <a:ext cx="2209800" cy="494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Imagen  prediseñada de office Online</a:t>
            </a:r>
            <a:endParaRPr lang="es-MX" sz="1000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833617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0" y="-113963"/>
            <a:ext cx="9144000" cy="6719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 algn="ctr">
              <a:spcBef>
                <a:spcPts val="447"/>
              </a:spcBef>
            </a:pPr>
            <a:r>
              <a:rPr lang="en-US" sz="2800" b="1" spc="-5" dirty="0">
                <a:solidFill>
                  <a:srgbClr val="7030A0"/>
                </a:solidFill>
                <a:latin typeface="Soberana Sans"/>
                <a:cs typeface="Soberana Sans"/>
              </a:rPr>
              <a:t>Actividad </a:t>
            </a:r>
            <a:r>
              <a:rPr lang="en-US" sz="2800" b="1" dirty="0">
                <a:solidFill>
                  <a:srgbClr val="7030A0"/>
                </a:solidFill>
                <a:latin typeface="Soberana Sans"/>
                <a:cs typeface="Soberana Sans"/>
              </a:rPr>
              <a:t>1</a:t>
            </a:r>
            <a:r>
              <a:rPr lang="en-US" sz="2800" b="1" dirty="0" smtClean="0">
                <a:solidFill>
                  <a:srgbClr val="7030A0"/>
                </a:solidFill>
                <a:latin typeface="Soberana Sans"/>
                <a:cs typeface="Soberana Sans"/>
              </a:rPr>
              <a:t>.</a:t>
            </a:r>
          </a:p>
          <a:p>
            <a:pPr marL="14941" algn="just">
              <a:spcBef>
                <a:spcPts val="447"/>
              </a:spcBef>
            </a:pPr>
            <a:endParaRPr lang="en-US" sz="1800" b="1" spc="-10" dirty="0" smtClean="0">
              <a:solidFill>
                <a:srgbClr val="004A81"/>
              </a:solidFill>
              <a:latin typeface="Arial" pitchFamily="34" charset="0"/>
              <a:cs typeface="Arial" pitchFamily="34" charset="0"/>
            </a:endParaRPr>
          </a:p>
          <a:p>
            <a:pPr marL="357841" indent="-342900" algn="just">
              <a:spcBef>
                <a:spcPts val="447"/>
              </a:spcBef>
              <a:buAutoNum type="alphaLcParenR"/>
            </a:pPr>
            <a:r>
              <a:rPr lang="en-US" sz="1600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Has una lista de tres decisiones que tomaste ayer desde que despertaste hasta que saliste de la escuela.</a:t>
            </a:r>
          </a:p>
          <a:p>
            <a:pPr marL="14941" algn="just">
              <a:spcBef>
                <a:spcPts val="447"/>
              </a:spcBef>
            </a:pP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 marL="14941" algn="just">
              <a:spcBef>
                <a:spcPts val="447"/>
              </a:spcBef>
            </a:pPr>
            <a:endParaRPr lang="en-US" sz="1600" b="1" spc="-10" dirty="0" smtClean="0">
              <a:solidFill>
                <a:srgbClr val="004A81"/>
              </a:solidFill>
              <a:latin typeface="Arial" pitchFamily="34" charset="0"/>
              <a:cs typeface="Arial" pitchFamily="34" charset="0"/>
            </a:endParaRPr>
          </a:p>
          <a:p>
            <a:pPr marL="14941" algn="just">
              <a:spcBef>
                <a:spcPts val="447"/>
              </a:spcBef>
              <a:buFont typeface="Arial" pitchFamily="34" charset="0"/>
              <a:buChar char="•"/>
            </a:pP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Piensa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si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en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esas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tres decisiones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respetaste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tu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forma de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pensar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y de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sentir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, y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si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tienen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o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tendrán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resultados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que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te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beneficien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14941" algn="just">
              <a:spcBef>
                <a:spcPts val="447"/>
              </a:spcBef>
              <a:buFont typeface="Arial" pitchFamily="34" charset="0"/>
              <a:buChar char="•"/>
            </a:pPr>
            <a:endParaRPr lang="en-US" sz="1600" b="1" spc="-10" dirty="0" smtClean="0">
              <a:solidFill>
                <a:srgbClr val="004A81"/>
              </a:solidFill>
              <a:latin typeface="Arial" pitchFamily="34" charset="0"/>
              <a:cs typeface="Arial" pitchFamily="34" charset="0"/>
            </a:endParaRPr>
          </a:p>
          <a:p>
            <a:pPr marL="14941" algn="just">
              <a:spcBef>
                <a:spcPts val="447"/>
              </a:spcBef>
              <a:buFont typeface="Arial" pitchFamily="34" charset="0"/>
              <a:buChar char="•"/>
            </a:pP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Reflexiona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en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cuáles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ellas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no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fuiste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tan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considerado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contigo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mismo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14941" algn="just">
              <a:spcBef>
                <a:spcPts val="447"/>
              </a:spcBef>
              <a:buFont typeface="Arial" pitchFamily="34" charset="0"/>
              <a:buChar char="•"/>
            </a:pPr>
            <a:endParaRPr lang="en-US" sz="1600" b="1" spc="-10" dirty="0" smtClean="0">
              <a:solidFill>
                <a:srgbClr val="004A81"/>
              </a:solidFill>
              <a:latin typeface="Arial" pitchFamily="34" charset="0"/>
              <a:cs typeface="Arial" pitchFamily="34" charset="0"/>
            </a:endParaRPr>
          </a:p>
          <a:p>
            <a:pPr marL="14941" algn="just">
              <a:spcBef>
                <a:spcPts val="447"/>
              </a:spcBef>
              <a:buFont typeface="Arial" pitchFamily="34" charset="0"/>
              <a:buChar char="•"/>
            </a:pP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pudieras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haber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decidido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otra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forma que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contribuyera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más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tu</a:t>
            </a:r>
            <a:r>
              <a:rPr lang="en-US" sz="16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bie</a:t>
            </a:r>
            <a:r>
              <a:rPr lang="en-US" sz="14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nestar</a:t>
            </a:r>
            <a:r>
              <a:rPr lang="en-US" sz="14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presente y </a:t>
            </a:r>
            <a:r>
              <a:rPr lang="en-US" sz="14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futuro</a:t>
            </a:r>
            <a:r>
              <a:rPr lang="en-US" sz="14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, ¿qué </a:t>
            </a:r>
            <a:r>
              <a:rPr lang="en-US" sz="14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habrías</a:t>
            </a:r>
            <a:r>
              <a:rPr lang="en-US" sz="14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spc="-10" dirty="0" err="1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cambiado</a:t>
            </a:r>
            <a:r>
              <a:rPr lang="en-US" sz="1400" b="1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 marL="14941">
              <a:spcBef>
                <a:spcPts val="447"/>
              </a:spcBef>
            </a:pPr>
            <a:endParaRPr lang="en-US" sz="1800" spc="-10" dirty="0" smtClean="0">
              <a:solidFill>
                <a:srgbClr val="004A81"/>
              </a:solidFill>
              <a:latin typeface="Arial" pitchFamily="34" charset="0"/>
              <a:cs typeface="Arial" pitchFamily="34" charset="0"/>
            </a:endParaRPr>
          </a:p>
          <a:p>
            <a:pPr marL="14941">
              <a:spcBef>
                <a:spcPts val="447"/>
              </a:spcBef>
            </a:pPr>
            <a:r>
              <a:rPr lang="en-US" sz="1800" spc="-10" dirty="0" smtClean="0">
                <a:solidFill>
                  <a:srgbClr val="004A81"/>
                </a:solidFill>
                <a:latin typeface="Arial" pitchFamily="34" charset="0"/>
                <a:cs typeface="Arial" pitchFamily="34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US" sz="1800" spc="-10" dirty="0">
              <a:solidFill>
                <a:srgbClr val="004A8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bject 8">
            <a:extLst>
              <a:ext uri="{FF2B5EF4-FFF2-40B4-BE49-F238E27FC236}">
                <a16:creationId xmlns="" xmlns:a16="http://schemas.microsoft.com/office/drawing/2014/main" id="{43BD8204-512F-F449-8C88-0469A1952012}"/>
              </a:ext>
            </a:extLst>
          </p:cNvPr>
          <p:cNvSpPr/>
          <p:nvPr/>
        </p:nvSpPr>
        <p:spPr>
          <a:xfrm>
            <a:off x="1143000" y="0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</p:spTree>
    <p:extLst>
      <p:ext uri="{BB962C8B-B14F-4D97-AF65-F5344CB8AC3E}">
        <p14:creationId xmlns="" xmlns:p14="http://schemas.microsoft.com/office/powerpoint/2010/main" val="265122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0" y="196870"/>
            <a:ext cx="899160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 algn="ctr">
              <a:spcBef>
                <a:spcPts val="447"/>
              </a:spcBef>
            </a:pPr>
            <a:r>
              <a:rPr lang="en-US" sz="4000" b="1" spc="-5" dirty="0">
                <a:solidFill>
                  <a:srgbClr val="7030A0"/>
                </a:solidFill>
                <a:latin typeface="Soberana Sans"/>
                <a:cs typeface="Soberana Sans"/>
              </a:rPr>
              <a:t>Actividad </a:t>
            </a:r>
            <a:r>
              <a:rPr lang="en-US" sz="4000" b="1" dirty="0">
                <a:solidFill>
                  <a:srgbClr val="7030A0"/>
                </a:solidFill>
                <a:latin typeface="Soberana Sans"/>
                <a:cs typeface="Soberana Sans"/>
              </a:rPr>
              <a:t>2.</a:t>
            </a:r>
            <a:endParaRPr lang="en-US" sz="4000" spc="-10" dirty="0">
              <a:solidFill>
                <a:srgbClr val="7030A0"/>
              </a:solidFill>
              <a:latin typeface="Soberana Sans"/>
              <a:cs typeface="Soberana Sans"/>
            </a:endParaRPr>
          </a:p>
          <a:p>
            <a:r>
              <a:rPr lang="en-US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Reflexión</a:t>
            </a:r>
            <a:r>
              <a:rPr lang="en-US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grupal</a:t>
            </a:r>
            <a:endParaRPr lang="en-US" sz="24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lphaLcPeriod"/>
            </a:pPr>
            <a:r>
              <a:rPr lang="es-MX" sz="2400" dirty="0" smtClean="0">
                <a:latin typeface="Arial" pitchFamily="34" charset="0"/>
                <a:cs typeface="Arial" pitchFamily="34" charset="0"/>
              </a:rPr>
              <a:t>Entre todos, platiquen sobre las decisiones que se toman cotidianamente sin pensar y que pueden afectar negativa o positivamente su bienestar personal. • Reflexionen sobre las decisiones personales que afectan su salud y sus planes a futuro.</a:t>
            </a:r>
          </a:p>
          <a:p>
            <a:pPr marL="457200" indent="-457200" algn="just">
              <a:buAutoNum type="alphaLcPeriod"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/>
            <a:r>
              <a:rPr lang="es-MX" sz="2400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La reflexión colectiva va encaminada hacia las decisiones diarias. </a:t>
            </a:r>
          </a:p>
          <a:p>
            <a:pPr marL="457200" indent="-457200" algn="just"/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/>
            <a:r>
              <a:rPr lang="es-MX" sz="2000" dirty="0" smtClean="0">
                <a:latin typeface="Arial" pitchFamily="34" charset="0"/>
                <a:cs typeface="Arial" pitchFamily="34" charset="0"/>
              </a:rPr>
              <a:t>• Platiquen sobre las decisiones que no se piensan y que pueden afectar de manera negativa y positiva en su bienestar personal. Pida la participación de uno o dos estudiantes. </a:t>
            </a:r>
          </a:p>
          <a:p>
            <a:pPr marL="457200" indent="-457200" algn="just"/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/>
            <a:r>
              <a:rPr lang="es-MX" sz="2000" dirty="0" smtClean="0">
                <a:latin typeface="Arial" pitchFamily="34" charset="0"/>
                <a:cs typeface="Arial" pitchFamily="34" charset="0"/>
              </a:rPr>
              <a:t>• Promueva la reflexión sobre las decisiones personales que afectan su salud y sus planes a futuro. Dé la palabra a uno o dos estudiantes más.</a:t>
            </a:r>
            <a:endParaRPr lang="es-E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bject 8">
            <a:extLst>
              <a:ext uri="{FF2B5EF4-FFF2-40B4-BE49-F238E27FC236}">
                <a16:creationId xmlns="" xmlns:a16="http://schemas.microsoft.com/office/drawing/2014/main" id="{43BD8204-512F-F449-8C88-0469A1952012}"/>
              </a:ext>
            </a:extLst>
          </p:cNvPr>
          <p:cNvSpPr/>
          <p:nvPr/>
        </p:nvSpPr>
        <p:spPr>
          <a:xfrm>
            <a:off x="381000" y="0"/>
            <a:ext cx="2362200" cy="6858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pic>
        <p:nvPicPr>
          <p:cNvPr id="6" name="Picture 11">
            <a:extLst>
              <a:ext uri="{FF2B5EF4-FFF2-40B4-BE49-F238E27FC236}">
                <a16:creationId xmlns="" xmlns:a16="http://schemas.microsoft.com/office/drawing/2014/main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228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27032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8">
            <a:extLst>
              <a:ext uri="{FF2B5EF4-FFF2-40B4-BE49-F238E27FC236}">
                <a16:creationId xmlns="" xmlns:a16="http://schemas.microsoft.com/office/drawing/2014/main" id="{93C68F64-59BF-4540-9459-4FC4E983006E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8" name="object 8">
            <a:extLst>
              <a:ext uri="{FF2B5EF4-FFF2-40B4-BE49-F238E27FC236}">
                <a16:creationId xmlns="" xmlns:a16="http://schemas.microsoft.com/office/drawing/2014/main" id="{136C9A33-2B37-1047-8B7D-A3B7227698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831376" y="2035314"/>
            <a:ext cx="7315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4000" dirty="0">
                <a:latin typeface="Soberana Sans" panose="02000000000000000000" pitchFamily="50" charset="0"/>
                <a:cs typeface="Soberana Sans"/>
              </a:rPr>
              <a:t>Lean el resumen de la lección. </a:t>
            </a:r>
          </a:p>
        </p:txBody>
      </p:sp>
      <p:pic>
        <p:nvPicPr>
          <p:cNvPr id="9" name="Picture 11">
            <a:extLst>
              <a:ext uri="{FF2B5EF4-FFF2-40B4-BE49-F238E27FC236}">
                <a16:creationId xmlns="" xmlns:a16="http://schemas.microsoft.com/office/drawing/2014/main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228600"/>
            <a:ext cx="914400" cy="91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11DF9C62-BFF4-B84B-8FD8-BDBDA2B860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0057" y="4191000"/>
            <a:ext cx="1943100" cy="2527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="" xmlns:p14="http://schemas.microsoft.com/office/powerpoint/2010/main" val="1289075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228600" y="586800"/>
            <a:ext cx="891540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4000" b="1" spc="-5" dirty="0" smtClean="0">
                <a:solidFill>
                  <a:srgbClr val="7030A0"/>
                </a:solidFill>
                <a:latin typeface="Soberana Sans"/>
                <a:cs typeface="Soberana Sans"/>
              </a:rPr>
              <a:t>RESUMEN</a:t>
            </a:r>
            <a:r>
              <a:rPr lang="en-US" sz="4000" b="1" dirty="0" smtClean="0">
                <a:solidFill>
                  <a:srgbClr val="7030A0"/>
                </a:solidFill>
                <a:latin typeface="Soberana Sans"/>
                <a:cs typeface="Soberana Sans"/>
              </a:rPr>
              <a:t>.</a:t>
            </a:r>
            <a:endParaRPr lang="en-US" sz="1200" dirty="0">
              <a:solidFill>
                <a:srgbClr val="7030A0"/>
              </a:solidFill>
              <a:latin typeface="Soberana Sans" panose="02000000000000000000" pitchFamily="2" charset="77"/>
            </a:endParaRPr>
          </a:p>
          <a:p>
            <a:pPr algn="just"/>
            <a:endParaRPr lang="es-ES" sz="2400" dirty="0" smtClean="0"/>
          </a:p>
          <a:p>
            <a:pPr algn="just"/>
            <a:endParaRPr lang="es-ES" sz="2400" dirty="0" smtClean="0"/>
          </a:p>
          <a:p>
            <a:pPr algn="just"/>
            <a:endParaRPr lang="es-ES" sz="2400" dirty="0" smtClean="0"/>
          </a:p>
          <a:p>
            <a:pPr algn="just"/>
            <a:r>
              <a:rPr lang="es-MX" sz="2800" dirty="0" smtClean="0">
                <a:latin typeface="Arial" pitchFamily="34" charset="0"/>
                <a:cs typeface="Arial" pitchFamily="34" charset="0"/>
              </a:rPr>
              <a:t>Tu bienestar y seguridad son condiciones fundamentales en la toma responsable de decisiones, por lo que te recomendamos poner mucha atención en cómo los resultados de tus acciones pueden perjudicarte o beneficiarte en el presente y a futuro.</a:t>
            </a:r>
          </a:p>
          <a:p>
            <a:pPr algn="just"/>
            <a:r>
              <a:rPr lang="es-MX" sz="2800" dirty="0" smtClean="0">
                <a:latin typeface="Arial" pitchFamily="34" charset="0"/>
                <a:cs typeface="Arial" pitchFamily="34" charset="0"/>
              </a:rPr>
              <a:t>El compromiso contigo mismo es la base de tus relaciones </a:t>
            </a:r>
            <a:r>
              <a:rPr lang="es-MX" sz="2400" dirty="0" smtClean="0"/>
              <a:t>con los demás y con tu entorno, eres responsable de tu cuidado.</a:t>
            </a:r>
          </a:p>
          <a:p>
            <a:pPr algn="just"/>
            <a:endParaRPr lang="en-US" sz="2400" dirty="0" smtClean="0">
              <a:latin typeface="Soberana Sans" panose="02000000000000000000" pitchFamily="2" charset="77"/>
            </a:endParaRPr>
          </a:p>
        </p:txBody>
      </p:sp>
      <p:sp>
        <p:nvSpPr>
          <p:cNvPr id="3" name="object 8">
            <a:extLst>
              <a:ext uri="{FF2B5EF4-FFF2-40B4-BE49-F238E27FC236}">
                <a16:creationId xmlns="" xmlns:a16="http://schemas.microsoft.com/office/drawing/2014/main" id="{43BD8204-512F-F449-8C88-0469A1952012}"/>
              </a:ext>
            </a:extLst>
          </p:cNvPr>
          <p:cNvSpPr/>
          <p:nvPr/>
        </p:nvSpPr>
        <p:spPr>
          <a:xfrm>
            <a:off x="1143000" y="0"/>
            <a:ext cx="2362200" cy="6858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pic>
        <p:nvPicPr>
          <p:cNvPr id="6" name="Picture 11">
            <a:extLst>
              <a:ext uri="{FF2B5EF4-FFF2-40B4-BE49-F238E27FC236}">
                <a16:creationId xmlns="" xmlns:a16="http://schemas.microsoft.com/office/drawing/2014/main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228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95081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>
            <a:extLst>
              <a:ext uri="{FF2B5EF4-FFF2-40B4-BE49-F238E27FC236}">
                <a16:creationId xmlns="" xmlns:a16="http://schemas.microsoft.com/office/drawing/2014/main" id="{AD660D75-67BB-664B-BFD1-C1277D46D824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3" name="object 8">
            <a:extLst>
              <a:ext uri="{FF2B5EF4-FFF2-40B4-BE49-F238E27FC236}">
                <a16:creationId xmlns="" xmlns:a16="http://schemas.microsoft.com/office/drawing/2014/main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="" xmlns:a16="http://schemas.microsoft.com/office/drawing/2014/main" id="{442181FA-95F4-AD46-A6C4-B05EF93DD585}"/>
              </a:ext>
            </a:extLst>
          </p:cNvPr>
          <p:cNvSpPr/>
          <p:nvPr/>
        </p:nvSpPr>
        <p:spPr>
          <a:xfrm>
            <a:off x="685800" y="533400"/>
            <a:ext cx="7634507" cy="5055208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10">
            <a:extLst>
              <a:ext uri="{FF2B5EF4-FFF2-40B4-BE49-F238E27FC236}">
                <a16:creationId xmlns="" xmlns:a16="http://schemas.microsoft.com/office/drawing/2014/main" id="{29700AC3-8E6B-3242-A3F9-D407FB9AF115}"/>
              </a:ext>
            </a:extLst>
          </p:cNvPr>
          <p:cNvSpPr/>
          <p:nvPr/>
        </p:nvSpPr>
        <p:spPr>
          <a:xfrm>
            <a:off x="685800" y="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34">
            <a:extLst>
              <a:ext uri="{FF2B5EF4-FFF2-40B4-BE49-F238E27FC236}">
                <a16:creationId xmlns="" xmlns:a16="http://schemas.microsoft.com/office/drawing/2014/main" id="{E754D0E2-1A68-F040-940E-A10FFF65897C}"/>
              </a:ext>
            </a:extLst>
          </p:cNvPr>
          <p:cNvSpPr txBox="1"/>
          <p:nvPr/>
        </p:nvSpPr>
        <p:spPr>
          <a:xfrm>
            <a:off x="943708" y="-76200"/>
            <a:ext cx="5147383" cy="445974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ES" sz="28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Para tu vida diaria</a:t>
            </a:r>
            <a:endParaRPr sz="2800" dirty="0">
              <a:latin typeface="Soberana Sans"/>
              <a:cs typeface="Soberana Sans"/>
            </a:endParaRPr>
          </a:p>
        </p:txBody>
      </p:sp>
      <p:sp>
        <p:nvSpPr>
          <p:cNvPr id="7" name="object 35">
            <a:extLst>
              <a:ext uri="{FF2B5EF4-FFF2-40B4-BE49-F238E27FC236}">
                <a16:creationId xmlns="" xmlns:a16="http://schemas.microsoft.com/office/drawing/2014/main" id="{7AA2F7C0-3915-F041-9113-36F645B9863A}"/>
              </a:ext>
            </a:extLst>
          </p:cNvPr>
          <p:cNvSpPr txBox="1"/>
          <p:nvPr/>
        </p:nvSpPr>
        <p:spPr>
          <a:xfrm>
            <a:off x="228600" y="457200"/>
            <a:ext cx="8534400" cy="7298680"/>
          </a:xfrm>
          <a:prstGeom prst="rect">
            <a:avLst/>
          </a:prstGeom>
        </p:spPr>
        <p:txBody>
          <a:bodyPr vert="horz" wrap="square" lIns="0" tIns="62753" rIns="0" bIns="0" rtlCol="0">
            <a:spAutoFit/>
          </a:bodyPr>
          <a:lstStyle/>
          <a:p>
            <a:pPr marR="5080" algn="just">
              <a:spcBef>
                <a:spcPts val="100"/>
              </a:spcBef>
              <a:buFont typeface="Arial" pitchFamily="34" charset="0"/>
              <a:buChar char="•"/>
            </a:pPr>
            <a:r>
              <a:rPr lang="es-MX" sz="2800" dirty="0" smtClean="0"/>
              <a:t>En casa, haz una lista de tus prioridades personales. Anota debajo de cada una las decisiones que deberías tomar, considerando tu seguridad y bienestar. Revisa periódicamente tu lista y haz cambios si lo necesitas. </a:t>
            </a:r>
          </a:p>
          <a:p>
            <a:pPr marR="5080" algn="just">
              <a:spcBef>
                <a:spcPts val="100"/>
              </a:spcBef>
              <a:buFont typeface="Arial" pitchFamily="34" charset="0"/>
              <a:buChar char="•"/>
            </a:pPr>
            <a:endParaRPr lang="es-ES" sz="2800" spc="-15" dirty="0" smtClean="0">
              <a:latin typeface="Soberana Sans" panose="02000000000000000000" pitchFamily="2" charset="77"/>
              <a:cs typeface="Soberana Sans"/>
            </a:endParaRPr>
          </a:p>
          <a:p>
            <a:pPr marR="5080" algn="just">
              <a:spcBef>
                <a:spcPts val="100"/>
              </a:spcBef>
              <a:buFont typeface="Arial" pitchFamily="34" charset="0"/>
              <a:buChar char="•"/>
            </a:pPr>
            <a:endParaRPr lang="es-ES" sz="2800" spc="-15" dirty="0" smtClean="0">
              <a:latin typeface="Soberana Sans" panose="02000000000000000000" pitchFamily="2" charset="77"/>
              <a:cs typeface="Soberana Sans"/>
            </a:endParaRPr>
          </a:p>
          <a:p>
            <a:pPr marR="5080" algn="just">
              <a:spcBef>
                <a:spcPts val="100"/>
              </a:spcBef>
              <a:buFont typeface="Arial" pitchFamily="34" charset="0"/>
              <a:buChar char="•"/>
            </a:pPr>
            <a:r>
              <a:rPr lang="es-MX" sz="2800" dirty="0" smtClean="0"/>
              <a:t>Mira esta interesante plática del psicólogo Barry </a:t>
            </a:r>
            <a:r>
              <a:rPr lang="es-MX" sz="2800" dirty="0" err="1" smtClean="0"/>
              <a:t>Schwartz</a:t>
            </a:r>
            <a:r>
              <a:rPr lang="es-MX" sz="2800" dirty="0" smtClean="0"/>
              <a:t> “Sobre la paradoja de elegir” en donde podrás encontrar conceptos que te llevarán a reflexionar sobre la toma de decisiones para el bienestar personal y colectivo. </a:t>
            </a:r>
            <a:r>
              <a:rPr lang="es-MX" sz="2800" dirty="0" smtClean="0">
                <a:hlinkClick r:id="rId2"/>
              </a:rPr>
              <a:t>https://www.ted.com/talks/barry_schwartz_on_the_paradox_of_choice?awesm=on.ted</a:t>
            </a:r>
            <a:r>
              <a:rPr lang="es-MX" sz="2800" dirty="0" smtClean="0"/>
              <a:t>.com_8Ssb&amp;language=es&amp;utm_ </a:t>
            </a:r>
            <a:r>
              <a:rPr lang="es-MX" sz="2800" dirty="0" err="1" smtClean="0"/>
              <a:t>campaign</a:t>
            </a:r>
            <a:r>
              <a:rPr lang="es-MX" sz="2800" dirty="0" smtClean="0"/>
              <a:t>=</a:t>
            </a:r>
            <a:r>
              <a:rPr lang="es-MX" sz="2800" dirty="0" err="1" smtClean="0"/>
              <a:t>tedspread&amp;utm_content</a:t>
            </a:r>
            <a:r>
              <a:rPr lang="es-MX" sz="2800" dirty="0" smtClean="0"/>
              <a:t>=ted.com-</a:t>
            </a:r>
            <a:r>
              <a:rPr lang="es-MX" sz="2800" dirty="0" err="1" smtClean="0"/>
              <a:t>talkpage&amp;utm</a:t>
            </a:r>
            <a:r>
              <a:rPr lang="es-MX" sz="2800" dirty="0" smtClean="0"/>
              <a:t>_ </a:t>
            </a:r>
            <a:r>
              <a:rPr lang="es-MX" sz="2800" dirty="0" err="1" smtClean="0"/>
              <a:t>medium</a:t>
            </a:r>
            <a:r>
              <a:rPr lang="es-MX" sz="2800" dirty="0" smtClean="0"/>
              <a:t>=</a:t>
            </a:r>
            <a:r>
              <a:rPr lang="es-MX" sz="2800" dirty="0" err="1" smtClean="0"/>
              <a:t>referral&amp;utm_source</a:t>
            </a:r>
            <a:r>
              <a:rPr lang="es-MX" sz="2800" dirty="0" smtClean="0"/>
              <a:t>=- </a:t>
            </a:r>
            <a:r>
              <a:rPr lang="es-MX" sz="2800" dirty="0" err="1" smtClean="0"/>
              <a:t>tedcomshare</a:t>
            </a:r>
            <a:endParaRPr lang="en-US" sz="2600" spc="-15" dirty="0" smtClean="0">
              <a:latin typeface="Soberana Sans" panose="02000000000000000000" pitchFamily="2" charset="77"/>
              <a:cs typeface="Soberana Sans"/>
            </a:endParaRPr>
          </a:p>
          <a:p>
            <a:pPr marR="5080">
              <a:spcBef>
                <a:spcPts val="100"/>
              </a:spcBef>
              <a:buFont typeface="Arial" pitchFamily="34" charset="0"/>
              <a:buChar char="•"/>
            </a:pPr>
            <a:endParaRPr lang="en-US" sz="2600" spc="-15" dirty="0" smtClean="0">
              <a:latin typeface="Soberana Sans" panose="02000000000000000000" pitchFamily="2" charset="77"/>
              <a:cs typeface="Soberana Sans"/>
            </a:endParaRPr>
          </a:p>
          <a:p>
            <a:pPr marR="5080">
              <a:spcBef>
                <a:spcPts val="100"/>
              </a:spcBef>
            </a:pPr>
            <a:endParaRPr lang="en-US" sz="2000" spc="-15" dirty="0" smtClean="0">
              <a:latin typeface="Soberana Sans" panose="02000000000000000000" pitchFamily="2" charset="77"/>
              <a:cs typeface="Soberana Sans"/>
            </a:endParaRPr>
          </a:p>
        </p:txBody>
      </p:sp>
      <p:sp>
        <p:nvSpPr>
          <p:cNvPr id="9" name="object 10">
            <a:extLst>
              <a:ext uri="{FF2B5EF4-FFF2-40B4-BE49-F238E27FC236}">
                <a16:creationId xmlns="" xmlns:a16="http://schemas.microsoft.com/office/drawing/2014/main" id="{29700AC3-8E6B-3242-A3F9-D407FB9AF115}"/>
              </a:ext>
            </a:extLst>
          </p:cNvPr>
          <p:cNvSpPr/>
          <p:nvPr/>
        </p:nvSpPr>
        <p:spPr>
          <a:xfrm>
            <a:off x="304800" y="236220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 wrap="square" lIns="0" tIns="0" rIns="0" bIns="0" rtlCol="0"/>
          <a:lstStyle/>
          <a:p>
            <a:pPr marL="14941">
              <a:spcBef>
                <a:spcPts val="117"/>
              </a:spcBef>
            </a:pPr>
            <a:r>
              <a:rPr lang="es-ES" sz="24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¿Quieres saber más?</a:t>
            </a:r>
            <a:endParaRPr lang="es-ES" sz="2400" dirty="0">
              <a:latin typeface="Soberana Sans"/>
              <a:cs typeface="Soberana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878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>
            <a:extLst>
              <a:ext uri="{FF2B5EF4-FFF2-40B4-BE49-F238E27FC236}">
                <a16:creationId xmlns="" xmlns:a16="http://schemas.microsoft.com/office/drawing/2014/main" id="{AD660D75-67BB-664B-BFD1-C1277D46D824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3" name="object 8">
            <a:extLst>
              <a:ext uri="{FF2B5EF4-FFF2-40B4-BE49-F238E27FC236}">
                <a16:creationId xmlns="" xmlns:a16="http://schemas.microsoft.com/office/drawing/2014/main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="" xmlns:a16="http://schemas.microsoft.com/office/drawing/2014/main" id="{442181FA-95F4-AD46-A6C4-B05EF93DD585}"/>
              </a:ext>
            </a:extLst>
          </p:cNvPr>
          <p:cNvSpPr/>
          <p:nvPr/>
        </p:nvSpPr>
        <p:spPr>
          <a:xfrm>
            <a:off x="0" y="457200"/>
            <a:ext cx="9144000" cy="6096000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r>
              <a:rPr lang="es-MX" sz="2000" dirty="0" smtClean="0"/>
              <a:t>De acuerdo a las siguientes afirmaciones, seleccione la opción que refleje su opinión</a:t>
            </a:r>
            <a:endParaRPr sz="1900" dirty="0"/>
          </a:p>
        </p:txBody>
      </p:sp>
      <p:sp>
        <p:nvSpPr>
          <p:cNvPr id="5" name="object 10">
            <a:extLst>
              <a:ext uri="{FF2B5EF4-FFF2-40B4-BE49-F238E27FC236}">
                <a16:creationId xmlns="" xmlns:a16="http://schemas.microsoft.com/office/drawing/2014/main" id="{29700AC3-8E6B-3242-A3F9-D407FB9AF115}"/>
              </a:ext>
            </a:extLst>
          </p:cNvPr>
          <p:cNvSpPr/>
          <p:nvPr/>
        </p:nvSpPr>
        <p:spPr>
          <a:xfrm>
            <a:off x="685800" y="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34">
            <a:extLst>
              <a:ext uri="{FF2B5EF4-FFF2-40B4-BE49-F238E27FC236}">
                <a16:creationId xmlns="" xmlns:a16="http://schemas.microsoft.com/office/drawing/2014/main" id="{E754D0E2-1A68-F040-940E-A10FFF65897C}"/>
              </a:ext>
            </a:extLst>
          </p:cNvPr>
          <p:cNvSpPr txBox="1"/>
          <p:nvPr/>
        </p:nvSpPr>
        <p:spPr>
          <a:xfrm>
            <a:off x="685800" y="-3419"/>
            <a:ext cx="7620000" cy="384419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MX" sz="24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Evaluación de la sesión    Prepa:     Grupo:      Turno:</a:t>
            </a:r>
            <a:endParaRPr lang="es-MX" sz="2400" dirty="0">
              <a:latin typeface="Soberana Sans"/>
              <a:cs typeface="Soberana Sans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0" y="838200"/>
          <a:ext cx="9144000" cy="61874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429000"/>
                <a:gridCol w="1524000"/>
                <a:gridCol w="1219200"/>
                <a:gridCol w="838200"/>
                <a:gridCol w="914400"/>
                <a:gridCol w="1219200"/>
              </a:tblGrid>
              <a:tr h="609600">
                <a:tc>
                  <a:txBody>
                    <a:bodyPr/>
                    <a:lstStyle/>
                    <a:p>
                      <a:r>
                        <a:rPr lang="es-MX" dirty="0" smtClean="0"/>
                        <a:t>Rubro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Totalmente 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Neutral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De 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Totalmente de acuerdo</a:t>
                      </a:r>
                      <a:endParaRPr lang="es-MX" sz="1600" dirty="0"/>
                    </a:p>
                  </a:txBody>
                  <a:tcPr/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lang="es-MX" dirty="0" smtClean="0"/>
                        <a:t>Al menos un 50% de los alumnos reconoció la importancia de una toma de decisiones responsable encaminada a su bienestar y seguridad personal.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70560">
                <a:tc>
                  <a:txBody>
                    <a:bodyPr/>
                    <a:lstStyle/>
                    <a:p>
                      <a:r>
                        <a:rPr lang="es-MX" dirty="0" smtClean="0"/>
                        <a:t>Los estudiantes mostraron interés y se involucraron en la actividad.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lang="es-MX" dirty="0" smtClean="0"/>
                        <a:t>Se logró un clima de confianza en el grupo.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57225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¿Qué funcionó bien y qué efectos positivos se observaron al realizar la actividad?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09600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Descripción de dificultades y áreas de oportunidad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14375">
                <a:tc gridSpan="6">
                  <a:txBody>
                    <a:bodyPr/>
                    <a:lstStyle/>
                    <a:p>
                      <a:r>
                        <a:rPr lang="es-MX" sz="1800" dirty="0" smtClean="0"/>
                        <a:t>¿Qué alumnos no</a:t>
                      </a:r>
                      <a:r>
                        <a:rPr lang="es-MX" sz="1800" baseline="0" dirty="0" smtClean="0"/>
                        <a:t> realiz</a:t>
                      </a:r>
                      <a:r>
                        <a:rPr lang="es-MX" sz="1800" dirty="0" smtClean="0"/>
                        <a:t>aron la actividad? </a:t>
                      </a:r>
                    </a:p>
                    <a:p>
                      <a:r>
                        <a:rPr lang="es-ES" sz="1800" dirty="0" smtClean="0"/>
                        <a:t>1.</a:t>
                      </a:r>
                    </a:p>
                    <a:p>
                      <a:r>
                        <a:rPr lang="es-ES" sz="1800" dirty="0" smtClean="0"/>
                        <a:t>2.</a:t>
                      </a:r>
                    </a:p>
                    <a:p>
                      <a:r>
                        <a:rPr lang="es-ES" sz="1800" dirty="0" smtClean="0"/>
                        <a:t>3.</a:t>
                      </a:r>
                    </a:p>
                    <a:p>
                      <a:r>
                        <a:rPr lang="es-ES" sz="1800" dirty="0" smtClean="0"/>
                        <a:t>4.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4878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>
            <a:extLst>
              <a:ext uri="{FF2B5EF4-FFF2-40B4-BE49-F238E27FC236}">
                <a16:creationId xmlns="" xmlns:a16="http://schemas.microsoft.com/office/drawing/2014/main" id="{562E1E49-7DFD-CD4A-BF9B-ACD78050E87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67772" y="228600"/>
            <a:ext cx="914400" cy="914400"/>
          </a:xfrm>
          <a:prstGeom prst="rect">
            <a:avLst/>
          </a:prstGeom>
        </p:spPr>
      </p:pic>
      <p:sp>
        <p:nvSpPr>
          <p:cNvPr id="17" name="Rectangle 8">
            <a:extLst>
              <a:ext uri="{FF2B5EF4-FFF2-40B4-BE49-F238E27FC236}">
                <a16:creationId xmlns="" xmlns:a16="http://schemas.microsoft.com/office/drawing/2014/main" id="{D0AED072-3FD6-894E-BD91-3688E04E582E}"/>
              </a:ext>
            </a:extLst>
          </p:cNvPr>
          <p:cNvSpPr/>
          <p:nvPr/>
        </p:nvSpPr>
        <p:spPr>
          <a:xfrm>
            <a:off x="7348061" y="1164771"/>
            <a:ext cx="103522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2500" b="1" spc="-5" dirty="0">
                <a:solidFill>
                  <a:srgbClr val="004A81"/>
                </a:solidFill>
                <a:latin typeface="Soberana Sans"/>
                <a:cs typeface="Soberana Sans"/>
              </a:rPr>
              <a:t>3</a:t>
            </a:r>
            <a:r>
              <a:rPr lang="en-US" sz="2500" b="1" spc="-5" dirty="0" smtClean="0">
                <a:solidFill>
                  <a:srgbClr val="004A81"/>
                </a:solidFill>
                <a:latin typeface="Soberana Sans"/>
                <a:cs typeface="Soberana Sans"/>
              </a:rPr>
              <a:t> </a:t>
            </a:r>
            <a:r>
              <a:rPr lang="en-US" sz="2500" b="1" spc="-5" dirty="0">
                <a:solidFill>
                  <a:srgbClr val="004A81"/>
                </a:solidFill>
                <a:latin typeface="Soberana Sans"/>
                <a:cs typeface="Soberana Sans"/>
              </a:rPr>
              <a:t>min</a:t>
            </a:r>
            <a:endParaRPr lang="en-US" sz="2500" dirty="0">
              <a:solidFill>
                <a:srgbClr val="004A81"/>
              </a:solidFill>
              <a:latin typeface="Soberana Sans"/>
              <a:cs typeface="Soberana Sans"/>
            </a:endParaRPr>
          </a:p>
        </p:txBody>
      </p:sp>
      <p:sp>
        <p:nvSpPr>
          <p:cNvPr id="18" name="object 8">
            <a:extLst>
              <a:ext uri="{FF2B5EF4-FFF2-40B4-BE49-F238E27FC236}">
                <a16:creationId xmlns="" xmlns:a16="http://schemas.microsoft.com/office/drawing/2014/main" id="{1C06EEA0-4EF7-A444-9B22-8213EC8E3D7B}"/>
              </a:ext>
            </a:extLst>
          </p:cNvPr>
          <p:cNvSpPr/>
          <p:nvPr/>
        </p:nvSpPr>
        <p:spPr>
          <a:xfrm>
            <a:off x="838200" y="0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19" name="object 8">
            <a:extLst>
              <a:ext uri="{FF2B5EF4-FFF2-40B4-BE49-F238E27FC236}">
                <a16:creationId xmlns="" xmlns:a16="http://schemas.microsoft.com/office/drawing/2014/main" id="{FAABECC6-50FC-2C49-947B-C5F2B8C72BB4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1DF1F269-802B-7143-93E7-6C65E08085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71600"/>
            <a:ext cx="5591200" cy="55005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</p:pic>
      <p:sp>
        <p:nvSpPr>
          <p:cNvPr id="15" name="object 10">
            <a:extLst>
              <a:ext uri="{FF2B5EF4-FFF2-40B4-BE49-F238E27FC236}">
                <a16:creationId xmlns="" xmlns:a16="http://schemas.microsoft.com/office/drawing/2014/main" id="{1C3E75F3-53B5-C147-A4CD-E3E61C64C996}"/>
              </a:ext>
            </a:extLst>
          </p:cNvPr>
          <p:cNvSpPr txBox="1"/>
          <p:nvPr/>
        </p:nvSpPr>
        <p:spPr>
          <a:xfrm rot="60000">
            <a:off x="1072868" y="775207"/>
            <a:ext cx="4965333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s-ES" sz="2400" dirty="0">
                <a:latin typeface="Soberana Sans"/>
                <a:cs typeface="Soberana Sans"/>
              </a:rPr>
              <a:t>Escribe en</a:t>
            </a:r>
            <a:r>
              <a:rPr sz="2400" dirty="0">
                <a:latin typeface="Soberana Sans"/>
                <a:cs typeface="Soberana Sans"/>
              </a:rPr>
              <a:t> </a:t>
            </a:r>
            <a:r>
              <a:rPr lang="es-ES" sz="2400" dirty="0" smtClean="0">
                <a:latin typeface="Soberana Sans"/>
                <a:cs typeface="Soberana Sans"/>
              </a:rPr>
              <a:t>tres</a:t>
            </a:r>
            <a:r>
              <a:rPr sz="2400" dirty="0" smtClean="0">
                <a:latin typeface="Soberana Sans"/>
                <a:cs typeface="Soberana Sans"/>
              </a:rPr>
              <a:t> </a:t>
            </a:r>
            <a:r>
              <a:rPr sz="2400" dirty="0" err="1" smtClean="0">
                <a:latin typeface="Soberana Sans"/>
                <a:cs typeface="Soberana Sans"/>
              </a:rPr>
              <a:t>minuto</a:t>
            </a:r>
            <a:r>
              <a:rPr lang="es-ES" sz="2400" dirty="0" smtClean="0">
                <a:latin typeface="Soberana Sans"/>
                <a:cs typeface="Soberana Sans"/>
              </a:rPr>
              <a:t>s </a:t>
            </a:r>
            <a:endParaRPr lang="es-ES" sz="2400" dirty="0">
              <a:latin typeface="Soberana Sans"/>
              <a:cs typeface="Soberana Sans"/>
            </a:endParaRPr>
          </a:p>
          <a:p>
            <a:r>
              <a:rPr lang="es-ES" sz="2400" dirty="0">
                <a:latin typeface="Soberana Sans"/>
                <a:cs typeface="Soberana Sans"/>
              </a:rPr>
              <a:t>qué te llevas de la </a:t>
            </a:r>
            <a:r>
              <a:rPr lang="es-ES" sz="2400" dirty="0" smtClean="0">
                <a:latin typeface="Soberana Sans"/>
                <a:cs typeface="Soberana Sans"/>
              </a:rPr>
              <a:t>Actividad</a:t>
            </a:r>
            <a:endParaRPr sz="2400" dirty="0">
              <a:latin typeface="Soberana Sans"/>
              <a:cs typeface="Soberana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4262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D483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2098</TotalTime>
  <Words>911</Words>
  <Application>Microsoft Office PowerPoint</Application>
  <PresentationFormat>Carta (216 x 279 mm)</PresentationFormat>
  <Paragraphs>82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Office Theme</vt:lpstr>
      <vt:lpstr> Decidiendo por mi Bien 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1.1 ¿De qué se trata la conciencia social?</dc:title>
  <dc:creator>Ana Paulina Monroy Velasco</dc:creator>
  <cp:lastModifiedBy>TUTORIAS ELIZABETH</cp:lastModifiedBy>
  <cp:revision>175</cp:revision>
  <dcterms:created xsi:type="dcterms:W3CDTF">2018-06-27T19:50:18Z</dcterms:created>
  <dcterms:modified xsi:type="dcterms:W3CDTF">2020-02-20T18:10:15Z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2018-05-29T00:00:00Z</vt:filetime>
  </property>
  <property fmtid="{D5CDD505-2E9C-101B-9397-08002B2CF9AE}" pid="3" name="Creator">
    <vt:lpwstr>Adobe InDesign CC 13.0 (Windows)</vt:lpwstr>
  </property>
  <property fmtid="{D5CDD505-2E9C-101B-9397-08002B2CF9AE}" pid="4" name="LastSaved">
    <vt:filetime>2018-06-27T00:00:00Z</vt:filetime>
  </property>
</Properties>
</file>