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0" r:id="rId6"/>
    <p:sldId id="276" r:id="rId7"/>
    <p:sldId id="263" r:id="rId8"/>
    <p:sldId id="264" r:id="rId9"/>
    <p:sldId id="265" r:id="rId10"/>
    <p:sldId id="266" r:id="rId11"/>
    <p:sldId id="270" r:id="rId12"/>
    <p:sldId id="271" r:id="rId13"/>
    <p:sldId id="272" r:id="rId14"/>
    <p:sldId id="268" r:id="rId15"/>
    <p:sldId id="275" r:id="rId16"/>
    <p:sldId id="273" r:id="rId17"/>
    <p:sldId id="261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13/06/2015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13/06/2015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13/06/2015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13/06/2015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13/06/2015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Dimensiones y unidades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755576" y="3717032"/>
            <a:ext cx="8064896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Industrial</a:t>
            </a:r>
          </a:p>
          <a:p>
            <a:pPr algn="l"/>
            <a:endParaRPr lang="es-MX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</a:t>
            </a:r>
            <a:r>
              <a:rPr lang="es-MX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Pérez  Sánchez </a:t>
            </a:r>
            <a:r>
              <a:rPr lang="es-MX" sz="2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Blasa</a:t>
            </a:r>
            <a:endParaRPr lang="es-MX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 – Junio - 2015</a:t>
            </a:r>
            <a:endParaRPr lang="es-MX" sz="2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683568" y="260648"/>
            <a:ext cx="7344816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500" b="1" dirty="0">
                <a:latin typeface="Arial" pitchFamily="34" charset="0"/>
                <a:cs typeface="Arial" pitchFamily="34" charset="0"/>
              </a:rPr>
              <a:t>Potencia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.  Rapidez con la que se ejecuta un trabajo dado.    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Potencia= Trabajo / Tiempo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7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1428666"/>
                  </p:ext>
                </p:extLst>
              </p:nvPr>
            </p:nvGraphicFramePr>
            <p:xfrm>
              <a:off x="683567" y="1340768"/>
              <a:ext cx="7200801" cy="1708341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872209"/>
                    <a:gridCol w="2226041"/>
                    <a:gridCol w="3102551"/>
                  </a:tblGrid>
                  <a:tr h="0">
                    <a:tc row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SI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Trabajo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 err="1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Joules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Tiempo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Potencia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sz="2500" i="1" smtClean="0">
                                        <a:effectLst/>
                                        <a:latin typeface="Cambria Math"/>
                                        <a:cs typeface="Arial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sz="2500" b="0" i="1" smtClean="0">
                                        <a:effectLst/>
                                        <a:latin typeface="Cambria Math"/>
                                        <a:cs typeface="Arial" pitchFamily="34" charset="0"/>
                                      </a:rPr>
                                      <m:t>𝐽𝑜𝑢𝑙𝑒𝑠</m:t>
                                    </m:r>
                                  </m:num>
                                  <m:den>
                                    <m:r>
                                      <a:rPr lang="es-MX" sz="2500" b="0" i="1" smtClean="0">
                                        <a:effectLst/>
                                        <a:latin typeface="Cambria Math"/>
                                        <a:cs typeface="Arial" pitchFamily="34" charset="0"/>
                                      </a:rPr>
                                      <m:t>𝑠</m:t>
                                    </m:r>
                                  </m:den>
                                </m:f>
                                <m:r>
                                  <a:rPr lang="es-MX" sz="2500" b="0" i="1" smtClean="0">
                                    <a:effectLst/>
                                    <a:latin typeface="Cambria Math"/>
                                    <a:cs typeface="Arial" pitchFamily="34" charset="0"/>
                                  </a:rPr>
                                  <m:t>=</m:t>
                                </m:r>
                                <m:r>
                                  <a:rPr lang="es-MX" sz="2500" b="0" i="1" smtClean="0">
                                    <a:effectLst/>
                                    <a:latin typeface="Cambria Math"/>
                                    <a:cs typeface="Arial" pitchFamily="34" charset="0"/>
                                  </a:rPr>
                                  <m:t>𝑤𝑎𝑡𝑡</m:t>
                                </m:r>
                              </m:oMath>
                            </m:oMathPara>
                          </a14:m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7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341428666"/>
                  </p:ext>
                </p:extLst>
              </p:nvPr>
            </p:nvGraphicFramePr>
            <p:xfrm>
              <a:off x="683567" y="1340768"/>
              <a:ext cx="7200801" cy="1708341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872209"/>
                    <a:gridCol w="2226041"/>
                    <a:gridCol w="3102551"/>
                  </a:tblGrid>
                  <a:tr h="438150">
                    <a:tc row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SI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Trabajo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 err="1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Joules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38150">
                    <a:tc vMerge="1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Tiempo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832041">
                    <a:tc vMerge="1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Potencia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132024" t="-114706" r="-196" b="-73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726877"/>
              </p:ext>
            </p:extLst>
          </p:nvPr>
        </p:nvGraphicFramePr>
        <p:xfrm>
          <a:off x="683568" y="3068960"/>
          <a:ext cx="7200800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2304256"/>
                <a:gridCol w="3024336"/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Inglés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Trabajo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Lb* pie   ó Pd *pie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Tiempo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Potencia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Lb</a:t>
                      </a:r>
                      <a:r>
                        <a:rPr lang="en-US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* </a:t>
                      </a:r>
                      <a:r>
                        <a:rPr lang="en-US" sz="2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pie/s  </a:t>
                      </a:r>
                      <a:r>
                        <a:rPr lang="en-US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ó   </a:t>
                      </a:r>
                      <a:r>
                        <a:rPr lang="en-US" sz="2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Pd</a:t>
                      </a:r>
                      <a:r>
                        <a:rPr lang="en-US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* pie/s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579335"/>
              </p:ext>
            </p:extLst>
          </p:nvPr>
        </p:nvGraphicFramePr>
        <p:xfrm>
          <a:off x="683568" y="4365104"/>
          <a:ext cx="7200800" cy="131445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51635"/>
                <a:gridCol w="2468845"/>
                <a:gridCol w="2880320"/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</a:t>
                      </a:r>
                      <a:endParaRPr lang="es-MX" sz="2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</a:rPr>
                        <a:t>CGS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</a:rPr>
                        <a:t>Trabajo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</a:rPr>
                        <a:t>Ergios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</a:rPr>
                        <a:t>Tiempo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</a:rPr>
                        <a:t>S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>
                          <a:effectLst/>
                        </a:rPr>
                        <a:t>Potencia</a:t>
                      </a:r>
                      <a:endParaRPr lang="es-MX" sz="25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</a:rPr>
                        <a:t>Ergios /s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62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roceso alternativo"/>
          <p:cNvSpPr/>
          <p:nvPr/>
        </p:nvSpPr>
        <p:spPr>
          <a:xfrm>
            <a:off x="251520" y="188640"/>
            <a:ext cx="8136904" cy="576064"/>
          </a:xfrm>
          <a:prstGeom prst="flowChartAlternateProcess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500" b="1" dirty="0" smtClean="0">
                <a:latin typeface="Arial" pitchFamily="34" charset="0"/>
                <a:cs typeface="Arial" pitchFamily="34" charset="0"/>
              </a:rPr>
              <a:t>Presión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   :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Fuerza aplicada por unidad de 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área P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= F /A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7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002198"/>
                  </p:ext>
                </p:extLst>
              </p:nvPr>
            </p:nvGraphicFramePr>
            <p:xfrm>
              <a:off x="251520" y="1052736"/>
              <a:ext cx="7677230" cy="1577085"/>
            </p:xfrm>
            <a:graphic>
              <a:graphicData uri="http://schemas.openxmlformats.org/drawingml/2006/table">
                <a:tbl>
                  <a:tblPr firstRow="1" firstCol="1" bandRow="1">
                    <a:tableStyleId>{00A15C55-8517-42AA-B614-E9B94910E393}</a:tableStyleId>
                  </a:tblPr>
                  <a:tblGrid>
                    <a:gridCol w="1696604"/>
                    <a:gridCol w="2524242"/>
                    <a:gridCol w="3456384"/>
                  </a:tblGrid>
                  <a:tr h="510158">
                    <a:tc row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SI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Fuerza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Newton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53938">
                    <a:tc vMerge="1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Área</a:t>
                          </a:r>
                          <a:endParaRPr lang="es-MX" sz="2500" b="1" dirty="0"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m</a:t>
                          </a:r>
                          <a:r>
                            <a:rPr lang="es-MX" sz="2500" baseline="300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  <a:endParaRPr lang="es-MX" sz="2500" b="1" dirty="0"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Presión</a:t>
                          </a:r>
                          <a:endParaRPr lang="es-MX" sz="2500" b="1" dirty="0"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s-MX" sz="2500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MX" sz="2500" smtClean="0">
                                      <a:effectLst/>
                                      <a:latin typeface="Cambria Math"/>
                                    </a:rPr>
                                    <m:t>𝐍𝐞𝐰𝐭𝐨𝐧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s-MX" sz="250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2500" smtClean="0">
                                          <a:effectLst/>
                                          <a:latin typeface="Cambria Math"/>
                                        </a:rPr>
                                        <m:t>𝐦</m:t>
                                      </m:r>
                                    </m:e>
                                    <m:sup>
                                      <m:r>
                                        <a:rPr lang="es-MX" sz="2500" smtClean="0">
                                          <a:effectLst/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s-MX" sz="2500" smtClean="0"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s-MX" sz="2500" smtClean="0">
                                  <a:effectLst/>
                                  <a:latin typeface="Cambria Math"/>
                                </a:rPr>
                                <m:t>𝐏𝐚𝐬𝐜𝐚𝐥</m:t>
                              </m:r>
                            </m:oMath>
                          </a14:m>
                          <a:r>
                            <a:rPr lang="es-MX" sz="2500" dirty="0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                                              </a:t>
                          </a:r>
                          <a:endParaRPr lang="es-MX" sz="2500" b="1" dirty="0"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7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002198"/>
                  </p:ext>
                </p:extLst>
              </p:nvPr>
            </p:nvGraphicFramePr>
            <p:xfrm>
              <a:off x="251520" y="1052736"/>
              <a:ext cx="7677230" cy="1539874"/>
            </p:xfrm>
            <a:graphic>
              <a:graphicData uri="http://schemas.openxmlformats.org/drawingml/2006/table">
                <a:tbl>
                  <a:tblPr firstRow="1" firstCol="1" bandRow="1">
                    <a:tableStyleId>{00A15C55-8517-42AA-B614-E9B94910E393}</a:tableStyleId>
                  </a:tblPr>
                  <a:tblGrid>
                    <a:gridCol w="1696604"/>
                    <a:gridCol w="2524242"/>
                    <a:gridCol w="3456384"/>
                  </a:tblGrid>
                  <a:tr h="510158">
                    <a:tc row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SI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Fuerza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Newton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00939">
                    <a:tc vMerge="1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Área</a:t>
                          </a:r>
                          <a:endParaRPr lang="es-MX" sz="2500" b="1" dirty="0"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m</a:t>
                          </a:r>
                          <a:r>
                            <a:rPr lang="es-MX" sz="2500" baseline="300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  <a:endParaRPr lang="es-MX" sz="2500" b="1" dirty="0"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28777">
                    <a:tc vMerge="1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Presión</a:t>
                          </a:r>
                          <a:endParaRPr lang="es-MX" sz="2500" b="1" dirty="0"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122222" t="-156311" b="-97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8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2511602"/>
                  </p:ext>
                </p:extLst>
              </p:nvPr>
            </p:nvGraphicFramePr>
            <p:xfrm>
              <a:off x="256591" y="2708920"/>
              <a:ext cx="7704856" cy="165574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28192"/>
                    <a:gridCol w="2520280"/>
                    <a:gridCol w="3456384"/>
                  </a:tblGrid>
                  <a:tr h="480053">
                    <a:tc row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Inglés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Fuerza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Lb    o Pd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80053">
                    <a:tc vMerge="1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Área</a:t>
                          </a:r>
                          <a:endParaRPr lang="es-MX" sz="2500" b="1" dirty="0"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Pie</a:t>
                          </a:r>
                          <a:r>
                            <a:rPr lang="es-MX" sz="2500" baseline="30000" dirty="0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  <a:r>
                            <a:rPr lang="es-MX" sz="2500" baseline="0" dirty="0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= ft</a:t>
                          </a:r>
                          <a:r>
                            <a:rPr lang="es-MX" sz="2500" baseline="30000" dirty="0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</a:t>
                          </a:r>
                          <a:endParaRPr lang="es-MX" sz="2500" b="1" dirty="0"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80053">
                    <a:tc vMerge="1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Presión</a:t>
                          </a:r>
                          <a:endParaRPr lang="es-MX" sz="2500" b="1" dirty="0"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s-MX" sz="2500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MX" sz="250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sz="2500" smtClean="0">
                                          <a:effectLst/>
                                          <a:latin typeface="Cambria Math"/>
                                        </a:rPr>
                                        <m:t>𝐋𝐛</m:t>
                                      </m:r>
                                    </m:e>
                                    <m:sub>
                                      <m:r>
                                        <a:rPr lang="es-MX" sz="2500" smtClean="0">
                                          <a:effectLst/>
                                          <a:latin typeface="Cambria Math"/>
                                        </a:rPr>
                                        <m:t>𝐟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s-MX" sz="250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2500" smtClean="0">
                                          <a:effectLst/>
                                          <a:latin typeface="Cambria Math"/>
                                        </a:rPr>
                                        <m:t>𝒇𝒕</m:t>
                                      </m:r>
                                    </m:e>
                                    <m:sup>
                                      <m:r>
                                        <a:rPr lang="es-MX" sz="2500" smtClean="0">
                                          <a:effectLst/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</a:t>
                          </a:r>
                          <a:endParaRPr lang="es-MX" sz="2500" b="1" dirty="0"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8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2511602"/>
                  </p:ext>
                </p:extLst>
              </p:nvPr>
            </p:nvGraphicFramePr>
            <p:xfrm>
              <a:off x="256591" y="2708920"/>
              <a:ext cx="7704856" cy="167816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28192"/>
                    <a:gridCol w="2520280"/>
                    <a:gridCol w="3456384"/>
                  </a:tblGrid>
                  <a:tr h="480053">
                    <a:tc rowSpan="3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Inglés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Fuerza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Lb    o Pd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80053">
                    <a:tc vMerge="1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Área</a:t>
                          </a:r>
                          <a:endParaRPr lang="es-MX" sz="2500" b="1" dirty="0"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Pie</a:t>
                          </a:r>
                          <a:r>
                            <a:rPr lang="es-MX" sz="2500" baseline="30000" dirty="0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  <a:r>
                            <a:rPr lang="es-MX" sz="2500" baseline="0" dirty="0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= ft</a:t>
                          </a:r>
                          <a:r>
                            <a:rPr lang="es-MX" sz="2500" baseline="30000" dirty="0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</a:t>
                          </a:r>
                          <a:endParaRPr lang="es-MX" sz="2500" b="1" dirty="0"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718058">
                    <a:tc vMerge="1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Presión</a:t>
                          </a:r>
                          <a:endParaRPr lang="es-MX" sz="2500" b="1" dirty="0"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122928" t="-143220" r="-17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071642"/>
              </p:ext>
            </p:extLst>
          </p:nvPr>
        </p:nvGraphicFramePr>
        <p:xfrm>
          <a:off x="251520" y="4365104"/>
          <a:ext cx="7704857" cy="135025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28193"/>
                <a:gridCol w="2520280"/>
                <a:gridCol w="3456384"/>
              </a:tblGrid>
              <a:tr h="45605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CGS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Fuerza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dina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560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Área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Cm</a:t>
                      </a:r>
                      <a:r>
                        <a:rPr lang="es-MX" sz="25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8404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Presión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dina </a:t>
                      </a: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 cm</a:t>
                      </a:r>
                      <a:r>
                        <a:rPr lang="es-MX" sz="25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1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36104"/>
          </a:xfrm>
        </p:spPr>
        <p:txBody>
          <a:bodyPr>
            <a:normAutofit/>
          </a:bodyPr>
          <a:lstStyle/>
          <a:p>
            <a:pPr marL="0" indent="0"/>
            <a:r>
              <a:rPr lang="es-MX" sz="2500" b="1" dirty="0" smtClean="0">
                <a:latin typeface="Arial" pitchFamily="34" charset="0"/>
                <a:cs typeface="Arial" pitchFamily="34" charset="0"/>
              </a:rPr>
              <a:t>A continuación se muestran los principales prefijos usados en el SI</a:t>
            </a:r>
            <a:endParaRPr lang="es-MX" sz="2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9194"/>
              </p:ext>
            </p:extLst>
          </p:nvPr>
        </p:nvGraphicFramePr>
        <p:xfrm>
          <a:off x="395536" y="1124744"/>
          <a:ext cx="7632848" cy="4221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944216"/>
                <a:gridCol w="2592288"/>
              </a:tblGrid>
              <a:tr h="603001"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Forma exponencial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kern="1200" dirty="0" smtClean="0">
                          <a:latin typeface="Arial" pitchFamily="34" charset="0"/>
                          <a:cs typeface="Arial" pitchFamily="34" charset="0"/>
                        </a:rPr>
                        <a:t>Prefijo</a:t>
                      </a:r>
                      <a:endParaRPr lang="es-MX" sz="25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2500" kern="1200" dirty="0" smtClean="0">
                          <a:latin typeface="Arial" pitchFamily="34" charset="0"/>
                          <a:cs typeface="Arial" pitchFamily="34" charset="0"/>
                        </a:rPr>
                        <a:t>Símbolo</a:t>
                      </a:r>
                      <a:endParaRPr lang="es-MX" sz="25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603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(10</a:t>
                      </a:r>
                      <a:r>
                        <a:rPr lang="es-MX" sz="2500" baseline="300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err="1" smtClean="0">
                          <a:latin typeface="Arial" pitchFamily="34" charset="0"/>
                          <a:cs typeface="Arial" pitchFamily="34" charset="0"/>
                        </a:rPr>
                        <a:t>exa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sz="2500" dirty="0" smtClean="0"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3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(10</a:t>
                      </a:r>
                      <a:r>
                        <a:rPr lang="es-MX" sz="2500" baseline="30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peta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500" dirty="0" smtClean="0">
                          <a:latin typeface="Arial" pitchFamily="34" charset="0"/>
                          <a:cs typeface="Arial" pitchFamily="34" charset="0"/>
                        </a:rPr>
                        <a:t>Π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3001"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(10</a:t>
                      </a:r>
                      <a:r>
                        <a:rPr lang="es-MX" sz="2500" baseline="300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 Tera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3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( 10</a:t>
                      </a:r>
                      <a:r>
                        <a:rPr lang="es-MX" sz="2500" baseline="300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giga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3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( 10</a:t>
                      </a:r>
                      <a:r>
                        <a:rPr lang="es-MX" sz="2500" baseline="30000" dirty="0" smtClean="0">
                          <a:latin typeface="Arial" pitchFamily="34" charset="0"/>
                          <a:cs typeface="Arial" pitchFamily="34" charset="0"/>
                        </a:rPr>
                        <a:t>8 </a:t>
                      </a: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mega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3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( 10</a:t>
                      </a:r>
                      <a:r>
                        <a:rPr lang="es-MX" sz="2500" baseline="30000" dirty="0" smtClean="0"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kilo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44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567108"/>
              </p:ext>
            </p:extLst>
          </p:nvPr>
        </p:nvGraphicFramePr>
        <p:xfrm>
          <a:off x="467544" y="548680"/>
          <a:ext cx="7200800" cy="4995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1872208"/>
                <a:gridCol w="2016224"/>
              </a:tblGrid>
              <a:tr h="572728"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Forma exponencial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Prefijo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Símbolo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3131">
                <a:tc>
                  <a:txBody>
                    <a:bodyPr/>
                    <a:lstStyle/>
                    <a:p>
                      <a:pPr algn="ctr"/>
                      <a:r>
                        <a:rPr lang="es-MX" sz="2500" baseline="0" dirty="0" smtClean="0">
                          <a:latin typeface="Arial" pitchFamily="34" charset="0"/>
                          <a:cs typeface="Arial" pitchFamily="34" charset="0"/>
                        </a:rPr>
                        <a:t>( 10</a:t>
                      </a:r>
                      <a:r>
                        <a:rPr lang="es-MX" sz="2500" baseline="30000" dirty="0" smtClean="0"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r>
                        <a:rPr lang="es-MX" sz="25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err="1" smtClean="0">
                          <a:latin typeface="Arial" pitchFamily="34" charset="0"/>
                          <a:cs typeface="Arial" pitchFamily="34" charset="0"/>
                        </a:rPr>
                        <a:t>centi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s-MX" sz="2500" baseline="0" dirty="0" smtClean="0">
                          <a:latin typeface="Arial" pitchFamily="34" charset="0"/>
                          <a:cs typeface="Arial" pitchFamily="34" charset="0"/>
                        </a:rPr>
                        <a:t>( 10</a:t>
                      </a:r>
                      <a:r>
                        <a:rPr lang="es-MX" sz="2500" baseline="30000" dirty="0" smtClean="0"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  <a:r>
                        <a:rPr lang="es-MX" sz="25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mili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( 10</a:t>
                      </a:r>
                      <a:r>
                        <a:rPr lang="es-MX" sz="2500" kern="1200" baseline="30000" dirty="0" smtClean="0">
                          <a:latin typeface="Arial" pitchFamily="34" charset="0"/>
                          <a:cs typeface="Arial" pitchFamily="34" charset="0"/>
                        </a:rPr>
                        <a:t>-6</a:t>
                      </a: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micro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500" dirty="0" smtClean="0">
                          <a:latin typeface="Arial" pitchFamily="34" charset="0"/>
                          <a:cs typeface="Arial" pitchFamily="34" charset="0"/>
                        </a:rPr>
                        <a:t>μ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52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 (10</a:t>
                      </a:r>
                      <a:r>
                        <a:rPr lang="es-MX" sz="2500" kern="1200" baseline="30000" dirty="0" smtClean="0">
                          <a:latin typeface="Arial" pitchFamily="34" charset="0"/>
                          <a:cs typeface="Arial" pitchFamily="34" charset="0"/>
                        </a:rPr>
                        <a:t>-9</a:t>
                      </a: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nano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652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(10</a:t>
                      </a:r>
                      <a:r>
                        <a:rPr lang="es-MX" sz="2500" kern="1200" baseline="30000" dirty="0" smtClean="0">
                          <a:latin typeface="Arial" pitchFamily="34" charset="0"/>
                          <a:cs typeface="Arial" pitchFamily="34" charset="0"/>
                        </a:rPr>
                        <a:t>-12</a:t>
                      </a: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pico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27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(10</a:t>
                      </a:r>
                      <a:r>
                        <a:rPr lang="es-MX" sz="2500" kern="1200" baseline="30000" dirty="0" smtClean="0">
                          <a:latin typeface="Arial" pitchFamily="34" charset="0"/>
                          <a:cs typeface="Arial" pitchFamily="34" charset="0"/>
                        </a:rPr>
                        <a:t>-15</a:t>
                      </a: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dirty="0" err="1" smtClean="0">
                          <a:latin typeface="Arial" pitchFamily="34" charset="0"/>
                          <a:cs typeface="Arial" pitchFamily="34" charset="0"/>
                        </a:rPr>
                        <a:t>femto</a:t>
                      </a:r>
                      <a:endParaRPr lang="es-MX" sz="25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26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(10</a:t>
                      </a:r>
                      <a:r>
                        <a:rPr lang="es-MX" sz="2500" kern="1200" baseline="30000" dirty="0" smtClean="0">
                          <a:latin typeface="Arial" pitchFamily="34" charset="0"/>
                          <a:cs typeface="Arial" pitchFamily="34" charset="0"/>
                        </a:rPr>
                        <a:t>-18</a:t>
                      </a:r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500" dirty="0" err="1" smtClean="0">
                          <a:latin typeface="Arial" pitchFamily="34" charset="0"/>
                          <a:cs typeface="Arial" pitchFamily="34" charset="0"/>
                        </a:rPr>
                        <a:t>atto</a:t>
                      </a:r>
                      <a:endParaRPr lang="es-MX" sz="25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5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MX" sz="2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93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48072"/>
          </a:xfrm>
        </p:spPr>
        <p:txBody>
          <a:bodyPr>
            <a:normAutofit/>
          </a:bodyPr>
          <a:lstStyle/>
          <a:p>
            <a:pPr marL="0" indent="0"/>
            <a:r>
              <a:rPr lang="es-MX" sz="2500" b="1" dirty="0" smtClean="0">
                <a:latin typeface="Arial" pitchFamily="34" charset="0"/>
                <a:cs typeface="Arial" pitchFamily="34" charset="0"/>
              </a:rPr>
              <a:t>Unidades que no pertenecen al SI</a:t>
            </a:r>
            <a:endParaRPr lang="es-MX" sz="25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4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2594619"/>
                  </p:ext>
                </p:extLst>
              </p:nvPr>
            </p:nvGraphicFramePr>
            <p:xfrm>
              <a:off x="323528" y="1124744"/>
              <a:ext cx="8064895" cy="41795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32248"/>
                    <a:gridCol w="1656184"/>
                    <a:gridCol w="1512168"/>
                    <a:gridCol w="2664295"/>
                  </a:tblGrid>
                  <a:tr h="428217"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Magnitud 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Nombre 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Símbolo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Definición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428217"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Longitud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micra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sz="2500" dirty="0" smtClean="0">
                              <a:latin typeface="Arial" pitchFamily="34" charset="0"/>
                              <a:cs typeface="Arial" pitchFamily="34" charset="0"/>
                            </a:rPr>
                            <a:t>μ</a:t>
                          </a:r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´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10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-6</a:t>
                          </a:r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 m = 1</a:t>
                          </a:r>
                          <a:r>
                            <a:rPr lang="el-GR" sz="2500" dirty="0" smtClean="0">
                              <a:latin typeface="Arial" pitchFamily="34" charset="0"/>
                              <a:cs typeface="Arial" pitchFamily="34" charset="0"/>
                            </a:rPr>
                            <a:t>μ</a:t>
                          </a:r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m</a:t>
                          </a:r>
                          <a:endParaRPr lang="es-MX" sz="2500" baseline="300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428217"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Longitud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angstrom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2500" i="1" smtClean="0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Å</m:t>
                                </m:r>
                              </m:oMath>
                            </m:oMathPara>
                          </a14:m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10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-10</a:t>
                          </a:r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m = 10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-1</a:t>
                          </a:r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n</a:t>
                          </a:r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m</a:t>
                          </a:r>
                          <a:endParaRPr lang="es-MX" sz="2500" baseline="3000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428217"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Volumen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litro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L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10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-3</a:t>
                          </a:r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m = dm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</a:tr>
                  <a:tr h="428217"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Fuerza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dina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dyn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10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-5 </a:t>
                          </a:r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N</a:t>
                          </a:r>
                          <a:endParaRPr lang="es-MX" sz="2500" baseline="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428217"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Energía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ergio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erg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10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-7 </a:t>
                          </a:r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J</a:t>
                          </a:r>
                          <a:endParaRPr lang="es-MX" sz="2500" baseline="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428217"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Viscosidad dinámica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poise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p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10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-1</a:t>
                          </a:r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kg m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-1</a:t>
                          </a:r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s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-1</a:t>
                          </a:r>
                        </a:p>
                        <a:p>
                          <a:endParaRPr lang="es-MX" sz="2500" baseline="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428217"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Concentración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molar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n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mol dm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-3</a:t>
                          </a:r>
                          <a:endParaRPr lang="es-MX" sz="2500" baseline="300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4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2594619"/>
                  </p:ext>
                </p:extLst>
              </p:nvPr>
            </p:nvGraphicFramePr>
            <p:xfrm>
              <a:off x="323528" y="1124744"/>
              <a:ext cx="8064895" cy="41795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32248"/>
                    <a:gridCol w="1656184"/>
                    <a:gridCol w="1512168"/>
                    <a:gridCol w="2664295"/>
                  </a:tblGrid>
                  <a:tr h="472440"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Magnitud 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Nombre 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Símbolo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Definición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472440"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Longitud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micra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sz="2500" dirty="0" smtClean="0">
                              <a:latin typeface="Arial" pitchFamily="34" charset="0"/>
                              <a:cs typeface="Arial" pitchFamily="34" charset="0"/>
                            </a:rPr>
                            <a:t>μ</a:t>
                          </a:r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´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10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-6</a:t>
                          </a:r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 m = 1</a:t>
                          </a:r>
                          <a:r>
                            <a:rPr lang="el-GR" sz="2500" dirty="0" smtClean="0">
                              <a:latin typeface="Arial" pitchFamily="34" charset="0"/>
                              <a:cs typeface="Arial" pitchFamily="34" charset="0"/>
                            </a:rPr>
                            <a:t>μ</a:t>
                          </a:r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m</a:t>
                          </a:r>
                          <a:endParaRPr lang="es-MX" sz="2500" baseline="300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491427"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Longitud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angstrom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57258" t="-202500" r="-176613" b="-59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10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-10</a:t>
                          </a:r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m = 10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-1</a:t>
                          </a:r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n</a:t>
                          </a:r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m</a:t>
                          </a:r>
                          <a:endParaRPr lang="es-MX" sz="2500" baseline="30000" dirty="0" smtClean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472440"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Volumen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litro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L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10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-3</a:t>
                          </a:r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m = dm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</a:tr>
                  <a:tr h="472440"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Fuerza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dina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dyn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10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-5 </a:t>
                          </a:r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N</a:t>
                          </a:r>
                          <a:endParaRPr lang="es-MX" sz="2500" baseline="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472440"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Energía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ergio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erg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10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-7 </a:t>
                          </a:r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J</a:t>
                          </a:r>
                          <a:endParaRPr lang="es-MX" sz="2500" baseline="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853440"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Viscosidad dinámica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poise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p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10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-1</a:t>
                          </a:r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kg m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-1</a:t>
                          </a:r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s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-1</a:t>
                          </a:r>
                        </a:p>
                        <a:p>
                          <a:endParaRPr lang="es-MX" sz="2500" baseline="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  <a:tr h="472440"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Concentración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molar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2500" dirty="0" smtClean="0">
                              <a:latin typeface="Arial" pitchFamily="34" charset="0"/>
                              <a:cs typeface="Arial" pitchFamily="34" charset="0"/>
                            </a:rPr>
                            <a:t>n</a:t>
                          </a:r>
                          <a:endParaRPr lang="es-MX" sz="25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sz="2500" baseline="0" dirty="0" smtClean="0">
                              <a:latin typeface="Arial" pitchFamily="34" charset="0"/>
                              <a:cs typeface="Arial" pitchFamily="34" charset="0"/>
                            </a:rPr>
                            <a:t>mol dm</a:t>
                          </a:r>
                          <a:r>
                            <a:rPr lang="es-MX" sz="2500" baseline="30000" dirty="0" smtClean="0">
                              <a:latin typeface="Arial" pitchFamily="34" charset="0"/>
                              <a:cs typeface="Arial" pitchFamily="34" charset="0"/>
                            </a:rPr>
                            <a:t>-3</a:t>
                          </a:r>
                          <a:endParaRPr lang="es-MX" sz="2500" baseline="300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835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roceso alternativo"/>
          <p:cNvSpPr/>
          <p:nvPr/>
        </p:nvSpPr>
        <p:spPr>
          <a:xfrm>
            <a:off x="755576" y="404664"/>
            <a:ext cx="4680520" cy="792088"/>
          </a:xfrm>
          <a:prstGeom prst="flowChartAlternateProcess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500" dirty="0" smtClean="0">
                <a:latin typeface="Arial" pitchFamily="34" charset="0"/>
                <a:cs typeface="Arial" pitchFamily="34" charset="0"/>
              </a:rPr>
              <a:t>Escala relativa de temperatura: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62230" y="1772816"/>
            <a:ext cx="3528392" cy="250324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s-MX" sz="3000" baseline="-250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 = 1.8 T</a:t>
            </a:r>
            <a:r>
              <a:rPr lang="es-MX" sz="3000" baseline="-25000" dirty="0" smtClean="0">
                <a:latin typeface="Arial" pitchFamily="34" charset="0"/>
                <a:cs typeface="Arial" pitchFamily="34" charset="0"/>
              </a:rPr>
              <a:t>c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+ 32</a:t>
            </a:r>
          </a:p>
          <a:p>
            <a:endParaRPr lang="es-MX" sz="3000" baseline="-25000" dirty="0">
              <a:latin typeface="Arial" pitchFamily="34" charset="0"/>
              <a:cs typeface="Arial" pitchFamily="34" charset="0"/>
            </a:endParaRPr>
          </a:p>
          <a:p>
            <a:r>
              <a:rPr lang="es-MX" sz="30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s-MX" sz="3000" baseline="-25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=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T</a:t>
            </a:r>
            <a:r>
              <a:rPr lang="es-MX" sz="3000" baseline="-25000" dirty="0">
                <a:latin typeface="Arial" pitchFamily="34" charset="0"/>
                <a:cs typeface="Arial" pitchFamily="34" charset="0"/>
              </a:rPr>
              <a:t>c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+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273.15</a:t>
            </a:r>
          </a:p>
          <a:p>
            <a:endParaRPr lang="es-MX" sz="3000" dirty="0">
              <a:latin typeface="Arial" pitchFamily="34" charset="0"/>
              <a:cs typeface="Arial" pitchFamily="34" charset="0"/>
            </a:endParaRPr>
          </a:p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s-MX" sz="3000" baseline="-250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= 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s-MX" sz="3000" baseline="-25000" dirty="0" smtClean="0">
                <a:latin typeface="Arial" pitchFamily="34" charset="0"/>
                <a:cs typeface="Arial" pitchFamily="34" charset="0"/>
              </a:rPr>
              <a:t>F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+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459.67</a:t>
            </a:r>
          </a:p>
          <a:p>
            <a:endParaRPr lang="es-MX" sz="25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738694" y="1772816"/>
            <a:ext cx="3240360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s-MX" sz="30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= 1.8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s-MX" sz="3000" baseline="-25000" dirty="0">
                <a:latin typeface="Arial" pitchFamily="34" charset="0"/>
                <a:cs typeface="Arial" pitchFamily="34" charset="0"/>
              </a:rPr>
              <a:t>F</a:t>
            </a:r>
            <a:r>
              <a:rPr lang="es-MX" sz="3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32</a:t>
            </a:r>
          </a:p>
          <a:p>
            <a:endParaRPr lang="es-MX" sz="3000" baseline="-25000" dirty="0">
              <a:latin typeface="Arial" pitchFamily="34" charset="0"/>
              <a:cs typeface="Arial" pitchFamily="34" charset="0"/>
            </a:endParaRPr>
          </a:p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s-MX" sz="30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= 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s-MX" sz="3000" baseline="-25000" dirty="0" smtClean="0">
                <a:latin typeface="Arial" pitchFamily="34" charset="0"/>
                <a:cs typeface="Arial" pitchFamily="34" charset="0"/>
              </a:rPr>
              <a:t>K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273.15</a:t>
            </a:r>
          </a:p>
          <a:p>
            <a:endParaRPr lang="es-MX" sz="3000" dirty="0">
              <a:latin typeface="Arial" pitchFamily="34" charset="0"/>
              <a:cs typeface="Arial" pitchFamily="34" charset="0"/>
            </a:endParaRPr>
          </a:p>
          <a:p>
            <a:r>
              <a:rPr lang="es-MX" sz="3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s-MX" sz="3000" baseline="-250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= 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s-MX" sz="3000" baseline="-25000" dirty="0" smtClean="0">
                <a:latin typeface="Arial" pitchFamily="34" charset="0"/>
                <a:cs typeface="Arial" pitchFamily="34" charset="0"/>
              </a:rPr>
              <a:t>R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- 459.67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62230" y="4581128"/>
            <a:ext cx="39328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500" dirty="0" smtClean="0">
                <a:latin typeface="Arial" pitchFamily="34" charset="0"/>
                <a:cs typeface="Arial" pitchFamily="34" charset="0"/>
              </a:rPr>
              <a:t>P </a:t>
            </a:r>
            <a:r>
              <a:rPr lang="es-MX" sz="2500" dirty="0" err="1" smtClean="0">
                <a:latin typeface="Arial" pitchFamily="34" charset="0"/>
                <a:cs typeface="Arial" pitchFamily="34" charset="0"/>
              </a:rPr>
              <a:t>abs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 =  P mano  +  P atm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60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500" dirty="0" err="1" smtClean="0">
                <a:latin typeface="Arial" pitchFamily="34" charset="0"/>
                <a:cs typeface="Arial" pitchFamily="34" charset="0"/>
              </a:rPr>
              <a:t>Monsalvo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 V. R., Romero S. Ma. del R., Miranda P. </a:t>
            </a:r>
            <a:r>
              <a:rPr lang="es-MX" sz="2500" dirty="0" err="1" smtClean="0">
                <a:latin typeface="Arial" pitchFamily="34" charset="0"/>
                <a:cs typeface="Arial" pitchFamily="34" charset="0"/>
              </a:rPr>
              <a:t>Ma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 G. &amp; Muñoz P. G. (2009), 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Balance de materia y energía, 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México:  PATRIA S.A. DE C.V. </a:t>
            </a:r>
          </a:p>
          <a:p>
            <a:pPr algn="just"/>
            <a:endParaRPr lang="es-MX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500" dirty="0" smtClean="0">
                <a:latin typeface="Arial" pitchFamily="34" charset="0"/>
                <a:cs typeface="Arial" pitchFamily="34" charset="0"/>
              </a:rPr>
              <a:t>Potter M. C. &amp; Scott E. P. (2006),</a:t>
            </a:r>
            <a:r>
              <a:rPr lang="es-MX" sz="2500" i="1" dirty="0" smtClean="0">
                <a:latin typeface="Arial" pitchFamily="34" charset="0"/>
                <a:cs typeface="Arial" pitchFamily="34" charset="0"/>
              </a:rPr>
              <a:t> Termodinámica, 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México: THOMPSON S.A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.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 de C.V.</a:t>
            </a:r>
            <a:endParaRPr lang="es-MX" sz="25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Dimensiones y unidades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700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ctr">
              <a:buNone/>
            </a:pPr>
            <a:endParaRPr lang="es-MX" sz="27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700" dirty="0">
                <a:latin typeface="Arial" pitchFamily="34" charset="0"/>
                <a:cs typeface="Arial" pitchFamily="34" charset="0"/>
              </a:rPr>
              <a:t>Las dimensiones son  conceptos básicos de medición, como longitud, tiempo, masa, temperatura, entre </a:t>
            </a:r>
            <a:r>
              <a:rPr lang="es-MX" sz="2700" dirty="0" smtClean="0">
                <a:latin typeface="Arial" pitchFamily="34" charset="0"/>
                <a:cs typeface="Arial" pitchFamily="34" charset="0"/>
              </a:rPr>
              <a:t>otros, las </a:t>
            </a:r>
            <a:r>
              <a:rPr lang="es-MX" sz="2700" dirty="0">
                <a:latin typeface="Arial" pitchFamily="34" charset="0"/>
                <a:cs typeface="Arial" pitchFamily="34" charset="0"/>
              </a:rPr>
              <a:t>unidades son la forma de expresar las dimensiones, como pies o centímetros para la longitud</a:t>
            </a:r>
            <a:r>
              <a:rPr lang="es-MX" sz="2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700" dirty="0">
                <a:latin typeface="Arial" pitchFamily="34" charset="0"/>
                <a:cs typeface="Arial" pitchFamily="34" charset="0"/>
              </a:rPr>
              <a:t>horas o segundos para el tiempo. </a:t>
            </a:r>
          </a:p>
          <a:p>
            <a:pPr algn="just"/>
            <a:endParaRPr lang="es-MX" sz="3600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Dimensions</a:t>
            </a:r>
            <a:r>
              <a:rPr lang="es-MX" dirty="0"/>
              <a:t> and </a:t>
            </a:r>
            <a:r>
              <a:rPr lang="es-MX" dirty="0" err="1"/>
              <a:t>units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MX" sz="3500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sz="3500" b="1" dirty="0">
              <a:latin typeface="Arial" pitchFamily="34" charset="0"/>
              <a:cs typeface="Arial" pitchFamily="34" charset="0"/>
            </a:endParaRP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The dimensions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are basic measurement concepts, </a:t>
            </a:r>
            <a:r>
              <a:rPr lang="en-US" dirty="0">
                <a:latin typeface="Arial" pitchFamily="34" charset="0"/>
                <a:cs typeface="Arial" pitchFamily="34" charset="0"/>
              </a:rPr>
              <a:t>such as length, time, mass, temperature, among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others. The </a:t>
            </a:r>
            <a:r>
              <a:rPr lang="en-US" dirty="0">
                <a:latin typeface="Arial" pitchFamily="34" charset="0"/>
                <a:cs typeface="Arial" pitchFamily="34" charset="0"/>
              </a:rPr>
              <a:t>units are the way to express the dimensions, such as feet or centimeters for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length;  hours </a:t>
            </a:r>
            <a:r>
              <a:rPr lang="en-US" dirty="0">
                <a:latin typeface="Arial" pitchFamily="34" charset="0"/>
                <a:cs typeface="Arial" pitchFamily="34" charset="0"/>
              </a:rPr>
              <a:t>or seconds for time.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mass, length, </a:t>
            </a:r>
            <a:r>
              <a:rPr lang="en-US" dirty="0">
                <a:latin typeface="Arial" pitchFamily="34" charset="0"/>
                <a:cs typeface="Arial" pitchFamily="34" charset="0"/>
              </a:rPr>
              <a:t>time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66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0324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Cuando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queremos referirnos con sentido sobre cualquier medida física normalmente recurrimos a los siguientes conceptos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Primero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notemos que para describir un objeto o las variables que rigen un fenómeno dado general lo 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dimensionamos.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Proceso alternativo"/>
          <p:cNvSpPr/>
          <p:nvPr/>
        </p:nvSpPr>
        <p:spPr>
          <a:xfrm>
            <a:off x="1547664" y="332656"/>
            <a:ext cx="6480720" cy="72008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 dirty="0" smtClean="0"/>
          </a:p>
          <a:p>
            <a:pPr algn="ctr"/>
            <a:endParaRPr lang="es-MX" b="1" dirty="0"/>
          </a:p>
          <a:p>
            <a:pPr algn="ctr"/>
            <a:r>
              <a:rPr lang="es-MX" sz="4400" b="1" dirty="0" smtClean="0">
                <a:latin typeface="Arial" pitchFamily="34" charset="0"/>
                <a:cs typeface="Arial" pitchFamily="34" charset="0"/>
              </a:rPr>
              <a:t>Definición </a:t>
            </a:r>
            <a:r>
              <a:rPr lang="es-MX" sz="4400" b="1" dirty="0">
                <a:latin typeface="Arial" pitchFamily="34" charset="0"/>
                <a:cs typeface="Arial" pitchFamily="34" charset="0"/>
              </a:rPr>
              <a:t>de Unidades</a:t>
            </a:r>
            <a:r>
              <a:rPr lang="es-MX" dirty="0"/>
              <a:t/>
            </a:r>
            <a:br>
              <a:rPr lang="es-MX" dirty="0"/>
            </a:br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 smtClean="0"/>
              <a:t>Ejemplo </a:t>
            </a:r>
            <a:r>
              <a:rPr lang="es-MX" sz="2800" dirty="0"/>
              <a:t>de dimensiones: Longitud, masa, </a:t>
            </a:r>
            <a:r>
              <a:rPr lang="es-MX" sz="2800" dirty="0" smtClean="0"/>
              <a:t>tiempo, corriente eléctrica, temperatura, cantidades de sustancias  e  intensidad de la luz, </a:t>
            </a:r>
            <a:r>
              <a:rPr lang="es-MX" sz="2800" dirty="0"/>
              <a:t>estas </a:t>
            </a:r>
            <a:r>
              <a:rPr lang="es-MX" sz="2800" dirty="0" smtClean="0"/>
              <a:t>dimensiones </a:t>
            </a:r>
            <a:r>
              <a:rPr lang="es-MX" sz="2800" dirty="0"/>
              <a:t>reciben el nombre de </a:t>
            </a:r>
            <a:r>
              <a:rPr lang="es-MX" sz="2800" b="1" i="1" dirty="0"/>
              <a:t>Dimensiones </a:t>
            </a:r>
            <a:r>
              <a:rPr lang="es-MX" sz="2800" b="1" i="1" dirty="0" smtClean="0"/>
              <a:t>Fundamentales.</a:t>
            </a:r>
          </a:p>
          <a:p>
            <a:pPr marL="0" indent="0" algn="just">
              <a:buNone/>
            </a:pPr>
            <a:endParaRPr lang="es-MX" sz="2800" b="1" i="1" dirty="0" smtClean="0"/>
          </a:p>
          <a:p>
            <a:pPr marL="0" indent="0" algn="just">
              <a:buNone/>
            </a:pPr>
            <a:r>
              <a:rPr lang="es-MX" sz="2500" dirty="0">
                <a:latin typeface="Arial" pitchFamily="34" charset="0"/>
                <a:cs typeface="Arial" pitchFamily="34" charset="0"/>
              </a:rPr>
              <a:t>Existen además otras dimensiones llamadas dimensiones complementarias cuya característica es que están regidas en términos de las unidades dimensiones fundamentales</a:t>
            </a:r>
            <a:endParaRPr lang="es-MX" sz="2500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6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800" dirty="0"/>
              <a:t>Ejemplo: Presión, trabajo, energía, fuerza, </a:t>
            </a:r>
            <a:r>
              <a:rPr lang="es-MX" sz="2800" dirty="0" smtClean="0"/>
              <a:t>entre otros</a:t>
            </a:r>
          </a:p>
          <a:p>
            <a:pPr marL="0" indent="0" algn="just">
              <a:buNone/>
            </a:pPr>
            <a:endParaRPr lang="es-MX" sz="2800" dirty="0"/>
          </a:p>
          <a:p>
            <a:pPr marL="0" indent="0" algn="just">
              <a:buNone/>
            </a:pPr>
            <a:r>
              <a:rPr lang="es-MX" sz="2500" dirty="0">
                <a:latin typeface="Arial" pitchFamily="34" charset="0"/>
                <a:cs typeface="Arial" pitchFamily="34" charset="0"/>
              </a:rPr>
              <a:t>Para asignarle magnitud a una dimensión solo tenemos que mencionar el valor numérico encontrado para esta, por lo que es necesario asignar una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500" b="1" dirty="0">
                <a:latin typeface="Arial" pitchFamily="34" charset="0"/>
                <a:cs typeface="Arial" pitchFamily="34" charset="0"/>
              </a:rPr>
              <a:t>Unidad de Medición.</a:t>
            </a: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800" dirty="0"/>
          </a:p>
          <a:p>
            <a:endParaRPr lang="es-MX" sz="2800" dirty="0"/>
          </a:p>
          <a:p>
            <a:pPr marL="0" indent="0" algn="just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43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Por tanto dimensión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es una propiedad física que adquiere sentido mediante una unidad determinada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500" dirty="0">
                <a:latin typeface="Arial" pitchFamily="34" charset="0"/>
                <a:cs typeface="Arial" pitchFamily="34" charset="0"/>
              </a:rPr>
              <a:t>Existen tres unidades básicas empleadas en la ciencia y en la 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ingeniería</a:t>
            </a:r>
          </a:p>
          <a:p>
            <a:pPr marL="0" indent="0" algn="just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MX" sz="2500" dirty="0">
                <a:latin typeface="Arial" pitchFamily="34" charset="0"/>
                <a:cs typeface="Arial" pitchFamily="34" charset="0"/>
              </a:rPr>
              <a:t>Sistema Internacional   (SI )</a:t>
            </a:r>
          </a:p>
          <a:p>
            <a:pPr lvl="0" algn="just"/>
            <a:r>
              <a:rPr lang="es-MX" sz="2500" dirty="0">
                <a:latin typeface="Arial" pitchFamily="34" charset="0"/>
                <a:cs typeface="Arial" pitchFamily="34" charset="0"/>
              </a:rPr>
              <a:t>Sistema Ingles </a:t>
            </a:r>
          </a:p>
          <a:p>
            <a:pPr lvl="0" algn="just"/>
            <a:r>
              <a:rPr lang="es-MX" sz="2500" dirty="0">
                <a:latin typeface="Arial" pitchFamily="34" charset="0"/>
                <a:cs typeface="Arial" pitchFamily="34" charset="0"/>
              </a:rPr>
              <a:t>Sistema métrico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73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34082"/>
          </a:xfrm>
        </p:spPr>
        <p:txBody>
          <a:bodyPr>
            <a:normAutofit fontScale="90000"/>
          </a:bodyPr>
          <a:lstStyle/>
          <a:p>
            <a:pPr algn="l"/>
            <a:r>
              <a:rPr lang="es-MX" sz="2800" dirty="0">
                <a:latin typeface="Arial" pitchFamily="34" charset="0"/>
                <a:cs typeface="Arial" pitchFamily="34" charset="0"/>
              </a:rPr>
              <a:t/>
            </a:r>
            <a:br>
              <a:rPr lang="es-MX" sz="2800" dirty="0">
                <a:latin typeface="Arial" pitchFamily="34" charset="0"/>
                <a:cs typeface="Arial" pitchFamily="34" charset="0"/>
              </a:rPr>
            </a:br>
            <a:r>
              <a:rPr lang="es-MX" sz="2800" dirty="0" smtClean="0">
                <a:latin typeface="Arial" pitchFamily="34" charset="0"/>
                <a:cs typeface="Arial" pitchFamily="34" charset="0"/>
              </a:rPr>
              <a:t>Unidades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que presentan las dimensiones en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los sistemas 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4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2155227"/>
                  </p:ext>
                </p:extLst>
              </p:nvPr>
            </p:nvGraphicFramePr>
            <p:xfrm>
              <a:off x="395536" y="980724"/>
              <a:ext cx="8280921" cy="4540718"/>
            </p:xfrm>
            <a:graphic>
              <a:graphicData uri="http://schemas.openxmlformats.org/drawingml/2006/table">
                <a:tbl>
                  <a:tblPr firstRow="1" firstCol="1" bandRow="1">
                    <a:tableStyleId>{00A15C55-8517-42AA-B614-E9B94910E393}</a:tableStyleId>
                  </a:tblPr>
                  <a:tblGrid>
                    <a:gridCol w="1512168"/>
                    <a:gridCol w="936104"/>
                    <a:gridCol w="1080120"/>
                    <a:gridCol w="864096"/>
                    <a:gridCol w="1733036"/>
                    <a:gridCol w="2155397"/>
                  </a:tblGrid>
                  <a:tr h="11662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Dimensión/sistema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Masa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Longitud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Tiempo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Fuerza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 err="1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gc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9364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SI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Kg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m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sz="25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sz="2500" smtClean="0">
                                        <a:effectLst/>
                                        <a:latin typeface="Cambria Math"/>
                                      </a:rPr>
                                      <m:t>𝐾𝑔</m:t>
                                    </m:r>
                                    <m:r>
                                      <a:rPr lang="es-MX" sz="2500" smtClean="0">
                                        <a:effectLst/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s-MX" sz="2500" smtClean="0">
                                        <a:effectLst/>
                                        <a:latin typeface="Cambria Math"/>
                                      </a:rPr>
                                      <m:t>𝑚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sz="2500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2500" smtClean="0">
                                            <a:effectLst/>
                                            <a:latin typeface="Cambria Math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es-MX" sz="2500" smtClean="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MX" sz="2500" smtClean="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s-MX" sz="2500" smtClean="0">
                                    <a:effectLst/>
                                    <a:latin typeface="Cambria Math"/>
                                  </a:rPr>
                                  <m:t>N</m:t>
                                </m:r>
                              </m:oMath>
                            </m:oMathPara>
                          </a14:m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2500" smtClean="0">
                                    <a:effectLst/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s-MX" sz="25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sz="2500" smtClean="0">
                                        <a:effectLst/>
                                        <a:latin typeface="Cambria Math"/>
                                      </a:rPr>
                                      <m:t>𝐾𝑔</m:t>
                                    </m:r>
                                    <m:r>
                                      <a:rPr lang="es-MX" sz="2500" smtClean="0">
                                        <a:effectLst/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s-MX" sz="2500" smtClean="0">
                                        <a:effectLst/>
                                        <a:latin typeface="Cambria Math"/>
                                      </a:rPr>
                                      <m:t>𝑚</m:t>
                                    </m:r>
                                  </m:num>
                                  <m:den>
                                    <m:r>
                                      <a:rPr lang="es-MX" sz="2500" smtClean="0">
                                        <a:effectLst/>
                                        <a:latin typeface="Cambria Math"/>
                                      </a:rPr>
                                      <m:t>𝑁</m:t>
                                    </m:r>
                                    <m:sSup>
                                      <m:sSupPr>
                                        <m:ctrlPr>
                                          <a:rPr lang="es-MX" sz="2500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2500" smtClean="0">
                                            <a:effectLst/>
                                            <a:latin typeface="Cambria Math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es-MX" sz="2500" smtClean="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4577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Inglés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Lb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Lb</a:t>
                          </a:r>
                          <a:endParaRPr lang="es-MX" sz="250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Pie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Pie</a:t>
                          </a:r>
                          <a:endParaRPr lang="es-MX" sz="250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</a:t>
                          </a:r>
                          <a:endParaRPr lang="es-MX" sz="2500" dirty="0"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 err="1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Pondar</a:t>
                          </a:r>
                          <a:r>
                            <a:rPr lang="es-MX" sz="2500" dirty="0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= </a:t>
                          </a: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Pd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 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sz="25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sz="2500" smtClean="0">
                                        <a:effectLst/>
                                        <a:latin typeface="Cambria Math"/>
                                      </a:rPr>
                                      <m:t>32.174 </m:t>
                                    </m:r>
                                    <m:r>
                                      <a:rPr lang="es-MX" sz="2500" smtClean="0">
                                        <a:effectLst/>
                                        <a:latin typeface="Cambria Math"/>
                                      </a:rPr>
                                      <m:t>𝐿𝑏</m:t>
                                    </m:r>
                                    <m:r>
                                      <a:rPr lang="es-MX" sz="2500" smtClean="0">
                                        <a:effectLst/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s-MX" sz="2500" smtClean="0">
                                        <a:effectLst/>
                                        <a:latin typeface="Cambria Math"/>
                                      </a:rPr>
                                      <m:t>𝐹𝑡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s-MX" sz="2500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MX" sz="2500" smtClean="0">
                                            <a:effectLst/>
                                            <a:latin typeface="Cambria Math"/>
                                          </a:rPr>
                                          <m:t>𝐿𝑏</m:t>
                                        </m:r>
                                      </m:e>
                                      <m:sub>
                                        <m:r>
                                          <a:rPr lang="es-MX" sz="2500" smtClean="0">
                                            <a:effectLst/>
                                            <a:latin typeface="Cambria Math"/>
                                          </a:rPr>
                                          <m:t>𝑓</m:t>
                                        </m:r>
                                      </m:sub>
                                    </m:sSub>
                                    <m:sSup>
                                      <m:sSupPr>
                                        <m:ctrlPr>
                                          <a:rPr lang="es-MX" sz="2500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2500" smtClean="0">
                                            <a:effectLst/>
                                            <a:latin typeface="Cambria Math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es-MX" sz="2500" smtClean="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8319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CGS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gr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cm</a:t>
                          </a:r>
                          <a:endParaRPr lang="es-MX" sz="250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</a:t>
                          </a:r>
                          <a:endParaRPr lang="es-MX" sz="250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s-MX" sz="2500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MX" sz="2500" smtClean="0">
                                      <a:effectLst/>
                                      <a:latin typeface="Cambria Math"/>
                                    </a:rPr>
                                    <m:t>𝑔</m:t>
                                  </m:r>
                                  <m:r>
                                    <a:rPr lang="es-MX" sz="2500" smtClean="0">
                                      <a:effectLst/>
                                      <a:latin typeface="Cambria Math"/>
                                    </a:rPr>
                                    <m:t>. </m:t>
                                  </m:r>
                                  <m:r>
                                    <a:rPr lang="es-MX" sz="2500" smtClean="0">
                                      <a:effectLst/>
                                      <a:latin typeface="Cambria Math"/>
                                    </a:rPr>
                                    <m:t>𝑐𝑚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s-MX" sz="250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2500" smtClean="0">
                                          <a:effectLst/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s-MX" sz="2500" smtClean="0">
                                          <a:effectLst/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= Dina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s-MX" sz="2500" smtClean="0">
                                  <a:effectLst/>
                                  <a:latin typeface="Cambria Math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s-MX" sz="2500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MX" sz="2500" smtClean="0">
                                      <a:effectLst/>
                                      <a:latin typeface="Cambria Math"/>
                                    </a:rPr>
                                    <m:t>𝑔</m:t>
                                  </m:r>
                                  <m:r>
                                    <a:rPr lang="es-MX" sz="2500" smtClean="0">
                                      <a:effectLst/>
                                      <a:latin typeface="Cambria Math"/>
                                    </a:rPr>
                                    <m:t>. </m:t>
                                  </m:r>
                                  <m:r>
                                    <a:rPr lang="es-MX" sz="2500" smtClean="0">
                                      <a:effectLst/>
                                      <a:latin typeface="Cambria Math"/>
                                    </a:rPr>
                                    <m:t>𝑐𝑚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s-MX" sz="250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2500" smtClean="0">
                                          <a:effectLst/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s-MX" sz="2500" smtClean="0">
                                          <a:effectLst/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= Dina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4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2155227"/>
                  </p:ext>
                </p:extLst>
              </p:nvPr>
            </p:nvGraphicFramePr>
            <p:xfrm>
              <a:off x="395536" y="980724"/>
              <a:ext cx="8280921" cy="4540718"/>
            </p:xfrm>
            <a:graphic>
              <a:graphicData uri="http://schemas.openxmlformats.org/drawingml/2006/table">
                <a:tbl>
                  <a:tblPr firstRow="1" firstCol="1" bandRow="1">
                    <a:tableStyleId>{00A15C55-8517-42AA-B614-E9B94910E393}</a:tableStyleId>
                  </a:tblPr>
                  <a:tblGrid>
                    <a:gridCol w="1512168"/>
                    <a:gridCol w="936104"/>
                    <a:gridCol w="1080120"/>
                    <a:gridCol w="864096"/>
                    <a:gridCol w="1733036"/>
                    <a:gridCol w="2155397"/>
                  </a:tblGrid>
                  <a:tr h="13144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Dimensión/sistema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Masa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Longitud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Tiempo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Fuerza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 err="1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gc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9364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SI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Kg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m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252982" t="-149020" r="-124211" b="-2457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284986" t="-149020" r="-283" b="-245752"/>
                          </a:stretch>
                        </a:blipFill>
                      </a:tcPr>
                    </a:tc>
                  </a:tr>
                  <a:tr h="14577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Inglés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Lb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Lb</a:t>
                          </a:r>
                          <a:endParaRPr lang="es-MX" sz="250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Pie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Pie</a:t>
                          </a:r>
                          <a:endParaRPr lang="es-MX" sz="250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</a:t>
                          </a:r>
                          <a:endParaRPr lang="es-MX" sz="2500" dirty="0"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 err="1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Pondar</a:t>
                          </a:r>
                          <a:r>
                            <a:rPr lang="es-MX" sz="2500" dirty="0" smtClean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= </a:t>
                          </a: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Pd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 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284986" t="-159414" r="-283" b="-57322"/>
                          </a:stretch>
                        </a:blipFill>
                      </a:tcPr>
                    </a:tc>
                  </a:tr>
                  <a:tr h="8319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CGS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gr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cm</a:t>
                          </a:r>
                          <a:endParaRPr lang="es-MX" sz="250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</a:t>
                          </a:r>
                          <a:endParaRPr lang="es-MX" sz="250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252982" t="-452555" r="-12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284986" t="-452555" r="-28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7096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erminador"/>
          <p:cNvSpPr/>
          <p:nvPr/>
        </p:nvSpPr>
        <p:spPr>
          <a:xfrm>
            <a:off x="526690" y="188640"/>
            <a:ext cx="7141653" cy="792088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500" b="1" dirty="0">
                <a:latin typeface="Arial" pitchFamily="34" charset="0"/>
                <a:cs typeface="Arial" pitchFamily="34" charset="0"/>
              </a:rPr>
              <a:t>Trabajo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: definido: 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fuerza  </a:t>
            </a:r>
            <a:r>
              <a:rPr lang="es-MX" sz="2500" dirty="0">
                <a:latin typeface="Arial" pitchFamily="34" charset="0"/>
                <a:cs typeface="Arial" pitchFamily="34" charset="0"/>
              </a:rPr>
              <a:t>por 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distancia</a:t>
            </a:r>
            <a:endParaRPr lang="es-MX" sz="2500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494351"/>
              </p:ext>
            </p:extLst>
          </p:nvPr>
        </p:nvGraphicFramePr>
        <p:xfrm>
          <a:off x="281092" y="1124744"/>
          <a:ext cx="7632848" cy="131445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080120"/>
                <a:gridCol w="2448272"/>
                <a:gridCol w="410445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Fuerza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Newton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Distancia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Metro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25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Trabajo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Newton * Metro = </a:t>
                      </a:r>
                      <a:r>
                        <a:rPr lang="es-MX" sz="25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Joules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93241"/>
              </p:ext>
            </p:extLst>
          </p:nvPr>
        </p:nvGraphicFramePr>
        <p:xfrm>
          <a:off x="281092" y="2420888"/>
          <a:ext cx="7632848" cy="1452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0029"/>
                <a:gridCol w="2438363"/>
                <a:gridCol w="4104456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Inglés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Fuerza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Lb    o Pd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Distancia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pie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25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Trabajo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Lb pie    ó Pd  pie</a:t>
                      </a:r>
                      <a:endParaRPr lang="es-MX" sz="2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10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77242167"/>
                  </p:ext>
                </p:extLst>
              </p:nvPr>
            </p:nvGraphicFramePr>
            <p:xfrm>
              <a:off x="323528" y="3933056"/>
              <a:ext cx="7632848" cy="1712454"/>
            </p:xfrm>
            <a:graphic>
              <a:graphicData uri="http://schemas.openxmlformats.org/drawingml/2006/table">
                <a:tbl>
                  <a:tblPr firstRow="1" firstCol="1" bandRow="1">
                    <a:tableStyleId>{00A15C55-8517-42AA-B614-E9B94910E393}</a:tableStyleId>
                  </a:tblPr>
                  <a:tblGrid>
                    <a:gridCol w="1080120"/>
                    <a:gridCol w="2448272"/>
                    <a:gridCol w="4104456"/>
                  </a:tblGrid>
                  <a:tr h="48005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</a:rPr>
                            <a:t>CGS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 smtClean="0">
                              <a:effectLst/>
                            </a:rPr>
                            <a:t>Fuerza</a:t>
                          </a:r>
                          <a:endParaRPr lang="es-MX" sz="2500" b="0" dirty="0"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sz="25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s-MX" sz="2500" dirty="0" smtClean="0">
                                        <a:effectLst/>
                                      </a:rPr>
                                      <m:t>gr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s-MX" sz="2500" dirty="0" smtClean="0">
                                        <a:effectLst/>
                                      </a:rPr>
                                      <m:t>.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s-MX" sz="2500" dirty="0" smtClean="0">
                                        <a:effectLst/>
                                      </a:rPr>
                                      <m:t>cm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sz="2500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2500" smtClean="0">
                                            <a:effectLst/>
                                            <a:latin typeface="Cambria Math"/>
                                          </a:rPr>
                                          <m:t>𝑠</m:t>
                                        </m:r>
                                      </m:e>
                                      <m:sup>
                                        <m:r>
                                          <a:rPr lang="es-MX" sz="2500" smtClean="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MX" sz="2500" smtClean="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s-MX" sz="2500" smtClean="0">
                                    <a:effectLst/>
                                    <a:latin typeface="Cambria Math"/>
                                  </a:rPr>
                                  <m:t>DINA</m:t>
                                </m:r>
                              </m:oMath>
                            </m:oMathPara>
                          </a14:m>
                          <a:endParaRPr lang="es-MX" sz="2500" b="0" dirty="0"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8005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>
                              <a:effectLst/>
                            </a:rPr>
                            <a:t> </a:t>
                          </a:r>
                          <a:endParaRPr lang="es-MX" sz="250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</a:rPr>
                            <a:t>Distancia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</a:rPr>
                            <a:t>cm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8005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>
                              <a:effectLst/>
                            </a:rPr>
                            <a:t> </a:t>
                          </a:r>
                          <a:endParaRPr lang="es-MX" sz="250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</a:rPr>
                            <a:t>Trabajo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</a:rPr>
                            <a:t>DINA * cm = Ergios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10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477242167"/>
                  </p:ext>
                </p:extLst>
              </p:nvPr>
            </p:nvGraphicFramePr>
            <p:xfrm>
              <a:off x="323528" y="3933056"/>
              <a:ext cx="7632848" cy="1712454"/>
            </p:xfrm>
            <a:graphic>
              <a:graphicData uri="http://schemas.openxmlformats.org/drawingml/2006/table">
                <a:tbl>
                  <a:tblPr firstRow="1" firstCol="1" bandRow="1">
                    <a:tableStyleId>{00A15C55-8517-42AA-B614-E9B94910E393}</a:tableStyleId>
                  </a:tblPr>
                  <a:tblGrid>
                    <a:gridCol w="1080120"/>
                    <a:gridCol w="2448272"/>
                    <a:gridCol w="4104456"/>
                  </a:tblGrid>
                  <a:tr h="75234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</a:rPr>
                            <a:t>CGS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 smtClean="0">
                              <a:effectLst/>
                            </a:rPr>
                            <a:t>Fuerza</a:t>
                          </a:r>
                          <a:endParaRPr lang="es-MX" sz="2500" b="0" dirty="0"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86033" t="-7317" r="-149" b="-145528"/>
                          </a:stretch>
                        </a:blipFill>
                      </a:tcPr>
                    </a:tc>
                  </a:tr>
                  <a:tr h="48005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>
                              <a:effectLst/>
                            </a:rPr>
                            <a:t> </a:t>
                          </a:r>
                          <a:endParaRPr lang="es-MX" sz="250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</a:rPr>
                            <a:t>Distancia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</a:rPr>
                            <a:t>cm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8005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>
                              <a:effectLst/>
                            </a:rPr>
                            <a:t> </a:t>
                          </a:r>
                          <a:endParaRPr lang="es-MX" sz="250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</a:rPr>
                            <a:t>Trabajo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500" dirty="0">
                              <a:effectLst/>
                            </a:rPr>
                            <a:t>DINA * cm = Ergios</a:t>
                          </a:r>
                          <a:endParaRPr lang="es-MX" sz="2500" dirty="0">
                            <a:effectLst/>
                            <a:latin typeface="Arial" pitchFamily="34" charset="0"/>
                            <a:ea typeface="Calibri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657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784</Words>
  <Application>Microsoft Office PowerPoint</Application>
  <PresentationFormat>Presentación en pantalla (4:3)</PresentationFormat>
  <Paragraphs>247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Tema de Office</vt:lpstr>
      <vt:lpstr>1_Tema de Office</vt:lpstr>
      <vt:lpstr>Dimensiones y unidades</vt:lpstr>
      <vt:lpstr>Dimensiones y unidades</vt:lpstr>
      <vt:lpstr>Dimensions and units</vt:lpstr>
      <vt:lpstr>Presentación de PowerPoint</vt:lpstr>
      <vt:lpstr>Presentación de PowerPoint</vt:lpstr>
      <vt:lpstr>Presentación de PowerPoint</vt:lpstr>
      <vt:lpstr>Presentación de PowerPoint</vt:lpstr>
      <vt:lpstr> Unidades que presentan las dimensiones en los sistemas  </vt:lpstr>
      <vt:lpstr>Presentación de PowerPoint</vt:lpstr>
      <vt:lpstr>Presentación de PowerPoint</vt:lpstr>
      <vt:lpstr>Presentación de PowerPoint</vt:lpstr>
      <vt:lpstr>A continuación se muestran los principales prefijos usados en el SI</vt:lpstr>
      <vt:lpstr>Presentación de PowerPoint</vt:lpstr>
      <vt:lpstr>Unidades que no pertenecen al SI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HP DV6000</cp:lastModifiedBy>
  <cp:revision>66</cp:revision>
  <dcterms:created xsi:type="dcterms:W3CDTF">2012-12-04T21:22:09Z</dcterms:created>
  <dcterms:modified xsi:type="dcterms:W3CDTF">2015-06-14T00:38:22Z</dcterms:modified>
</cp:coreProperties>
</file>