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6" r:id="rId3"/>
    <p:sldId id="259" r:id="rId4"/>
    <p:sldId id="262" r:id="rId5"/>
    <p:sldId id="260" r:id="rId6"/>
    <p:sldId id="263" r:id="rId7"/>
    <p:sldId id="264" r:id="rId8"/>
    <p:sldId id="265" r:id="rId9"/>
    <p:sldId id="266" r:id="rId10"/>
    <p:sldId id="267" r:id="rId11"/>
    <p:sldId id="268" r:id="rId12"/>
    <p:sldId id="261" r:id="rId13"/>
  </p:sldIdLst>
  <p:sldSz cx="9144000" cy="6858000" type="screen4x3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Sin estilo, cuadrícula de la tab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2086" autoAdjust="0"/>
  </p:normalViewPr>
  <p:slideViewPr>
    <p:cSldViewPr>
      <p:cViewPr varScale="1">
        <p:scale>
          <a:sx n="86" d="100"/>
          <a:sy n="86" d="100"/>
        </p:scale>
        <p:origin x="-1488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viewProps" Target="view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388352F-957D-4993-9904-A5E5DDA7AF82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MX"/>
        </a:p>
      </dgm:t>
    </dgm:pt>
    <dgm:pt modelId="{9C2444CA-098E-4EA3-B335-1E418C5E2263}">
      <dgm:prSet phldrT="[Texto]"/>
      <dgm:spPr/>
      <dgm:t>
        <a:bodyPr/>
        <a:lstStyle/>
        <a:p>
          <a:r>
            <a:rPr lang="es-MX" dirty="0" smtClean="0"/>
            <a:t>Productos discretos (partes individuales, ensambles)</a:t>
          </a:r>
          <a:endParaRPr lang="es-MX" dirty="0"/>
        </a:p>
      </dgm:t>
    </dgm:pt>
    <dgm:pt modelId="{55AE0786-04EA-4843-B8C1-8A0004250044}" type="parTrans" cxnId="{2701C83C-DB1C-486E-9CF9-F269301B9CCD}">
      <dgm:prSet/>
      <dgm:spPr/>
      <dgm:t>
        <a:bodyPr/>
        <a:lstStyle/>
        <a:p>
          <a:endParaRPr lang="es-MX"/>
        </a:p>
      </dgm:t>
    </dgm:pt>
    <dgm:pt modelId="{F95C9550-E8A7-438C-ADCA-C1236637F617}" type="sibTrans" cxnId="{2701C83C-DB1C-486E-9CF9-F269301B9CCD}">
      <dgm:prSet/>
      <dgm:spPr/>
      <dgm:t>
        <a:bodyPr/>
        <a:lstStyle/>
        <a:p>
          <a:endParaRPr lang="es-MX"/>
        </a:p>
      </dgm:t>
    </dgm:pt>
    <dgm:pt modelId="{534F0776-2DC0-4C5D-BE0E-C29B71ADA384}">
      <dgm:prSet phldrT="[Texto]"/>
      <dgm:spPr/>
      <dgm:t>
        <a:bodyPr/>
        <a:lstStyle/>
        <a:p>
          <a:r>
            <a:rPr lang="es-MX" dirty="0" smtClean="0"/>
            <a:t>Clavos, engranes, latas para bebida, calzado, etc.</a:t>
          </a:r>
          <a:endParaRPr lang="es-MX" dirty="0"/>
        </a:p>
      </dgm:t>
    </dgm:pt>
    <dgm:pt modelId="{26392A55-1BFC-439B-9F3E-50481DDF2B19}" type="parTrans" cxnId="{AD7D5DA5-DAAA-4955-8B0A-D0842C9C01C4}">
      <dgm:prSet/>
      <dgm:spPr/>
      <dgm:t>
        <a:bodyPr/>
        <a:lstStyle/>
        <a:p>
          <a:endParaRPr lang="es-MX"/>
        </a:p>
      </dgm:t>
    </dgm:pt>
    <dgm:pt modelId="{3140A4F3-F3EC-4D4A-BB49-9D99624E5BF7}" type="sibTrans" cxnId="{AD7D5DA5-DAAA-4955-8B0A-D0842C9C01C4}">
      <dgm:prSet/>
      <dgm:spPr/>
      <dgm:t>
        <a:bodyPr/>
        <a:lstStyle/>
        <a:p>
          <a:endParaRPr lang="es-MX"/>
        </a:p>
      </dgm:t>
    </dgm:pt>
    <dgm:pt modelId="{083AA95D-E982-430E-9B08-AE55210D3793}">
      <dgm:prSet phldrT="[Texto]"/>
      <dgm:spPr/>
      <dgm:t>
        <a:bodyPr/>
        <a:lstStyle/>
        <a:p>
          <a:r>
            <a:rPr lang="es-MX" dirty="0" smtClean="0"/>
            <a:t>Productos continuos</a:t>
          </a:r>
          <a:endParaRPr lang="es-MX" dirty="0"/>
        </a:p>
      </dgm:t>
    </dgm:pt>
    <dgm:pt modelId="{094CCC44-510B-423C-B6A9-8DE9A0325AB8}" type="parTrans" cxnId="{1E69D3BD-CA61-4391-99B3-DDD63AB545A6}">
      <dgm:prSet/>
      <dgm:spPr/>
      <dgm:t>
        <a:bodyPr/>
        <a:lstStyle/>
        <a:p>
          <a:endParaRPr lang="es-MX"/>
        </a:p>
      </dgm:t>
    </dgm:pt>
    <dgm:pt modelId="{5DE1A297-6F2B-4688-9702-3B89F7CF5347}" type="sibTrans" cxnId="{1E69D3BD-CA61-4391-99B3-DDD63AB545A6}">
      <dgm:prSet/>
      <dgm:spPr/>
      <dgm:t>
        <a:bodyPr/>
        <a:lstStyle/>
        <a:p>
          <a:endParaRPr lang="es-MX"/>
        </a:p>
      </dgm:t>
    </dgm:pt>
    <dgm:pt modelId="{8E263230-AE56-42C5-82AB-FF8F0D7FF720}">
      <dgm:prSet phldrT="[Texto]"/>
      <dgm:spPr/>
      <dgm:t>
        <a:bodyPr/>
        <a:lstStyle/>
        <a:p>
          <a:r>
            <a:rPr lang="es-MX" dirty="0" smtClean="0"/>
            <a:t>Alambre, hojas de metálicas, tubos, etc.</a:t>
          </a:r>
          <a:endParaRPr lang="es-MX" dirty="0"/>
        </a:p>
      </dgm:t>
    </dgm:pt>
    <dgm:pt modelId="{2C32F47C-D1A1-4AF5-B1B1-ADE276AE6886}" type="parTrans" cxnId="{33D6D6A9-CF07-419E-A5CC-64F0AB3B5F95}">
      <dgm:prSet/>
      <dgm:spPr/>
      <dgm:t>
        <a:bodyPr/>
        <a:lstStyle/>
        <a:p>
          <a:endParaRPr lang="es-MX"/>
        </a:p>
      </dgm:t>
    </dgm:pt>
    <dgm:pt modelId="{31C0EB67-5270-428C-8E27-D3EFAE9AC815}" type="sibTrans" cxnId="{33D6D6A9-CF07-419E-A5CC-64F0AB3B5F95}">
      <dgm:prSet/>
      <dgm:spPr/>
      <dgm:t>
        <a:bodyPr/>
        <a:lstStyle/>
        <a:p>
          <a:endParaRPr lang="es-MX"/>
        </a:p>
      </dgm:t>
    </dgm:pt>
    <dgm:pt modelId="{19546371-4A9B-4EA4-8015-9A8E795BFFD9}" type="pres">
      <dgm:prSet presAssocID="{9388352F-957D-4993-9904-A5E5DDA7AF82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s-MX"/>
        </a:p>
      </dgm:t>
    </dgm:pt>
    <dgm:pt modelId="{300E469E-EFF4-4C25-9E77-14EDB80A0929}" type="pres">
      <dgm:prSet presAssocID="{9C2444CA-098E-4EA3-B335-1E418C5E2263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BE5FECA2-EFFA-4C9D-B0E3-46EA39FC7BFD}" type="pres">
      <dgm:prSet presAssocID="{9C2444CA-098E-4EA3-B335-1E418C5E2263}" presName="childText" presStyleLbl="revTx" presStyleIdx="0" presStyleCnt="2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1CABA687-C8EC-4343-B996-6EB541C00D44}" type="pres">
      <dgm:prSet presAssocID="{083AA95D-E982-430E-9B08-AE55210D3793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8C3B8F8D-BF2D-4E6A-AECB-57665D09C542}" type="pres">
      <dgm:prSet presAssocID="{083AA95D-E982-430E-9B08-AE55210D3793}" presName="childText" presStyleLbl="revTx" presStyleIdx="1" presStyleCnt="2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</dgm:ptLst>
  <dgm:cxnLst>
    <dgm:cxn modelId="{74DD598E-0220-4338-BC43-B538A1C279E5}" type="presOf" srcId="{9388352F-957D-4993-9904-A5E5DDA7AF82}" destId="{19546371-4A9B-4EA4-8015-9A8E795BFFD9}" srcOrd="0" destOrd="0" presId="urn:microsoft.com/office/officeart/2005/8/layout/vList2"/>
    <dgm:cxn modelId="{C34D9EF8-5884-46FC-95D0-9BD582A845A9}" type="presOf" srcId="{8E263230-AE56-42C5-82AB-FF8F0D7FF720}" destId="{8C3B8F8D-BF2D-4E6A-AECB-57665D09C542}" srcOrd="0" destOrd="0" presId="urn:microsoft.com/office/officeart/2005/8/layout/vList2"/>
    <dgm:cxn modelId="{FAFA0CD9-AFF2-4F5F-ADEF-87446DC84311}" type="presOf" srcId="{083AA95D-E982-430E-9B08-AE55210D3793}" destId="{1CABA687-C8EC-4343-B996-6EB541C00D44}" srcOrd="0" destOrd="0" presId="urn:microsoft.com/office/officeart/2005/8/layout/vList2"/>
    <dgm:cxn modelId="{1E69D3BD-CA61-4391-99B3-DDD63AB545A6}" srcId="{9388352F-957D-4993-9904-A5E5DDA7AF82}" destId="{083AA95D-E982-430E-9B08-AE55210D3793}" srcOrd="1" destOrd="0" parTransId="{094CCC44-510B-423C-B6A9-8DE9A0325AB8}" sibTransId="{5DE1A297-6F2B-4688-9702-3B89F7CF5347}"/>
    <dgm:cxn modelId="{2701C83C-DB1C-486E-9CF9-F269301B9CCD}" srcId="{9388352F-957D-4993-9904-A5E5DDA7AF82}" destId="{9C2444CA-098E-4EA3-B335-1E418C5E2263}" srcOrd="0" destOrd="0" parTransId="{55AE0786-04EA-4843-B8C1-8A0004250044}" sibTransId="{F95C9550-E8A7-438C-ADCA-C1236637F617}"/>
    <dgm:cxn modelId="{33D6D6A9-CF07-419E-A5CC-64F0AB3B5F95}" srcId="{083AA95D-E982-430E-9B08-AE55210D3793}" destId="{8E263230-AE56-42C5-82AB-FF8F0D7FF720}" srcOrd="0" destOrd="0" parTransId="{2C32F47C-D1A1-4AF5-B1B1-ADE276AE6886}" sibTransId="{31C0EB67-5270-428C-8E27-D3EFAE9AC815}"/>
    <dgm:cxn modelId="{19209258-A25B-4E1D-B306-CDAE736FF16B}" type="presOf" srcId="{534F0776-2DC0-4C5D-BE0E-C29B71ADA384}" destId="{BE5FECA2-EFFA-4C9D-B0E3-46EA39FC7BFD}" srcOrd="0" destOrd="0" presId="urn:microsoft.com/office/officeart/2005/8/layout/vList2"/>
    <dgm:cxn modelId="{AD7D5DA5-DAAA-4955-8B0A-D0842C9C01C4}" srcId="{9C2444CA-098E-4EA3-B335-1E418C5E2263}" destId="{534F0776-2DC0-4C5D-BE0E-C29B71ADA384}" srcOrd="0" destOrd="0" parTransId="{26392A55-1BFC-439B-9F3E-50481DDF2B19}" sibTransId="{3140A4F3-F3EC-4D4A-BB49-9D99624E5BF7}"/>
    <dgm:cxn modelId="{AFB6B93C-993F-4629-BBD4-8BB67D964853}" type="presOf" srcId="{9C2444CA-098E-4EA3-B335-1E418C5E2263}" destId="{300E469E-EFF4-4C25-9E77-14EDB80A0929}" srcOrd="0" destOrd="0" presId="urn:microsoft.com/office/officeart/2005/8/layout/vList2"/>
    <dgm:cxn modelId="{2A6141DD-97BC-48DA-94E2-2B96235CFE97}" type="presParOf" srcId="{19546371-4A9B-4EA4-8015-9A8E795BFFD9}" destId="{300E469E-EFF4-4C25-9E77-14EDB80A0929}" srcOrd="0" destOrd="0" presId="urn:microsoft.com/office/officeart/2005/8/layout/vList2"/>
    <dgm:cxn modelId="{E19014D0-BB0F-4A3E-BB82-2932538FF137}" type="presParOf" srcId="{19546371-4A9B-4EA4-8015-9A8E795BFFD9}" destId="{BE5FECA2-EFFA-4C9D-B0E3-46EA39FC7BFD}" srcOrd="1" destOrd="0" presId="urn:microsoft.com/office/officeart/2005/8/layout/vList2"/>
    <dgm:cxn modelId="{5B4ED9E5-68E5-4590-B6FD-A826379CDAC9}" type="presParOf" srcId="{19546371-4A9B-4EA4-8015-9A8E795BFFD9}" destId="{1CABA687-C8EC-4343-B996-6EB541C00D44}" srcOrd="2" destOrd="0" presId="urn:microsoft.com/office/officeart/2005/8/layout/vList2"/>
    <dgm:cxn modelId="{9577FFE4-F808-4373-A889-D5C59C75154B}" type="presParOf" srcId="{19546371-4A9B-4EA4-8015-9A8E795BFFD9}" destId="{8C3B8F8D-BF2D-4E6A-AECB-57665D09C542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00E469E-EFF4-4C25-9E77-14EDB80A0929}">
      <dsp:nvSpPr>
        <dsp:cNvPr id="0" name=""/>
        <dsp:cNvSpPr/>
      </dsp:nvSpPr>
      <dsp:spPr>
        <a:xfrm>
          <a:off x="0" y="147429"/>
          <a:ext cx="7869796" cy="14320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3600" kern="1200" dirty="0" smtClean="0"/>
            <a:t>Productos discretos (partes individuales, ensambles)</a:t>
          </a:r>
          <a:endParaRPr lang="es-MX" sz="3600" kern="1200" dirty="0"/>
        </a:p>
      </dsp:txBody>
      <dsp:txXfrm>
        <a:off x="69908" y="217337"/>
        <a:ext cx="7729980" cy="1292264"/>
      </dsp:txXfrm>
    </dsp:sp>
    <dsp:sp modelId="{BE5FECA2-EFFA-4C9D-B0E3-46EA39FC7BFD}">
      <dsp:nvSpPr>
        <dsp:cNvPr id="0" name=""/>
        <dsp:cNvSpPr/>
      </dsp:nvSpPr>
      <dsp:spPr>
        <a:xfrm>
          <a:off x="0" y="1579509"/>
          <a:ext cx="7869796" cy="5961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9866" tIns="45720" rIns="256032" bIns="45720" numCol="1" spcCol="1270" anchor="t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s-MX" sz="2800" kern="1200" dirty="0" smtClean="0"/>
            <a:t>Clavos, engranes, latas para bebida, calzado, etc.</a:t>
          </a:r>
          <a:endParaRPr lang="es-MX" sz="2800" kern="1200" dirty="0"/>
        </a:p>
      </dsp:txBody>
      <dsp:txXfrm>
        <a:off x="0" y="1579509"/>
        <a:ext cx="7869796" cy="596160"/>
      </dsp:txXfrm>
    </dsp:sp>
    <dsp:sp modelId="{1CABA687-C8EC-4343-B996-6EB541C00D44}">
      <dsp:nvSpPr>
        <dsp:cNvPr id="0" name=""/>
        <dsp:cNvSpPr/>
      </dsp:nvSpPr>
      <dsp:spPr>
        <a:xfrm>
          <a:off x="0" y="2175669"/>
          <a:ext cx="7869796" cy="14320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3600" kern="1200" dirty="0" smtClean="0"/>
            <a:t>Productos continuos</a:t>
          </a:r>
          <a:endParaRPr lang="es-MX" sz="3600" kern="1200" dirty="0"/>
        </a:p>
      </dsp:txBody>
      <dsp:txXfrm>
        <a:off x="69908" y="2245577"/>
        <a:ext cx="7729980" cy="1292264"/>
      </dsp:txXfrm>
    </dsp:sp>
    <dsp:sp modelId="{8C3B8F8D-BF2D-4E6A-AECB-57665D09C542}">
      <dsp:nvSpPr>
        <dsp:cNvPr id="0" name=""/>
        <dsp:cNvSpPr/>
      </dsp:nvSpPr>
      <dsp:spPr>
        <a:xfrm>
          <a:off x="0" y="3607749"/>
          <a:ext cx="7869796" cy="5961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9866" tIns="45720" rIns="256032" bIns="45720" numCol="1" spcCol="1270" anchor="t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s-MX" sz="2800" kern="1200" dirty="0" smtClean="0"/>
            <a:t>Alambre, hojas de metálicas, tubos, etc.</a:t>
          </a:r>
          <a:endParaRPr lang="es-MX" sz="2800" kern="1200" dirty="0"/>
        </a:p>
      </dsp:txBody>
      <dsp:txXfrm>
        <a:off x="0" y="3607749"/>
        <a:ext cx="7869796" cy="59616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4A01B9-89BD-4F1B-8A83-0DCC119A1F26}" type="datetimeFigureOut">
              <a:rPr lang="es-MX" smtClean="0"/>
              <a:pPr/>
              <a:t>23/06/2015</a:t>
            </a:fld>
            <a:endParaRPr lang="es-MX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F92F4-2C5B-4A34-8D52-C3695820C8FE}" type="slidenum">
              <a:rPr lang="es-MX" smtClean="0"/>
              <a:pPr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3733638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4A01B9-89BD-4F1B-8A83-0DCC119A1F26}" type="datetimeFigureOut">
              <a:rPr lang="es-MX" smtClean="0"/>
              <a:pPr/>
              <a:t>23/06/2015</a:t>
            </a:fld>
            <a:endParaRPr lang="es-MX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F92F4-2C5B-4A34-8D52-C3695820C8FE}" type="slidenum">
              <a:rPr lang="es-MX" smtClean="0"/>
              <a:pPr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2528794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4A01B9-89BD-4F1B-8A83-0DCC119A1F26}" type="datetimeFigureOut">
              <a:rPr lang="es-MX" smtClean="0"/>
              <a:pPr/>
              <a:t>23/06/2015</a:t>
            </a:fld>
            <a:endParaRPr lang="es-MX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F92F4-2C5B-4A34-8D52-C3695820C8FE}" type="slidenum">
              <a:rPr lang="es-MX" smtClean="0"/>
              <a:pPr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1666283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4A01B9-89BD-4F1B-8A83-0DCC119A1F26}" type="datetimeFigureOut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23/06/2015</a:t>
            </a:fld>
            <a:endParaRPr lang="es-MX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F92F4-2C5B-4A34-8D52-C3695820C8FE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MX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2412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4A01B9-89BD-4F1B-8A83-0DCC119A1F26}" type="datetimeFigureOut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23/06/2015</a:t>
            </a:fld>
            <a:endParaRPr lang="es-MX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F92F4-2C5B-4A34-8D52-C3695820C8FE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MX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3342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4A01B9-89BD-4F1B-8A83-0DCC119A1F26}" type="datetimeFigureOut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23/06/2015</a:t>
            </a:fld>
            <a:endParaRPr lang="es-MX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F92F4-2C5B-4A34-8D52-C3695820C8FE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MX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51432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4A01B9-89BD-4F1B-8A83-0DCC119A1F26}" type="datetimeFigureOut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23/06/2015</a:t>
            </a:fld>
            <a:endParaRPr lang="es-MX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F92F4-2C5B-4A34-8D52-C3695820C8FE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MX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125392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4A01B9-89BD-4F1B-8A83-0DCC119A1F26}" type="datetimeFigureOut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23/06/2015</a:t>
            </a:fld>
            <a:endParaRPr lang="es-MX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F92F4-2C5B-4A34-8D52-C3695820C8FE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MX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013229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4A01B9-89BD-4F1B-8A83-0DCC119A1F26}" type="datetimeFigureOut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23/06/2015</a:t>
            </a:fld>
            <a:endParaRPr lang="es-MX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F92F4-2C5B-4A34-8D52-C3695820C8FE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MX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426473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4A01B9-89BD-4F1B-8A83-0DCC119A1F26}" type="datetimeFigureOut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23/06/2015</a:t>
            </a:fld>
            <a:endParaRPr lang="es-MX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F92F4-2C5B-4A34-8D52-C3695820C8FE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MX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175047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4A01B9-89BD-4F1B-8A83-0DCC119A1F26}" type="datetimeFigureOut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23/06/2015</a:t>
            </a:fld>
            <a:endParaRPr lang="es-MX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F92F4-2C5B-4A34-8D52-C3695820C8FE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MX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57916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4A01B9-89BD-4F1B-8A83-0DCC119A1F26}" type="datetimeFigureOut">
              <a:rPr lang="es-MX" smtClean="0"/>
              <a:pPr/>
              <a:t>23/06/2015</a:t>
            </a:fld>
            <a:endParaRPr lang="es-MX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F92F4-2C5B-4A34-8D52-C3695820C8FE}" type="slidenum">
              <a:rPr lang="es-MX" smtClean="0"/>
              <a:pPr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00683186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4A01B9-89BD-4F1B-8A83-0DCC119A1F26}" type="datetimeFigureOut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23/06/2015</a:t>
            </a:fld>
            <a:endParaRPr lang="es-MX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F92F4-2C5B-4A34-8D52-C3695820C8FE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MX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351933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4A01B9-89BD-4F1B-8A83-0DCC119A1F26}" type="datetimeFigureOut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23/06/2015</a:t>
            </a:fld>
            <a:endParaRPr lang="es-MX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F92F4-2C5B-4A34-8D52-C3695820C8FE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MX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270229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4A01B9-89BD-4F1B-8A83-0DCC119A1F26}" type="datetimeFigureOut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23/06/2015</a:t>
            </a:fld>
            <a:endParaRPr lang="es-MX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F92F4-2C5B-4A34-8D52-C3695820C8FE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MX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87610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4A01B9-89BD-4F1B-8A83-0DCC119A1F26}" type="datetimeFigureOut">
              <a:rPr lang="es-MX" smtClean="0"/>
              <a:pPr/>
              <a:t>23/06/2015</a:t>
            </a:fld>
            <a:endParaRPr lang="es-MX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F92F4-2C5B-4A34-8D52-C3695820C8FE}" type="slidenum">
              <a:rPr lang="es-MX" smtClean="0"/>
              <a:pPr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3271326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4A01B9-89BD-4F1B-8A83-0DCC119A1F26}" type="datetimeFigureOut">
              <a:rPr lang="es-MX" smtClean="0"/>
              <a:pPr/>
              <a:t>23/06/2015</a:t>
            </a:fld>
            <a:endParaRPr lang="es-MX" dirty="0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F92F4-2C5B-4A34-8D52-C3695820C8FE}" type="slidenum">
              <a:rPr lang="es-MX" smtClean="0"/>
              <a:pPr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0050015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4A01B9-89BD-4F1B-8A83-0DCC119A1F26}" type="datetimeFigureOut">
              <a:rPr lang="es-MX" smtClean="0"/>
              <a:pPr/>
              <a:t>23/06/2015</a:t>
            </a:fld>
            <a:endParaRPr lang="es-MX" dirty="0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F92F4-2C5B-4A34-8D52-C3695820C8FE}" type="slidenum">
              <a:rPr lang="es-MX" smtClean="0"/>
              <a:pPr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6770060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4A01B9-89BD-4F1B-8A83-0DCC119A1F26}" type="datetimeFigureOut">
              <a:rPr lang="es-MX" smtClean="0"/>
              <a:pPr/>
              <a:t>23/06/2015</a:t>
            </a:fld>
            <a:endParaRPr lang="es-MX" dirty="0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F92F4-2C5B-4A34-8D52-C3695820C8FE}" type="slidenum">
              <a:rPr lang="es-MX" smtClean="0"/>
              <a:pPr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1038210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4A01B9-89BD-4F1B-8A83-0DCC119A1F26}" type="datetimeFigureOut">
              <a:rPr lang="es-MX" smtClean="0"/>
              <a:pPr/>
              <a:t>23/06/2015</a:t>
            </a:fld>
            <a:endParaRPr lang="es-MX" dirty="0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F92F4-2C5B-4A34-8D52-C3695820C8FE}" type="slidenum">
              <a:rPr lang="es-MX" smtClean="0"/>
              <a:pPr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5576955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4A01B9-89BD-4F1B-8A83-0DCC119A1F26}" type="datetimeFigureOut">
              <a:rPr lang="es-MX" smtClean="0"/>
              <a:pPr/>
              <a:t>23/06/2015</a:t>
            </a:fld>
            <a:endParaRPr lang="es-MX" dirty="0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F92F4-2C5B-4A34-8D52-C3695820C8FE}" type="slidenum">
              <a:rPr lang="es-MX" smtClean="0"/>
              <a:pPr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6949399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4A01B9-89BD-4F1B-8A83-0DCC119A1F26}" type="datetimeFigureOut">
              <a:rPr lang="es-MX" smtClean="0"/>
              <a:pPr/>
              <a:t>23/06/2015</a:t>
            </a:fld>
            <a:endParaRPr lang="es-MX" dirty="0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F92F4-2C5B-4A34-8D52-C3695820C8FE}" type="slidenum">
              <a:rPr lang="es-MX" smtClean="0"/>
              <a:pPr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2734537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4A01B9-89BD-4F1B-8A83-0DCC119A1F26}" type="datetimeFigureOut">
              <a:rPr lang="es-MX" smtClean="0"/>
              <a:pPr/>
              <a:t>23/06/2015</a:t>
            </a:fld>
            <a:endParaRPr lang="es-MX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DF92F4-2C5B-4A34-8D52-C3695820C8FE}" type="slidenum">
              <a:rPr lang="es-MX" smtClean="0"/>
              <a:pPr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7199124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4A01B9-89BD-4F1B-8A83-0DCC119A1F26}" type="datetimeFigureOut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23/06/2015</a:t>
            </a:fld>
            <a:endParaRPr lang="es-MX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DF92F4-2C5B-4A34-8D52-C3695820C8FE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MX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17761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8.png"/><Relationship Id="rId4" Type="http://schemas.openxmlformats.org/officeDocument/2006/relationships/image" Target="../media/image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0" y="2132856"/>
            <a:ext cx="8928992" cy="1470025"/>
          </a:xfrm>
        </p:spPr>
        <p:txBody>
          <a:bodyPr>
            <a:noAutofit/>
          </a:bodyPr>
          <a:lstStyle/>
          <a:p>
            <a:r>
              <a:rPr lang="es-MX" sz="4000" dirty="0" smtClean="0"/>
              <a:t>Clasificación </a:t>
            </a:r>
            <a:r>
              <a:rPr lang="es-MX" sz="4000" dirty="0"/>
              <a:t>general de los procesos de producción</a:t>
            </a:r>
          </a:p>
        </p:txBody>
      </p:sp>
      <p:sp>
        <p:nvSpPr>
          <p:cNvPr id="4" name="3 Subtítulo"/>
          <p:cNvSpPr txBox="1">
            <a:spLocks noGrp="1"/>
          </p:cNvSpPr>
          <p:nvPr>
            <p:ph type="subTitle" idx="1"/>
          </p:nvPr>
        </p:nvSpPr>
        <p:spPr>
          <a:xfrm>
            <a:off x="1043608" y="3717032"/>
            <a:ext cx="7776864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s-MX" sz="2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Área Académica: Licenciatura en Ingeniería Industrial</a:t>
            </a:r>
          </a:p>
          <a:p>
            <a:pPr algn="l"/>
            <a:endParaRPr lang="es-MX" sz="20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l"/>
            <a:endParaRPr lang="es-MX" sz="20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l"/>
            <a:r>
              <a:rPr lang="es-MX" sz="2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Profesor(a): Ing. Silvestre Barrera Ordaz</a:t>
            </a:r>
          </a:p>
          <a:p>
            <a:pPr algn="l"/>
            <a:endParaRPr lang="es-MX" sz="20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l"/>
            <a:endParaRPr lang="es-MX" sz="20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l"/>
            <a:r>
              <a:rPr lang="es-MX" sz="2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Periodo: Enero – Junio 2015</a:t>
            </a:r>
            <a:endParaRPr lang="es-MX" sz="20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9427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92285209"/>
              </p:ext>
            </p:extLst>
          </p:nvPr>
        </p:nvGraphicFramePr>
        <p:xfrm>
          <a:off x="323528" y="1052733"/>
          <a:ext cx="8280920" cy="3240363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4140460"/>
                <a:gridCol w="4140460"/>
              </a:tblGrid>
              <a:tr h="997035">
                <a:tc>
                  <a:txBody>
                    <a:bodyPr/>
                    <a:lstStyle/>
                    <a:p>
                      <a:pPr marL="0" lvl="0" indent="0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s-ES" sz="1600" dirty="0" smtClean="0">
                          <a:effectLst/>
                        </a:rPr>
                        <a:t>a) Tipo </a:t>
                      </a:r>
                      <a:r>
                        <a:rPr lang="es-ES" sz="1600" dirty="0">
                          <a:effectLst/>
                        </a:rPr>
                        <a:t>de industria manufacturera</a:t>
                      </a:r>
                      <a:endParaRPr lang="es-MX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42900" lvl="0" indent="-342900">
                        <a:spcAft>
                          <a:spcPts val="0"/>
                        </a:spcAft>
                        <a:buFont typeface="+mj-lt"/>
                        <a:buAutoNum type="romanLcParenR"/>
                      </a:pPr>
                      <a:r>
                        <a:rPr lang="es-ES" sz="1600" dirty="0">
                          <a:effectLst/>
                        </a:rPr>
                        <a:t>Primaria</a:t>
                      </a:r>
                      <a:endParaRPr lang="es-MX" sz="1600" dirty="0">
                        <a:effectLst/>
                      </a:endParaRPr>
                    </a:p>
                    <a:p>
                      <a:pPr marL="342900" lvl="0" indent="-342900">
                        <a:spcAft>
                          <a:spcPts val="0"/>
                        </a:spcAft>
                        <a:buFont typeface="+mj-lt"/>
                        <a:buAutoNum type="romanLcParenR"/>
                      </a:pPr>
                      <a:r>
                        <a:rPr lang="es-ES" sz="1600" dirty="0">
                          <a:effectLst/>
                        </a:rPr>
                        <a:t>Secundaria</a:t>
                      </a:r>
                      <a:endParaRPr lang="es-MX" sz="1600" dirty="0">
                        <a:effectLst/>
                      </a:endParaRPr>
                    </a:p>
                    <a:p>
                      <a:pPr marL="342900" lvl="0" indent="-342900">
                        <a:spcAft>
                          <a:spcPts val="0"/>
                        </a:spcAft>
                        <a:buFont typeface="+mj-lt"/>
                        <a:buAutoNum type="romanLcParenR"/>
                      </a:pPr>
                      <a:r>
                        <a:rPr lang="es-ES" sz="1600" dirty="0">
                          <a:effectLst/>
                        </a:rPr>
                        <a:t>Terciaria</a:t>
                      </a:r>
                      <a:endParaRPr lang="es-MX" sz="1600" dirty="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</a:rPr>
                        <a:t> </a:t>
                      </a:r>
                      <a:endParaRPr lang="es-MX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747776">
                <a:tc>
                  <a:txBody>
                    <a:bodyPr/>
                    <a:lstStyle/>
                    <a:p>
                      <a:pPr marL="0" lvl="0" indent="0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s-ES" sz="1600" dirty="0" smtClean="0">
                          <a:effectLst/>
                        </a:rPr>
                        <a:t>b) Tipo </a:t>
                      </a:r>
                      <a:r>
                        <a:rPr lang="es-ES" sz="1600" dirty="0">
                          <a:effectLst/>
                        </a:rPr>
                        <a:t>de producto</a:t>
                      </a:r>
                      <a:endParaRPr lang="es-MX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42900" lvl="0" indent="-342900">
                        <a:spcAft>
                          <a:spcPts val="0"/>
                        </a:spcAft>
                        <a:buFont typeface="+mj-lt"/>
                        <a:buAutoNum type="romanLcParenR"/>
                      </a:pPr>
                      <a:r>
                        <a:rPr lang="es-ES" sz="1600" dirty="0">
                          <a:effectLst/>
                        </a:rPr>
                        <a:t>Bien de consumo</a:t>
                      </a:r>
                      <a:endParaRPr lang="es-MX" sz="1600" dirty="0">
                        <a:effectLst/>
                      </a:endParaRPr>
                    </a:p>
                    <a:p>
                      <a:pPr marL="342900" lvl="0" indent="-342900">
                        <a:spcAft>
                          <a:spcPts val="0"/>
                        </a:spcAft>
                        <a:buFont typeface="+mj-lt"/>
                        <a:buAutoNum type="romanLcParenR"/>
                      </a:pPr>
                      <a:r>
                        <a:rPr lang="es-ES" sz="1600" dirty="0">
                          <a:effectLst/>
                        </a:rPr>
                        <a:t>Bien de capital</a:t>
                      </a:r>
                      <a:endParaRPr lang="es-MX" sz="1600" dirty="0">
                        <a:effectLst/>
                      </a:endParaRPr>
                    </a:p>
                    <a:p>
                      <a:pPr marL="228600"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</a:rPr>
                        <a:t> </a:t>
                      </a:r>
                      <a:endParaRPr lang="es-MX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747776">
                <a:tc>
                  <a:txBody>
                    <a:bodyPr/>
                    <a:lstStyle/>
                    <a:p>
                      <a:pPr marL="0" lvl="0" indent="0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s-ES" sz="1600" dirty="0" smtClean="0">
                          <a:effectLst/>
                        </a:rPr>
                        <a:t>c) Tipo </a:t>
                      </a:r>
                      <a:r>
                        <a:rPr lang="es-ES" sz="1600" dirty="0">
                          <a:effectLst/>
                        </a:rPr>
                        <a:t>de producción</a:t>
                      </a:r>
                      <a:endParaRPr lang="es-MX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42900" lvl="0" indent="-342900">
                        <a:spcAft>
                          <a:spcPts val="0"/>
                        </a:spcAft>
                        <a:buFont typeface="+mj-lt"/>
                        <a:buAutoNum type="romanLcParenR"/>
                      </a:pPr>
                      <a:r>
                        <a:rPr lang="es-ES" sz="1600" dirty="0">
                          <a:effectLst/>
                        </a:rPr>
                        <a:t>Producción en continua</a:t>
                      </a:r>
                      <a:endParaRPr lang="es-MX" sz="1600" dirty="0">
                        <a:effectLst/>
                      </a:endParaRPr>
                    </a:p>
                    <a:p>
                      <a:pPr marL="342900" lvl="0" indent="-342900">
                        <a:spcAft>
                          <a:spcPts val="0"/>
                        </a:spcAft>
                        <a:buFont typeface="+mj-lt"/>
                        <a:buAutoNum type="romanLcParenR"/>
                      </a:pPr>
                      <a:r>
                        <a:rPr lang="es-ES" sz="1600" dirty="0">
                          <a:effectLst/>
                        </a:rPr>
                        <a:t>Producción discreta</a:t>
                      </a:r>
                      <a:endParaRPr lang="es-MX" sz="1600" dirty="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</a:rPr>
                        <a:t> </a:t>
                      </a:r>
                      <a:endParaRPr lang="es-MX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747776">
                <a:tc>
                  <a:txBody>
                    <a:bodyPr/>
                    <a:lstStyle/>
                    <a:p>
                      <a:pPr marL="0" lvl="0" indent="0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s-ES" sz="1600" dirty="0" smtClean="0">
                          <a:effectLst/>
                        </a:rPr>
                        <a:t>d) Tipos </a:t>
                      </a:r>
                      <a:r>
                        <a:rPr lang="es-ES" sz="1600" dirty="0">
                          <a:effectLst/>
                        </a:rPr>
                        <a:t>de maquinaria y equipos</a:t>
                      </a:r>
                      <a:endParaRPr lang="es-MX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42900" lvl="0" indent="-342900">
                        <a:spcAft>
                          <a:spcPts val="0"/>
                        </a:spcAft>
                        <a:buFont typeface="+mj-lt"/>
                        <a:buAutoNum type="romanLcParenR"/>
                      </a:pPr>
                      <a:r>
                        <a:rPr lang="es-ES" sz="1600" dirty="0">
                          <a:effectLst/>
                        </a:rPr>
                        <a:t>Propósito general</a:t>
                      </a:r>
                      <a:endParaRPr lang="es-MX" sz="1600" dirty="0">
                        <a:effectLst/>
                      </a:endParaRPr>
                    </a:p>
                    <a:p>
                      <a:pPr marL="342900" lvl="0" indent="-342900">
                        <a:spcAft>
                          <a:spcPts val="0"/>
                        </a:spcAft>
                        <a:buFont typeface="+mj-lt"/>
                        <a:buAutoNum type="romanLcParenR"/>
                      </a:pPr>
                      <a:r>
                        <a:rPr lang="es-ES" sz="1600" dirty="0">
                          <a:effectLst/>
                        </a:rPr>
                        <a:t>Propósito especial</a:t>
                      </a:r>
                      <a:endParaRPr lang="es-MX" sz="1600" dirty="0">
                        <a:effectLst/>
                      </a:endParaRPr>
                    </a:p>
                    <a:p>
                      <a:pPr marL="685800"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</a:rPr>
                        <a:t> </a:t>
                      </a:r>
                      <a:endParaRPr lang="es-MX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611560" y="188640"/>
            <a:ext cx="7488832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s-E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1. En base a lo observado</a:t>
            </a:r>
            <a:r>
              <a:rPr kumimoji="0" lang="es-ES" sz="20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en el video anterior, seleccione la respuesta correcta de la siguiente tabla:</a:t>
            </a:r>
            <a:endParaRPr kumimoji="0" lang="es-MX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395536" y="4581128"/>
            <a:ext cx="748883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000" dirty="0">
                <a:latin typeface="Arial" panose="020B0604020202020204" pitchFamily="34" charset="0"/>
                <a:ea typeface="Times New Roman" panose="02020603050405020304" pitchFamily="18" charset="0"/>
              </a:rPr>
              <a:t>2. Justifique cada una de las respuestas seleccionadas en la pregunta anterior</a:t>
            </a:r>
            <a:endParaRPr lang="es-MX" sz="2000" dirty="0">
              <a:latin typeface="Arial" panose="020B0604020202020204" pitchFamily="34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3784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indent="0"/>
            <a:r>
              <a:rPr lang="es-MX" b="1" dirty="0">
                <a:latin typeface="Arial" pitchFamily="34" charset="0"/>
                <a:cs typeface="Arial" pitchFamily="34" charset="0"/>
              </a:rPr>
              <a:t>Referencias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s-MX" b="1" dirty="0">
              <a:latin typeface="Arial" pitchFamily="34" charset="0"/>
              <a:cs typeface="Arial" pitchFamily="34" charset="0"/>
            </a:endParaRPr>
          </a:p>
          <a:p>
            <a:endParaRPr lang="es-MX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358295" y="2492896"/>
            <a:ext cx="832850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AutoNum type="arabicPeriod"/>
            </a:pPr>
            <a:r>
              <a:rPr lang="es-MX" sz="2000" dirty="0" err="1" smtClean="0"/>
              <a:t>Alting</a:t>
            </a:r>
            <a:r>
              <a:rPr lang="es-MX" sz="2000" dirty="0" smtClean="0"/>
              <a:t> </a:t>
            </a:r>
            <a:r>
              <a:rPr lang="es-MX" sz="2000" dirty="0"/>
              <a:t>Leo. ( 2004 )Procesos de  manufactura para ingenieros. México</a:t>
            </a:r>
            <a:r>
              <a:rPr lang="es-MX" sz="2000" dirty="0" smtClean="0"/>
              <a:t>. Editorial </a:t>
            </a:r>
            <a:r>
              <a:rPr lang="es-MX" sz="2000" dirty="0" err="1" smtClean="0"/>
              <a:t>Marcombo</a:t>
            </a:r>
            <a:r>
              <a:rPr lang="es-MX" sz="2000" dirty="0" smtClean="0"/>
              <a:t>.</a:t>
            </a:r>
          </a:p>
          <a:p>
            <a:pPr marL="342900" indent="-342900" algn="just">
              <a:buAutoNum type="arabicPeriod"/>
            </a:pPr>
            <a:r>
              <a:rPr lang="es-MX" sz="2000" dirty="0" err="1" smtClean="0"/>
              <a:t>Amstead</a:t>
            </a:r>
            <a:r>
              <a:rPr lang="es-MX" sz="2000" dirty="0"/>
              <a:t>, B. H. ( 2003 )Procesos de manufactura </a:t>
            </a:r>
            <a:r>
              <a:rPr lang="es-MX" sz="2000" dirty="0" smtClean="0"/>
              <a:t>versión </a:t>
            </a:r>
            <a:r>
              <a:rPr lang="es-MX" sz="2000" dirty="0"/>
              <a:t>SI. México. </a:t>
            </a:r>
            <a:r>
              <a:rPr lang="es-MX" sz="2000" dirty="0" smtClean="0"/>
              <a:t>Editorial CECSA.</a:t>
            </a:r>
          </a:p>
          <a:p>
            <a:pPr marL="342900" indent="-342900" algn="just">
              <a:buAutoNum type="arabicPeriod"/>
            </a:pPr>
            <a:r>
              <a:rPr lang="es-MX" sz="2000" dirty="0"/>
              <a:t>Groove, </a:t>
            </a:r>
            <a:r>
              <a:rPr lang="es-MX" sz="2000" dirty="0" err="1"/>
              <a:t>Mickell</a:t>
            </a:r>
            <a:r>
              <a:rPr lang="es-MX" sz="2000" dirty="0"/>
              <a:t> P. (1999  ).Fundamentos de manufactura </a:t>
            </a:r>
            <a:r>
              <a:rPr lang="es-MX" sz="2000" dirty="0" smtClean="0"/>
              <a:t>moderna. México</a:t>
            </a:r>
            <a:r>
              <a:rPr lang="es-MX" sz="2000" dirty="0"/>
              <a:t>. </a:t>
            </a:r>
            <a:r>
              <a:rPr lang="es-MX" sz="2000" dirty="0" smtClean="0"/>
              <a:t>Editorial CECSA.</a:t>
            </a:r>
            <a:endParaRPr lang="es-MX" sz="2000" dirty="0"/>
          </a:p>
        </p:txBody>
      </p:sp>
    </p:spTree>
    <p:extLst>
      <p:ext uri="{BB962C8B-B14F-4D97-AF65-F5344CB8AC3E}">
        <p14:creationId xmlns:p14="http://schemas.microsoft.com/office/powerpoint/2010/main" val="1610794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MX" dirty="0"/>
              <a:t>1.3 Clasificación general de los procesos de producción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4525963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es-MX" b="1" dirty="0" smtClean="0">
                <a:latin typeface="Arial" pitchFamily="34" charset="0"/>
                <a:cs typeface="Arial" pitchFamily="34" charset="0"/>
              </a:rPr>
              <a:t>Resumen</a:t>
            </a:r>
          </a:p>
          <a:p>
            <a:pPr marL="0" indent="0" algn="just">
              <a:buNone/>
            </a:pPr>
            <a:r>
              <a:rPr lang="es-MX" dirty="0"/>
              <a:t>La manufactura es una actividad importante, pero no se lleva a cabo </a:t>
            </a:r>
            <a:r>
              <a:rPr lang="es-MX" dirty="0" smtClean="0"/>
              <a:t>por </a:t>
            </a:r>
            <a:r>
              <a:rPr lang="es-MX" dirty="0"/>
              <a:t>sí </a:t>
            </a:r>
            <a:r>
              <a:rPr lang="es-MX" dirty="0" smtClean="0"/>
              <a:t>misma. Se </a:t>
            </a:r>
            <a:r>
              <a:rPr lang="es-MX" dirty="0"/>
              <a:t>ejecuta como una actividad comercial de las compañías que venden productos a </a:t>
            </a:r>
            <a:r>
              <a:rPr lang="es-MX" dirty="0" smtClean="0"/>
              <a:t>los clientes</a:t>
            </a:r>
            <a:r>
              <a:rPr lang="es-MX" dirty="0"/>
              <a:t>. El tipo de manufactura que una empresa realiza depende de la clase de </a:t>
            </a:r>
            <a:r>
              <a:rPr lang="es-MX" dirty="0" smtClean="0"/>
              <a:t>producto que </a:t>
            </a:r>
            <a:r>
              <a:rPr lang="es-MX" dirty="0"/>
              <a:t>fabrica. Esta relación se va a analizar primero con el examen de los tipos de </a:t>
            </a:r>
            <a:r>
              <a:rPr lang="es-MX" dirty="0" smtClean="0"/>
              <a:t>industrias manufactureras</a:t>
            </a:r>
            <a:r>
              <a:rPr lang="es-MX" dirty="0"/>
              <a:t>, y después con la identificación de los productos que generan</a:t>
            </a:r>
            <a:r>
              <a:rPr lang="es-MX" dirty="0" smtClean="0"/>
              <a:t>.</a:t>
            </a:r>
            <a:endParaRPr lang="es-MX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2717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MX" dirty="0"/>
              <a:t>1.3 Clasificación general de los procesos de producción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0" indent="0" algn="just">
              <a:buNone/>
            </a:pPr>
            <a:endParaRPr lang="es-MX" b="1" dirty="0">
              <a:latin typeface="Arial" pitchFamily="34" charset="0"/>
              <a:cs typeface="Arial" pitchFamily="34" charset="0"/>
            </a:endParaRPr>
          </a:p>
          <a:p>
            <a:pPr marL="0" indent="0" algn="ctr">
              <a:buNone/>
            </a:pPr>
            <a:r>
              <a:rPr lang="es-MX" b="1" dirty="0">
                <a:latin typeface="Arial" pitchFamily="34" charset="0"/>
                <a:cs typeface="Arial" pitchFamily="34" charset="0"/>
              </a:rPr>
              <a:t>Abstract</a:t>
            </a:r>
          </a:p>
          <a:p>
            <a:pPr marL="0" lvl="0" indent="0" algn="just">
              <a:buNone/>
            </a:pPr>
            <a:r>
              <a:rPr lang="es-MX" dirty="0"/>
              <a:t>Manufacturing is an important activity , but is not performed by itself . It runs as a commercial activity of companies that sell products to customers . The type of manufacturing that an enterprise develope depends on the type of product it manufactures. This </a:t>
            </a:r>
            <a:r>
              <a:rPr lang="en-US" dirty="0"/>
              <a:t>relationship</a:t>
            </a:r>
            <a:r>
              <a:rPr lang="es-MX" dirty="0"/>
              <a:t> is going to be analyzed, first by examining the types of manufacturing , and after with the identification of the products that they produce. </a:t>
            </a:r>
          </a:p>
          <a:p>
            <a:pPr marL="0" indent="0" algn="just">
              <a:buNone/>
            </a:pPr>
            <a:endParaRPr lang="es-MX" b="1" dirty="0">
              <a:latin typeface="Arial" pitchFamily="34" charset="0"/>
              <a:cs typeface="Arial" pitchFamily="34" charset="0"/>
            </a:endParaRPr>
          </a:p>
          <a:p>
            <a:pPr marL="0" indent="0" algn="just">
              <a:buNone/>
            </a:pPr>
            <a:r>
              <a:rPr lang="es-MX" b="1" dirty="0">
                <a:latin typeface="Arial" pitchFamily="34" charset="0"/>
                <a:cs typeface="Arial" pitchFamily="34" charset="0"/>
              </a:rPr>
              <a:t>Keywords: </a:t>
            </a:r>
            <a:r>
              <a:rPr lang="es-MX" dirty="0">
                <a:latin typeface="Arial" pitchFamily="34" charset="0"/>
                <a:cs typeface="Arial" pitchFamily="34" charset="0"/>
              </a:rPr>
              <a:t>Manufacturing, performed, develope, customer, enterprise</a:t>
            </a:r>
            <a:endParaRPr lang="es-MX" dirty="0"/>
          </a:p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814245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just"/>
            <a:r>
              <a:rPr lang="es-MX" sz="2800" dirty="0"/>
              <a:t>La industria consiste en empresas y organizaciones que producen o suministran bienes y servicios.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s-MX" b="1" dirty="0">
              <a:latin typeface="Arial" pitchFamily="34" charset="0"/>
              <a:cs typeface="Arial" pitchFamily="34" charset="0"/>
            </a:endParaRPr>
          </a:p>
          <a:p>
            <a:endParaRPr lang="es-MX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34311" y="1417638"/>
            <a:ext cx="8475377" cy="3033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5411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512" y="116632"/>
            <a:ext cx="8640960" cy="2304256"/>
          </a:xfrm>
        </p:spPr>
        <p:txBody>
          <a:bodyPr>
            <a:noAutofit/>
          </a:bodyPr>
          <a:lstStyle/>
          <a:p>
            <a:pPr algn="just"/>
            <a:r>
              <a:rPr lang="es-MX" sz="2800" dirty="0"/>
              <a:t>Los productos finales fabricados por las industrias que se</a:t>
            </a:r>
            <a:br>
              <a:rPr lang="es-MX" sz="2800" dirty="0"/>
            </a:br>
            <a:r>
              <a:rPr lang="es-MX" sz="2800" dirty="0"/>
              <a:t>enlistan en la tabla </a:t>
            </a:r>
            <a:r>
              <a:rPr lang="es-MX" sz="2800" dirty="0" smtClean="0"/>
              <a:t>se </a:t>
            </a:r>
            <a:r>
              <a:rPr lang="es-MX" sz="2800" dirty="0"/>
              <a:t>dividen en dos clases principales: bienes de consumo y </a:t>
            </a:r>
            <a:r>
              <a:rPr lang="es-MX" sz="2800" dirty="0" smtClean="0"/>
              <a:t>bienes de </a:t>
            </a:r>
            <a:r>
              <a:rPr lang="es-MX" sz="2800" dirty="0"/>
              <a:t>capital</a:t>
            </a:r>
            <a:r>
              <a:rPr lang="es-MX" sz="2800" dirty="0" smtClean="0"/>
              <a:t>.</a:t>
            </a:r>
            <a:endParaRPr lang="es-MX" sz="2800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s-MX" b="1" dirty="0">
              <a:latin typeface="Arial" pitchFamily="34" charset="0"/>
              <a:cs typeface="Arial" pitchFamily="34" charset="0"/>
            </a:endParaRPr>
          </a:p>
          <a:p>
            <a:endParaRPr lang="es-MX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075" y="2564904"/>
            <a:ext cx="8769849" cy="2808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3928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95536" y="548680"/>
            <a:ext cx="8229600" cy="4525963"/>
          </a:xfrm>
        </p:spPr>
        <p:txBody>
          <a:bodyPr>
            <a:normAutofit fontScale="85000" lnSpcReduction="10000"/>
          </a:bodyPr>
          <a:lstStyle/>
          <a:p>
            <a:endParaRPr lang="es-MX" b="1" dirty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r>
              <a:rPr lang="es-MX" dirty="0"/>
              <a:t>Productos manufacturados:</a:t>
            </a:r>
          </a:p>
          <a:p>
            <a:pPr algn="just"/>
            <a:r>
              <a:rPr lang="es-MX" dirty="0"/>
              <a:t>	Los </a:t>
            </a:r>
            <a:r>
              <a:rPr lang="es-MX" b="1" i="1" dirty="0"/>
              <a:t>bienes de consumo </a:t>
            </a:r>
            <a:r>
              <a:rPr lang="es-MX" dirty="0"/>
              <a:t>son productos que los consumidores compran en forma directa, como autos, computadoras personales, televisiones, neumáticos, etc.</a:t>
            </a:r>
          </a:p>
          <a:p>
            <a:pPr algn="just"/>
            <a:r>
              <a:rPr lang="es-MX" dirty="0"/>
              <a:t>Los </a:t>
            </a:r>
            <a:r>
              <a:rPr lang="es-MX" b="1" i="1" dirty="0"/>
              <a:t>bienes de capital </a:t>
            </a:r>
            <a:r>
              <a:rPr lang="es-MX" dirty="0"/>
              <a:t>son aquellos que adquieren otras compañías para producir bienes y prestar servicios. Algunos ejemplos de bienes de capital incluyen aviones, computadoras grandes, equipo ferroviario, máquinas herramienta y equipo para la construcción.</a:t>
            </a:r>
          </a:p>
          <a:p>
            <a:pPr algn="just"/>
            <a:endParaRPr lang="es-MX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6642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Marcador de contenido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05593927"/>
              </p:ext>
            </p:extLst>
          </p:nvPr>
        </p:nvGraphicFramePr>
        <p:xfrm>
          <a:off x="611560" y="1556792"/>
          <a:ext cx="7869796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Rectángulo 4"/>
          <p:cNvSpPr/>
          <p:nvPr/>
        </p:nvSpPr>
        <p:spPr>
          <a:xfrm>
            <a:off x="827584" y="548680"/>
            <a:ext cx="792088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MX" sz="2000" dirty="0">
                <a:latin typeface="Sabon-Roman"/>
              </a:rPr>
              <a:t>La manufactura puede fabricar </a:t>
            </a:r>
            <a:r>
              <a:rPr lang="es-MX" sz="2000" b="1" dirty="0">
                <a:latin typeface="Sabon-Bold"/>
              </a:rPr>
              <a:t>productos discretos</a:t>
            </a:r>
            <a:r>
              <a:rPr lang="es-MX" sz="2000" dirty="0">
                <a:latin typeface="Sabon-Roman"/>
              </a:rPr>
              <a:t>, es decir, partes individuales </a:t>
            </a:r>
            <a:r>
              <a:rPr lang="es-MX" sz="2000" dirty="0" smtClean="0">
                <a:latin typeface="Sabon-Roman"/>
              </a:rPr>
              <a:t>o </a:t>
            </a:r>
            <a:r>
              <a:rPr lang="es-MX" sz="2000" b="1" dirty="0" smtClean="0">
                <a:latin typeface="Sabon-Bold"/>
              </a:rPr>
              <a:t>productos </a:t>
            </a:r>
            <a:r>
              <a:rPr lang="es-MX" sz="2000" b="1" dirty="0">
                <a:latin typeface="Sabon-Bold"/>
              </a:rPr>
              <a:t>continuos</a:t>
            </a:r>
            <a:r>
              <a:rPr lang="es-MX" sz="2000" dirty="0">
                <a:latin typeface="Sabon-Roman"/>
              </a:rPr>
              <a:t>.</a:t>
            </a:r>
            <a:endParaRPr lang="es-MX" sz="2000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216" y="1844824"/>
            <a:ext cx="1566664" cy="1174998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216" y="3789040"/>
            <a:ext cx="1566664" cy="1271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4008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contenido 1"/>
          <p:cNvSpPr>
            <a:spLocks noGrp="1"/>
          </p:cNvSpPr>
          <p:nvPr>
            <p:ph idx="1"/>
          </p:nvPr>
        </p:nvSpPr>
        <p:spPr>
          <a:xfrm>
            <a:off x="683568" y="188640"/>
            <a:ext cx="8229600" cy="4525963"/>
          </a:xfrm>
        </p:spPr>
        <p:txBody>
          <a:bodyPr>
            <a:normAutofit/>
          </a:bodyPr>
          <a:lstStyle/>
          <a:p>
            <a:r>
              <a:rPr lang="es-MX" sz="2800" dirty="0"/>
              <a:t>Equipo de propósito general</a:t>
            </a:r>
          </a:p>
          <a:p>
            <a:pPr lvl="1"/>
            <a:r>
              <a:rPr lang="es-MX" sz="2400" dirty="0"/>
              <a:t>Es más versátil y adaptable a una variedad de trabajos. </a:t>
            </a:r>
          </a:p>
          <a:p>
            <a:r>
              <a:rPr lang="es-MX" sz="2800" dirty="0"/>
              <a:t>Equipo de propósito especial</a:t>
            </a:r>
          </a:p>
          <a:p>
            <a:pPr lvl="1"/>
            <a:r>
              <a:rPr lang="es-MX" sz="2400" dirty="0"/>
              <a:t>Diseñado para producir una pieza o producto específico en grandes cantidades.</a:t>
            </a:r>
          </a:p>
          <a:p>
            <a:endParaRPr lang="es-MX" sz="2800" dirty="0"/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3568" y="2564904"/>
            <a:ext cx="6889324" cy="3097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0515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contenido 1"/>
          <p:cNvSpPr>
            <a:spLocks noGrp="1"/>
          </p:cNvSpPr>
          <p:nvPr>
            <p:ph idx="1"/>
          </p:nvPr>
        </p:nvSpPr>
        <p:spPr>
          <a:xfrm>
            <a:off x="683568" y="188640"/>
            <a:ext cx="8229600" cy="4525963"/>
          </a:xfrm>
        </p:spPr>
        <p:txBody>
          <a:bodyPr>
            <a:normAutofit/>
          </a:bodyPr>
          <a:lstStyle/>
          <a:p>
            <a:r>
              <a:rPr lang="es-MX" sz="2800" dirty="0" smtClean="0"/>
              <a:t>Actividad: Observe con atención el siguiente video y conteste lo que se pregunta a continuación.</a:t>
            </a:r>
            <a:endParaRPr lang="es-MX" sz="2400" dirty="0"/>
          </a:p>
          <a:p>
            <a:endParaRPr lang="es-MX" sz="2800" dirty="0"/>
          </a:p>
        </p:txBody>
      </p:sp>
      <p:pic>
        <p:nvPicPr>
          <p:cNvPr id="3" name="Proceso de fabricación de muebles de aglomerado.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1259632" y="1268760"/>
            <a:ext cx="6624736" cy="4290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462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210</TotalTime>
  <Words>460</Words>
  <Application>Microsoft Office PowerPoint</Application>
  <PresentationFormat>Presentación en pantalla (4:3)</PresentationFormat>
  <Paragraphs>56</Paragraphs>
  <Slides>11</Slides>
  <Notes>0</Notes>
  <HiddenSlides>0</HiddenSlides>
  <MMClips>1</MMClips>
  <ScaleCrop>false</ScaleCrop>
  <HeadingPairs>
    <vt:vector size="4" baseType="variant">
      <vt:variant>
        <vt:lpstr>Tema</vt:lpstr>
      </vt:variant>
      <vt:variant>
        <vt:i4>2</vt:i4>
      </vt:variant>
      <vt:variant>
        <vt:lpstr>Títulos de diapositiva</vt:lpstr>
      </vt:variant>
      <vt:variant>
        <vt:i4>11</vt:i4>
      </vt:variant>
    </vt:vector>
  </HeadingPairs>
  <TitlesOfParts>
    <vt:vector size="13" baseType="lpstr">
      <vt:lpstr>Tema de Office</vt:lpstr>
      <vt:lpstr>1_Tema de Office</vt:lpstr>
      <vt:lpstr>Clasificación general de los procesos de producción</vt:lpstr>
      <vt:lpstr>1.3 Clasificación general de los procesos de producción</vt:lpstr>
      <vt:lpstr>1.3 Clasificación general de los procesos de producción</vt:lpstr>
      <vt:lpstr>La industria consiste en empresas y organizaciones que producen o suministran bienes y servicios.</vt:lpstr>
      <vt:lpstr>Los productos finales fabricados por las industrias que se enlistan en la tabla se dividen en dos clases principales: bienes de consumo y bienes de capital.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Referencias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Citlali</dc:creator>
  <cp:lastModifiedBy>Ing. Rafaela</cp:lastModifiedBy>
  <cp:revision>30</cp:revision>
  <dcterms:created xsi:type="dcterms:W3CDTF">2012-12-04T21:22:09Z</dcterms:created>
  <dcterms:modified xsi:type="dcterms:W3CDTF">2015-06-23T16:54:31Z</dcterms:modified>
</cp:coreProperties>
</file>