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0" r:id="rId3"/>
    <p:sldId id="259" r:id="rId4"/>
    <p:sldId id="262" r:id="rId5"/>
    <p:sldId id="267" r:id="rId6"/>
    <p:sldId id="266" r:id="rId7"/>
    <p:sldId id="264" r:id="rId8"/>
    <p:sldId id="268" r:id="rId9"/>
    <p:sldId id="269" r:id="rId10"/>
    <p:sldId id="271" r:id="rId11"/>
    <p:sldId id="270" r:id="rId12"/>
    <p:sldId id="273" r:id="rId13"/>
    <p:sldId id="265" r:id="rId14"/>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MX"/>
          </a:p>
        </p:txBody>
      </p:sp>
      <p:sp>
        <p:nvSpPr>
          <p:cNvPr id="4" name="Marcador de fecha 3"/>
          <p:cNvSpPr>
            <a:spLocks noGrp="1"/>
          </p:cNvSpPr>
          <p:nvPr>
            <p:ph type="dt" sz="half" idx="10"/>
          </p:nvPr>
        </p:nvSpPr>
        <p:spPr/>
        <p:txBody>
          <a:bodyPr/>
          <a:lstStyle/>
          <a:p>
            <a:fld id="{F73943BD-E84D-4CCD-9C26-72F035011E72}" type="datetimeFigureOut">
              <a:rPr lang="es-MX" smtClean="0"/>
              <a:t>29/03/2017</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7B002E20-00AA-4AEA-8BF0-B06AFB2839BB}" type="slidenum">
              <a:rPr lang="es-MX" smtClean="0"/>
              <a:t>‹Nº›</a:t>
            </a:fld>
            <a:endParaRPr lang="es-MX"/>
          </a:p>
        </p:txBody>
      </p:sp>
    </p:spTree>
    <p:extLst>
      <p:ext uri="{BB962C8B-B14F-4D97-AF65-F5344CB8AC3E}">
        <p14:creationId xmlns:p14="http://schemas.microsoft.com/office/powerpoint/2010/main" val="26521762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F73943BD-E84D-4CCD-9C26-72F035011E72}" type="datetimeFigureOut">
              <a:rPr lang="es-MX" smtClean="0"/>
              <a:t>29/03/2017</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7B002E20-00AA-4AEA-8BF0-B06AFB2839BB}" type="slidenum">
              <a:rPr lang="es-MX" smtClean="0"/>
              <a:t>‹Nº›</a:t>
            </a:fld>
            <a:endParaRPr lang="es-MX"/>
          </a:p>
        </p:txBody>
      </p:sp>
    </p:spTree>
    <p:extLst>
      <p:ext uri="{BB962C8B-B14F-4D97-AF65-F5344CB8AC3E}">
        <p14:creationId xmlns:p14="http://schemas.microsoft.com/office/powerpoint/2010/main" val="22633567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F73943BD-E84D-4CCD-9C26-72F035011E72}" type="datetimeFigureOut">
              <a:rPr lang="es-MX" smtClean="0"/>
              <a:t>29/03/2017</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7B002E20-00AA-4AEA-8BF0-B06AFB2839BB}" type="slidenum">
              <a:rPr lang="es-MX" smtClean="0"/>
              <a:t>‹Nº›</a:t>
            </a:fld>
            <a:endParaRPr lang="es-MX"/>
          </a:p>
        </p:txBody>
      </p:sp>
    </p:spTree>
    <p:extLst>
      <p:ext uri="{BB962C8B-B14F-4D97-AF65-F5344CB8AC3E}">
        <p14:creationId xmlns:p14="http://schemas.microsoft.com/office/powerpoint/2010/main" val="1348798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F73943BD-E84D-4CCD-9C26-72F035011E72}" type="datetimeFigureOut">
              <a:rPr lang="es-MX" smtClean="0"/>
              <a:t>29/03/2017</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7B002E20-00AA-4AEA-8BF0-B06AFB2839BB}" type="slidenum">
              <a:rPr lang="es-MX" smtClean="0"/>
              <a:t>‹Nº›</a:t>
            </a:fld>
            <a:endParaRPr lang="es-MX"/>
          </a:p>
        </p:txBody>
      </p:sp>
    </p:spTree>
    <p:extLst>
      <p:ext uri="{BB962C8B-B14F-4D97-AF65-F5344CB8AC3E}">
        <p14:creationId xmlns:p14="http://schemas.microsoft.com/office/powerpoint/2010/main" val="25469880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F73943BD-E84D-4CCD-9C26-72F035011E72}" type="datetimeFigureOut">
              <a:rPr lang="es-MX" smtClean="0"/>
              <a:t>29/03/2017</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7B002E20-00AA-4AEA-8BF0-B06AFB2839BB}" type="slidenum">
              <a:rPr lang="es-MX" smtClean="0"/>
              <a:t>‹Nº›</a:t>
            </a:fld>
            <a:endParaRPr lang="es-MX"/>
          </a:p>
        </p:txBody>
      </p:sp>
    </p:spTree>
    <p:extLst>
      <p:ext uri="{BB962C8B-B14F-4D97-AF65-F5344CB8AC3E}">
        <p14:creationId xmlns:p14="http://schemas.microsoft.com/office/powerpoint/2010/main" val="11045895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fecha 4"/>
          <p:cNvSpPr>
            <a:spLocks noGrp="1"/>
          </p:cNvSpPr>
          <p:nvPr>
            <p:ph type="dt" sz="half" idx="10"/>
          </p:nvPr>
        </p:nvSpPr>
        <p:spPr/>
        <p:txBody>
          <a:bodyPr/>
          <a:lstStyle/>
          <a:p>
            <a:fld id="{F73943BD-E84D-4CCD-9C26-72F035011E72}" type="datetimeFigureOut">
              <a:rPr lang="es-MX" smtClean="0"/>
              <a:t>29/03/2017</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7B002E20-00AA-4AEA-8BF0-B06AFB2839BB}" type="slidenum">
              <a:rPr lang="es-MX" smtClean="0"/>
              <a:t>‹Nº›</a:t>
            </a:fld>
            <a:endParaRPr lang="es-MX"/>
          </a:p>
        </p:txBody>
      </p:sp>
    </p:spTree>
    <p:extLst>
      <p:ext uri="{BB962C8B-B14F-4D97-AF65-F5344CB8AC3E}">
        <p14:creationId xmlns:p14="http://schemas.microsoft.com/office/powerpoint/2010/main" val="23467402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Marcador de fecha 6"/>
          <p:cNvSpPr>
            <a:spLocks noGrp="1"/>
          </p:cNvSpPr>
          <p:nvPr>
            <p:ph type="dt" sz="half" idx="10"/>
          </p:nvPr>
        </p:nvSpPr>
        <p:spPr/>
        <p:txBody>
          <a:bodyPr/>
          <a:lstStyle/>
          <a:p>
            <a:fld id="{F73943BD-E84D-4CCD-9C26-72F035011E72}" type="datetimeFigureOut">
              <a:rPr lang="es-MX" smtClean="0"/>
              <a:t>29/03/2017</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7B002E20-00AA-4AEA-8BF0-B06AFB2839BB}" type="slidenum">
              <a:rPr lang="es-MX" smtClean="0"/>
              <a:t>‹Nº›</a:t>
            </a:fld>
            <a:endParaRPr lang="es-MX"/>
          </a:p>
        </p:txBody>
      </p:sp>
    </p:spTree>
    <p:extLst>
      <p:ext uri="{BB962C8B-B14F-4D97-AF65-F5344CB8AC3E}">
        <p14:creationId xmlns:p14="http://schemas.microsoft.com/office/powerpoint/2010/main" val="26351763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fecha 2"/>
          <p:cNvSpPr>
            <a:spLocks noGrp="1"/>
          </p:cNvSpPr>
          <p:nvPr>
            <p:ph type="dt" sz="half" idx="10"/>
          </p:nvPr>
        </p:nvSpPr>
        <p:spPr/>
        <p:txBody>
          <a:bodyPr/>
          <a:lstStyle/>
          <a:p>
            <a:fld id="{F73943BD-E84D-4CCD-9C26-72F035011E72}" type="datetimeFigureOut">
              <a:rPr lang="es-MX" smtClean="0"/>
              <a:t>29/03/2017</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7B002E20-00AA-4AEA-8BF0-B06AFB2839BB}" type="slidenum">
              <a:rPr lang="es-MX" smtClean="0"/>
              <a:t>‹Nº›</a:t>
            </a:fld>
            <a:endParaRPr lang="es-MX"/>
          </a:p>
        </p:txBody>
      </p:sp>
    </p:spTree>
    <p:extLst>
      <p:ext uri="{BB962C8B-B14F-4D97-AF65-F5344CB8AC3E}">
        <p14:creationId xmlns:p14="http://schemas.microsoft.com/office/powerpoint/2010/main" val="16989684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F73943BD-E84D-4CCD-9C26-72F035011E72}" type="datetimeFigureOut">
              <a:rPr lang="es-MX" smtClean="0"/>
              <a:t>29/03/2017</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7B002E20-00AA-4AEA-8BF0-B06AFB2839BB}" type="slidenum">
              <a:rPr lang="es-MX" smtClean="0"/>
              <a:t>‹Nº›</a:t>
            </a:fld>
            <a:endParaRPr lang="es-MX"/>
          </a:p>
        </p:txBody>
      </p:sp>
    </p:spTree>
    <p:extLst>
      <p:ext uri="{BB962C8B-B14F-4D97-AF65-F5344CB8AC3E}">
        <p14:creationId xmlns:p14="http://schemas.microsoft.com/office/powerpoint/2010/main" val="7744753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F73943BD-E84D-4CCD-9C26-72F035011E72}" type="datetimeFigureOut">
              <a:rPr lang="es-MX" smtClean="0"/>
              <a:t>29/03/2017</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7B002E20-00AA-4AEA-8BF0-B06AFB2839BB}" type="slidenum">
              <a:rPr lang="es-MX" smtClean="0"/>
              <a:t>‹Nº›</a:t>
            </a:fld>
            <a:endParaRPr lang="es-MX"/>
          </a:p>
        </p:txBody>
      </p:sp>
    </p:spTree>
    <p:extLst>
      <p:ext uri="{BB962C8B-B14F-4D97-AF65-F5344CB8AC3E}">
        <p14:creationId xmlns:p14="http://schemas.microsoft.com/office/powerpoint/2010/main" val="20180676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F73943BD-E84D-4CCD-9C26-72F035011E72}" type="datetimeFigureOut">
              <a:rPr lang="es-MX" smtClean="0"/>
              <a:t>29/03/2017</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7B002E20-00AA-4AEA-8BF0-B06AFB2839BB}" type="slidenum">
              <a:rPr lang="es-MX" smtClean="0"/>
              <a:t>‹Nº›</a:t>
            </a:fld>
            <a:endParaRPr lang="es-MX"/>
          </a:p>
        </p:txBody>
      </p:sp>
    </p:spTree>
    <p:extLst>
      <p:ext uri="{BB962C8B-B14F-4D97-AF65-F5344CB8AC3E}">
        <p14:creationId xmlns:p14="http://schemas.microsoft.com/office/powerpoint/2010/main" val="21393117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3943BD-E84D-4CCD-9C26-72F035011E72}" type="datetimeFigureOut">
              <a:rPr lang="es-MX" smtClean="0"/>
              <a:t>29/03/2017</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002E20-00AA-4AEA-8BF0-B06AFB2839BB}" type="slidenum">
              <a:rPr lang="es-MX" smtClean="0"/>
              <a:t>‹Nº›</a:t>
            </a:fld>
            <a:endParaRPr lang="es-MX"/>
          </a:p>
        </p:txBody>
      </p:sp>
    </p:spTree>
    <p:extLst>
      <p:ext uri="{BB962C8B-B14F-4D97-AF65-F5344CB8AC3E}">
        <p14:creationId xmlns:p14="http://schemas.microsoft.com/office/powerpoint/2010/main" val="32881585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293341" y="471541"/>
            <a:ext cx="9144000" cy="2387600"/>
          </a:xfrm>
        </p:spPr>
        <p:txBody>
          <a:bodyPr>
            <a:normAutofit/>
          </a:bodyPr>
          <a:lstStyle/>
          <a:p>
            <a:r>
              <a:rPr lang="es-MX" sz="4000" b="1" dirty="0" smtClean="0">
                <a:latin typeface="Century Gothic" panose="020B0502020202020204" pitchFamily="34" charset="0"/>
              </a:rPr>
              <a:t>ESCUELA PREPARATORIA No.3 </a:t>
            </a:r>
            <a:endParaRPr lang="es-MX" sz="4000" b="1" dirty="0">
              <a:latin typeface="Century Gothic" panose="020B0502020202020204" pitchFamily="34" charset="0"/>
            </a:endParaRPr>
          </a:p>
        </p:txBody>
      </p:sp>
      <p:sp>
        <p:nvSpPr>
          <p:cNvPr id="3" name="Subtítulo 2"/>
          <p:cNvSpPr>
            <a:spLocks noGrp="1"/>
          </p:cNvSpPr>
          <p:nvPr>
            <p:ph type="subTitle" idx="1"/>
          </p:nvPr>
        </p:nvSpPr>
        <p:spPr>
          <a:xfrm>
            <a:off x="1017373" y="2949757"/>
            <a:ext cx="9910119" cy="3542271"/>
          </a:xfrm>
        </p:spPr>
        <p:txBody>
          <a:bodyPr>
            <a:normAutofit/>
          </a:bodyPr>
          <a:lstStyle/>
          <a:p>
            <a:r>
              <a:rPr lang="es-MX" sz="2000" dirty="0" smtClean="0">
                <a:latin typeface="Century Gothic" panose="020B0502020202020204" pitchFamily="34" charset="0"/>
              </a:rPr>
              <a:t>Área académica</a:t>
            </a:r>
            <a:r>
              <a:rPr lang="es-MX" sz="2000" dirty="0">
                <a:latin typeface="Century Gothic" panose="020B0502020202020204" pitchFamily="34" charset="0"/>
              </a:rPr>
              <a:t>: Matemáticas </a:t>
            </a:r>
          </a:p>
          <a:p>
            <a:r>
              <a:rPr lang="es-MX" sz="2000" dirty="0">
                <a:latin typeface="Century Gothic" panose="020B0502020202020204" pitchFamily="34" charset="0"/>
              </a:rPr>
              <a:t>Álgebra </a:t>
            </a:r>
          </a:p>
          <a:p>
            <a:r>
              <a:rPr lang="es-MX" sz="2000" dirty="0">
                <a:latin typeface="Century Gothic" panose="020B0502020202020204" pitchFamily="34" charset="0"/>
              </a:rPr>
              <a:t>Unidad I. Operaciones con exponentes, monomios y polinomios </a:t>
            </a:r>
            <a:r>
              <a:rPr lang="es-MX" sz="2000" dirty="0" smtClean="0">
                <a:latin typeface="Century Gothic" panose="020B0502020202020204" pitchFamily="34" charset="0"/>
              </a:rPr>
              <a:t> </a:t>
            </a:r>
            <a:endParaRPr lang="es-MX" sz="2000" dirty="0" smtClean="0">
              <a:latin typeface="Century Gothic" panose="020B0502020202020204" pitchFamily="34" charset="0"/>
            </a:endParaRPr>
          </a:p>
          <a:p>
            <a:r>
              <a:rPr lang="es-MX" sz="2000" dirty="0" smtClean="0">
                <a:latin typeface="Century Gothic" panose="020B0502020202020204" pitchFamily="34" charset="0"/>
              </a:rPr>
              <a:t>Tema</a:t>
            </a:r>
            <a:r>
              <a:rPr lang="es-MX" sz="2000" dirty="0" smtClean="0">
                <a:latin typeface="Century Gothic" panose="020B0502020202020204" pitchFamily="34" charset="0"/>
              </a:rPr>
              <a:t>: </a:t>
            </a:r>
            <a:r>
              <a:rPr lang="es-ES" sz="2000" dirty="0">
                <a:latin typeface="Century Gothic" panose="020B0502020202020204" pitchFamily="34" charset="0"/>
                <a:sym typeface="Helvetica" panose="020B0604020202020204" pitchFamily="34" charset="0"/>
              </a:rPr>
              <a:t>1.3 </a:t>
            </a:r>
            <a:r>
              <a:rPr lang="es-MX" sz="2000" dirty="0">
                <a:latin typeface="Century Gothic" panose="020B0502020202020204" pitchFamily="34" charset="0"/>
                <a:sym typeface="Helvetica" panose="020B0604020202020204" pitchFamily="34" charset="0"/>
              </a:rPr>
              <a:t>Leyes de los exponentes fraccionarios</a:t>
            </a:r>
            <a:endParaRPr lang="es-MX" sz="2000" b="1" dirty="0">
              <a:latin typeface="Century Gothic" panose="020B0502020202020204" pitchFamily="34" charset="0"/>
            </a:endParaRPr>
          </a:p>
          <a:p>
            <a:r>
              <a:rPr lang="es-MX" sz="2000" dirty="0" smtClean="0">
                <a:latin typeface="Century Gothic" panose="020B0502020202020204" pitchFamily="34" charset="0"/>
              </a:rPr>
              <a:t>Profesor: </a:t>
            </a:r>
            <a:r>
              <a:rPr lang="es-ES" sz="2000" dirty="0">
                <a:latin typeface="Century Gothic" panose="020B0502020202020204" pitchFamily="34" charset="0"/>
                <a:sym typeface="Helvetica" panose="020B0604020202020204" pitchFamily="34" charset="0"/>
              </a:rPr>
              <a:t>M.I.D. </a:t>
            </a:r>
            <a:r>
              <a:rPr lang="es-MX" sz="2000" dirty="0">
                <a:latin typeface="Century Gothic" panose="020B0502020202020204" pitchFamily="34" charset="0"/>
                <a:sym typeface="Helvetica" panose="020B0604020202020204" pitchFamily="34" charset="0"/>
              </a:rPr>
              <a:t>Francisco </a:t>
            </a:r>
            <a:r>
              <a:rPr lang="es-MX" sz="2000" dirty="0" err="1">
                <a:latin typeface="Century Gothic" panose="020B0502020202020204" pitchFamily="34" charset="0"/>
                <a:sym typeface="Helvetica" panose="020B0604020202020204" pitchFamily="34" charset="0"/>
              </a:rPr>
              <a:t>Angeles</a:t>
            </a:r>
            <a:r>
              <a:rPr lang="es-MX" sz="2000" dirty="0">
                <a:latin typeface="Century Gothic" panose="020B0502020202020204" pitchFamily="34" charset="0"/>
                <a:sym typeface="Helvetica" panose="020B0604020202020204" pitchFamily="34" charset="0"/>
              </a:rPr>
              <a:t> </a:t>
            </a:r>
            <a:r>
              <a:rPr lang="es-MX" sz="2000" dirty="0" err="1">
                <a:latin typeface="Century Gothic" panose="020B0502020202020204" pitchFamily="34" charset="0"/>
                <a:sym typeface="Helvetica" panose="020B0604020202020204" pitchFamily="34" charset="0"/>
              </a:rPr>
              <a:t>Angeles</a:t>
            </a:r>
            <a:r>
              <a:rPr lang="es-MX" sz="2000" dirty="0" smtClean="0">
                <a:latin typeface="Century Gothic" panose="020B0502020202020204" pitchFamily="34" charset="0"/>
              </a:rPr>
              <a:t> </a:t>
            </a:r>
            <a:endParaRPr lang="es-MX" sz="2000" b="1" dirty="0" smtClean="0">
              <a:latin typeface="Century Gothic" panose="020B0502020202020204" pitchFamily="34" charset="0"/>
            </a:endParaRPr>
          </a:p>
          <a:p>
            <a:r>
              <a:rPr lang="es-MX" sz="2000" dirty="0">
                <a:latin typeface="Century Gothic" panose="020B0502020202020204" pitchFamily="34" charset="0"/>
              </a:rPr>
              <a:t>Periodo</a:t>
            </a:r>
            <a:r>
              <a:rPr lang="es-MX" sz="2000" dirty="0" smtClean="0">
                <a:latin typeface="Century Gothic" panose="020B0502020202020204" pitchFamily="34" charset="0"/>
              </a:rPr>
              <a:t>: </a:t>
            </a:r>
            <a:r>
              <a:rPr lang="es-ES" sz="2000" dirty="0">
                <a:latin typeface="Century Gothic" panose="020B0502020202020204" pitchFamily="34" charset="0"/>
                <a:sym typeface="Helvetica" panose="020B0604020202020204" pitchFamily="34" charset="0"/>
              </a:rPr>
              <a:t>E</a:t>
            </a:r>
            <a:r>
              <a:rPr lang="es-ES" sz="2000" dirty="0" smtClean="0">
                <a:latin typeface="Century Gothic" panose="020B0502020202020204" pitchFamily="34" charset="0"/>
                <a:sym typeface="Helvetica" panose="020B0604020202020204" pitchFamily="34" charset="0"/>
              </a:rPr>
              <a:t>nero - Junio</a:t>
            </a:r>
            <a:r>
              <a:rPr lang="es-ES" sz="2000" dirty="0" smtClean="0">
                <a:latin typeface="Century Gothic" panose="020B0502020202020204" pitchFamily="34" charset="0"/>
                <a:sym typeface="Helvetica" panose="020B0604020202020204" pitchFamily="34" charset="0"/>
              </a:rPr>
              <a:t>  </a:t>
            </a:r>
            <a:r>
              <a:rPr lang="es-ES" sz="2000" dirty="0">
                <a:latin typeface="Century Gothic" panose="020B0502020202020204" pitchFamily="34" charset="0"/>
                <a:sym typeface="Helvetica" panose="020B0604020202020204" pitchFamily="34" charset="0"/>
              </a:rPr>
              <a:t>de </a:t>
            </a:r>
            <a:r>
              <a:rPr lang="es-ES" sz="2000" dirty="0" smtClean="0">
                <a:latin typeface="Century Gothic" panose="020B0502020202020204" pitchFamily="34" charset="0"/>
                <a:sym typeface="Helvetica" panose="020B0604020202020204" pitchFamily="34" charset="0"/>
              </a:rPr>
              <a:t>2017</a:t>
            </a:r>
            <a:endParaRPr lang="es-MX" sz="2000" dirty="0" smtClean="0">
              <a:latin typeface="Century Gothic" panose="020B0502020202020204" pitchFamily="34" charset="0"/>
            </a:endParaRPr>
          </a:p>
          <a:p>
            <a:endParaRPr lang="es-MX" dirty="0" smtClean="0"/>
          </a:p>
          <a:p>
            <a:endParaRPr lang="es-MX" dirty="0"/>
          </a:p>
        </p:txBody>
      </p:sp>
    </p:spTree>
    <p:extLst>
      <p:ext uri="{BB962C8B-B14F-4D97-AF65-F5344CB8AC3E}">
        <p14:creationId xmlns:p14="http://schemas.microsoft.com/office/powerpoint/2010/main" val="21064248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183293" y="1799367"/>
            <a:ext cx="11086070" cy="707886"/>
          </a:xfrm>
          <a:prstGeom prst="rect">
            <a:avLst/>
          </a:prstGeom>
        </p:spPr>
        <p:txBody>
          <a:bodyPr wrap="square">
            <a:spAutoFit/>
          </a:bodyPr>
          <a:lstStyle/>
          <a:p>
            <a:pPr algn="just">
              <a:defRPr/>
            </a:pPr>
            <a:r>
              <a:rPr lang="es-MX" sz="2000" b="1" i="1" dirty="0">
                <a:solidFill>
                  <a:schemeClr val="tx1"/>
                </a:solidFill>
              </a:rPr>
              <a:t>Paso 3.</a:t>
            </a:r>
            <a:r>
              <a:rPr lang="es-MX" sz="2000" i="1" dirty="0">
                <a:solidFill>
                  <a:schemeClr val="tx1"/>
                </a:solidFill>
              </a:rPr>
              <a:t> </a:t>
            </a:r>
            <a:r>
              <a:rPr lang="es-MX" sz="2000" i="1" dirty="0">
                <a:solidFill>
                  <a:schemeClr val="tx1"/>
                </a:solidFill>
                <a:latin typeface="+mj-lt"/>
              </a:rPr>
              <a:t>Expresar el resultado dejando la base de la expresión con el exponente que se obtuvo en el paso anterior. Así también observa que es posible expresar el resultado nuevamente en forma de raíz.</a:t>
            </a:r>
          </a:p>
        </p:txBody>
      </p:sp>
      <p:pic>
        <p:nvPicPr>
          <p:cNvPr id="5" name="Picture 2" descr="https://www.uaeh.edu.mx/scige/boletin/prepa3/n6/multimedia/m3/m3_8p.jpg"/>
          <p:cNvPicPr>
            <a:picLocks noChangeAspect="1" noChangeArrowheads="1"/>
          </p:cNvPicPr>
          <p:nvPr/>
        </p:nvPicPr>
        <p:blipFill>
          <a:blip r:embed="rId2"/>
          <a:srcRect/>
          <a:stretch>
            <a:fillRect/>
          </a:stretch>
        </p:blipFill>
        <p:spPr bwMode="auto">
          <a:xfrm>
            <a:off x="3398194" y="2992438"/>
            <a:ext cx="4083050" cy="136842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163722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298622" y="1869570"/>
            <a:ext cx="11168449" cy="707886"/>
          </a:xfrm>
          <a:prstGeom prst="rect">
            <a:avLst/>
          </a:prstGeom>
        </p:spPr>
        <p:txBody>
          <a:bodyPr wrap="square">
            <a:spAutoFit/>
          </a:bodyPr>
          <a:lstStyle/>
          <a:p>
            <a:pPr algn="just">
              <a:defRPr/>
            </a:pPr>
            <a:r>
              <a:rPr lang="es-MX" sz="2000" b="1" i="1" dirty="0">
                <a:solidFill>
                  <a:schemeClr val="tx1"/>
                </a:solidFill>
                <a:latin typeface="+mj-lt"/>
              </a:rPr>
              <a:t>Paso 2</a:t>
            </a:r>
            <a:r>
              <a:rPr lang="es-MX" sz="2000" i="1" dirty="0">
                <a:solidFill>
                  <a:schemeClr val="tx1"/>
                </a:solidFill>
                <a:latin typeface="+mj-lt"/>
              </a:rPr>
              <a:t>. Con base a las propiedades citadas anteriormente multiplicar los exponentes fraccionarios obtenidos en el paso anterior</a:t>
            </a:r>
            <a:endParaRPr lang="es-MX" sz="2000" dirty="0">
              <a:solidFill>
                <a:schemeClr val="tx1"/>
              </a:solidFill>
              <a:latin typeface="+mj-lt"/>
            </a:endParaRPr>
          </a:p>
        </p:txBody>
      </p:sp>
      <p:pic>
        <p:nvPicPr>
          <p:cNvPr id="5" name="Picture 4" descr="https://www.uaeh.edu.mx/scige/boletin/prepa3/n6/multimedia/m3/m3_6p.jpg"/>
          <p:cNvPicPr>
            <a:picLocks noChangeAspect="1" noChangeArrowheads="1"/>
          </p:cNvPicPr>
          <p:nvPr/>
        </p:nvPicPr>
        <p:blipFill>
          <a:blip r:embed="rId2"/>
          <a:srcRect/>
          <a:stretch>
            <a:fillRect/>
          </a:stretch>
        </p:blipFill>
        <p:spPr bwMode="auto">
          <a:xfrm>
            <a:off x="4078416" y="2577456"/>
            <a:ext cx="2889250" cy="1008063"/>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
        <p:nvSpPr>
          <p:cNvPr id="6" name="Rectángulo 2"/>
          <p:cNvSpPr>
            <a:spLocks noChangeArrowheads="1"/>
          </p:cNvSpPr>
          <p:nvPr/>
        </p:nvSpPr>
        <p:spPr bwMode="auto">
          <a:xfrm>
            <a:off x="-431843" y="3939462"/>
            <a:ext cx="12385675"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rgbClr val="000000"/>
                </a:solidFill>
                <a:latin typeface="Helvetica Light" charset="0"/>
                <a:sym typeface="Helvetica Light" charset="0"/>
              </a:defRPr>
            </a:lvl1pPr>
            <a:lvl2pPr marL="742950" indent="-285750">
              <a:defRPr sz="3600">
                <a:solidFill>
                  <a:srgbClr val="000000"/>
                </a:solidFill>
                <a:latin typeface="Helvetica Light" charset="0"/>
                <a:sym typeface="Helvetica Light" charset="0"/>
              </a:defRPr>
            </a:lvl2pPr>
            <a:lvl3pPr marL="1143000" indent="-228600">
              <a:defRPr sz="3600">
                <a:solidFill>
                  <a:srgbClr val="000000"/>
                </a:solidFill>
                <a:latin typeface="Helvetica Light" charset="0"/>
                <a:sym typeface="Helvetica Light" charset="0"/>
              </a:defRPr>
            </a:lvl3pPr>
            <a:lvl4pPr marL="1600200" indent="-228600">
              <a:defRPr sz="3600">
                <a:solidFill>
                  <a:srgbClr val="000000"/>
                </a:solidFill>
                <a:latin typeface="Helvetica Light" charset="0"/>
                <a:sym typeface="Helvetica Light" charset="0"/>
              </a:defRPr>
            </a:lvl4pPr>
            <a:lvl5pPr marL="2057400" indent="-228600">
              <a:defRPr sz="3600">
                <a:solidFill>
                  <a:srgbClr val="000000"/>
                </a:solidFill>
                <a:latin typeface="Helvetica Light" charset="0"/>
                <a:sym typeface="Helvetica Light" charset="0"/>
              </a:defRPr>
            </a:lvl5pPr>
            <a:lvl6pPr marL="2514600" indent="-228600" defTabSz="584200" eaLnBrk="0" fontAlgn="base" hangingPunct="0">
              <a:spcBef>
                <a:spcPct val="0"/>
              </a:spcBef>
              <a:spcAft>
                <a:spcPct val="0"/>
              </a:spcAft>
              <a:defRPr sz="3600">
                <a:solidFill>
                  <a:srgbClr val="000000"/>
                </a:solidFill>
                <a:latin typeface="Helvetica Light" charset="0"/>
                <a:sym typeface="Helvetica Light" charset="0"/>
              </a:defRPr>
            </a:lvl6pPr>
            <a:lvl7pPr marL="2971800" indent="-228600" defTabSz="584200" eaLnBrk="0" fontAlgn="base" hangingPunct="0">
              <a:spcBef>
                <a:spcPct val="0"/>
              </a:spcBef>
              <a:spcAft>
                <a:spcPct val="0"/>
              </a:spcAft>
              <a:defRPr sz="3600">
                <a:solidFill>
                  <a:srgbClr val="000000"/>
                </a:solidFill>
                <a:latin typeface="Helvetica Light" charset="0"/>
                <a:sym typeface="Helvetica Light" charset="0"/>
              </a:defRPr>
            </a:lvl7pPr>
            <a:lvl8pPr marL="3429000" indent="-228600" defTabSz="584200" eaLnBrk="0" fontAlgn="base" hangingPunct="0">
              <a:spcBef>
                <a:spcPct val="0"/>
              </a:spcBef>
              <a:spcAft>
                <a:spcPct val="0"/>
              </a:spcAft>
              <a:defRPr sz="3600">
                <a:solidFill>
                  <a:srgbClr val="000000"/>
                </a:solidFill>
                <a:latin typeface="Helvetica Light" charset="0"/>
                <a:sym typeface="Helvetica Light" charset="0"/>
              </a:defRPr>
            </a:lvl8pPr>
            <a:lvl9pPr marL="3886200" indent="-228600" defTabSz="584200" eaLnBrk="0" fontAlgn="base" hangingPunct="0">
              <a:spcBef>
                <a:spcPct val="0"/>
              </a:spcBef>
              <a:spcAft>
                <a:spcPct val="0"/>
              </a:spcAft>
              <a:defRPr sz="3600">
                <a:solidFill>
                  <a:srgbClr val="000000"/>
                </a:solidFill>
                <a:latin typeface="Helvetica Light" charset="0"/>
                <a:sym typeface="Helvetica Light" charset="0"/>
              </a:defRPr>
            </a:lvl9pPr>
          </a:lstStyle>
          <a:p>
            <a:pPr algn="ctr"/>
            <a:r>
              <a:rPr lang="es-MX" sz="2000" b="1" i="1" dirty="0">
                <a:solidFill>
                  <a:schemeClr val="tx1"/>
                </a:solidFill>
                <a:latin typeface="Lato"/>
              </a:rPr>
              <a:t>Nota.-</a:t>
            </a:r>
            <a:r>
              <a:rPr lang="es-MX" sz="2000" i="1" dirty="0">
                <a:solidFill>
                  <a:schemeClr val="tx1"/>
                </a:solidFill>
                <a:latin typeface="Lato"/>
              </a:rPr>
              <a:t> Siempre que sea posible se tiene que simplificar una fracción a su equivalente.</a:t>
            </a:r>
          </a:p>
          <a:p>
            <a:pPr algn="just"/>
            <a:r>
              <a:rPr lang="es-MX" sz="2000" dirty="0">
                <a:solidFill>
                  <a:schemeClr val="tx1"/>
                </a:solidFill>
                <a:latin typeface="Lato"/>
              </a:rPr>
              <a:t> </a:t>
            </a:r>
          </a:p>
        </p:txBody>
      </p:sp>
      <p:pic>
        <p:nvPicPr>
          <p:cNvPr id="7" name="Picture 6" descr="https://www.uaeh.edu.mx/scige/boletin/prepa3/n6/multimedia/m3/m3_7p.jpg"/>
          <p:cNvPicPr>
            <a:picLocks noChangeAspect="1" noChangeArrowheads="1"/>
          </p:cNvPicPr>
          <p:nvPr/>
        </p:nvPicPr>
        <p:blipFill>
          <a:blip r:embed="rId3"/>
          <a:srcRect/>
          <a:stretch>
            <a:fillRect/>
          </a:stretch>
        </p:blipFill>
        <p:spPr bwMode="auto">
          <a:xfrm>
            <a:off x="3832353" y="4740147"/>
            <a:ext cx="3381375" cy="90963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738273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381001" y="1997075"/>
            <a:ext cx="11201400" cy="707886"/>
          </a:xfrm>
          <a:prstGeom prst="rect">
            <a:avLst/>
          </a:prstGeom>
        </p:spPr>
        <p:txBody>
          <a:bodyPr wrap="square">
            <a:spAutoFit/>
          </a:bodyPr>
          <a:lstStyle/>
          <a:p>
            <a:pPr algn="just">
              <a:defRPr/>
            </a:pPr>
            <a:r>
              <a:rPr lang="es-MX" sz="2000" b="1" i="1" dirty="0">
                <a:solidFill>
                  <a:schemeClr val="tx1"/>
                </a:solidFill>
              </a:rPr>
              <a:t>Paso 3.</a:t>
            </a:r>
            <a:r>
              <a:rPr lang="es-MX" sz="2000" i="1" dirty="0">
                <a:solidFill>
                  <a:schemeClr val="tx1"/>
                </a:solidFill>
              </a:rPr>
              <a:t> </a:t>
            </a:r>
            <a:r>
              <a:rPr lang="es-MX" sz="2000" i="1" dirty="0">
                <a:solidFill>
                  <a:schemeClr val="tx1"/>
                </a:solidFill>
                <a:latin typeface="+mj-lt"/>
              </a:rPr>
              <a:t>Expresar el resultado dejando la base de la expresión con el exponente que se obtuvo en el paso anterior. Así también observa que es posible expresar el resultado nuevamente en forma de raíz.</a:t>
            </a:r>
          </a:p>
        </p:txBody>
      </p:sp>
      <p:pic>
        <p:nvPicPr>
          <p:cNvPr id="5" name="Picture 2" descr="https://www.uaeh.edu.mx/scige/boletin/prepa3/n6/multimedia/m3/m3_8p.jpg"/>
          <p:cNvPicPr>
            <a:picLocks noChangeAspect="1" noChangeArrowheads="1"/>
          </p:cNvPicPr>
          <p:nvPr/>
        </p:nvPicPr>
        <p:blipFill>
          <a:blip r:embed="rId2"/>
          <a:srcRect/>
          <a:stretch>
            <a:fillRect/>
          </a:stretch>
        </p:blipFill>
        <p:spPr bwMode="auto">
          <a:xfrm>
            <a:off x="3521762" y="2959487"/>
            <a:ext cx="4083050" cy="136842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345000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3073019"/>
          </a:xfrm>
        </p:spPr>
        <p:txBody>
          <a:bodyPr>
            <a:normAutofit/>
          </a:bodyPr>
          <a:lstStyle/>
          <a:p>
            <a:pPr algn="ctr"/>
            <a:r>
              <a:rPr lang="es-MX" sz="4000" dirty="0" smtClean="0">
                <a:latin typeface="Century Gothic" panose="020B0502020202020204" pitchFamily="34" charset="0"/>
              </a:rPr>
              <a:t/>
            </a:r>
            <a:br>
              <a:rPr lang="es-MX" sz="4000" dirty="0" smtClean="0">
                <a:latin typeface="Century Gothic" panose="020B0502020202020204" pitchFamily="34" charset="0"/>
              </a:rPr>
            </a:br>
            <a:r>
              <a:rPr lang="es-MX" sz="4000" dirty="0" smtClean="0">
                <a:latin typeface="Century Gothic" panose="020B0502020202020204" pitchFamily="34" charset="0"/>
              </a:rPr>
              <a:t/>
            </a:r>
            <a:br>
              <a:rPr lang="es-MX" sz="4000" dirty="0" smtClean="0">
                <a:latin typeface="Century Gothic" panose="020B0502020202020204" pitchFamily="34" charset="0"/>
              </a:rPr>
            </a:br>
            <a:endParaRPr lang="es-MX" sz="2000" dirty="0">
              <a:latin typeface="Century Gothic" panose="020B0502020202020204" pitchFamily="34" charset="0"/>
            </a:endParaRPr>
          </a:p>
        </p:txBody>
      </p:sp>
      <p:sp>
        <p:nvSpPr>
          <p:cNvPr id="3" name="Rectángulo 2"/>
          <p:cNvSpPr/>
          <p:nvPr/>
        </p:nvSpPr>
        <p:spPr>
          <a:xfrm>
            <a:off x="2207741" y="2215258"/>
            <a:ext cx="7208108" cy="1277273"/>
          </a:xfrm>
          <a:prstGeom prst="rect">
            <a:avLst/>
          </a:prstGeom>
        </p:spPr>
        <p:txBody>
          <a:bodyPr wrap="square">
            <a:spAutoFit/>
          </a:bodyPr>
          <a:lstStyle/>
          <a:p>
            <a:pPr algn="ctr">
              <a:spcBef>
                <a:spcPts val="4200"/>
              </a:spcBef>
              <a:buSzPct val="100000"/>
            </a:pPr>
            <a:r>
              <a:rPr lang="es-MX" sz="2400" b="1" dirty="0"/>
              <a:t>Bibliografía</a:t>
            </a:r>
          </a:p>
          <a:p>
            <a:pPr algn="just">
              <a:spcBef>
                <a:spcPts val="4200"/>
              </a:spcBef>
              <a:buSzPct val="100000"/>
            </a:pPr>
            <a:r>
              <a:rPr lang="es-MX" dirty="0"/>
              <a:t>González Sánchez Salvador, Matemáticas 1, Morelia, Michoacán. UMICH</a:t>
            </a:r>
            <a:endParaRPr lang="es-MX" dirty="0"/>
          </a:p>
        </p:txBody>
      </p:sp>
    </p:spTree>
    <p:extLst>
      <p:ext uri="{BB962C8B-B14F-4D97-AF65-F5344CB8AC3E}">
        <p14:creationId xmlns:p14="http://schemas.microsoft.com/office/powerpoint/2010/main" val="16695171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algn="ctr"/>
            <a:r>
              <a:rPr lang="en-US" sz="4000" u="sng" dirty="0">
                <a:latin typeface="Arial" panose="020B0604020202020204" pitchFamily="34" charset="0"/>
                <a:cs typeface="Arial" panose="020B0604020202020204" pitchFamily="34" charset="0"/>
              </a:rPr>
              <a:t/>
            </a:r>
            <a:br>
              <a:rPr lang="en-US" sz="4000" u="sng" dirty="0">
                <a:latin typeface="Arial" panose="020B0604020202020204" pitchFamily="34" charset="0"/>
                <a:cs typeface="Arial" panose="020B0604020202020204" pitchFamily="34" charset="0"/>
              </a:rPr>
            </a:br>
            <a:r>
              <a:rPr lang="en-US" sz="4000" u="sng" dirty="0">
                <a:latin typeface="Arial" panose="020B0604020202020204" pitchFamily="34" charset="0"/>
                <a:cs typeface="Arial" panose="020B0604020202020204" pitchFamily="34" charset="0"/>
              </a:rPr>
              <a:t/>
            </a:r>
            <a:br>
              <a:rPr lang="en-US" sz="4000" u="sng" dirty="0">
                <a:latin typeface="Arial" panose="020B0604020202020204" pitchFamily="34" charset="0"/>
                <a:cs typeface="Arial" panose="020B0604020202020204" pitchFamily="34" charset="0"/>
              </a:rPr>
            </a:br>
            <a:endParaRPr lang="es-MX" sz="4000" dirty="0"/>
          </a:p>
        </p:txBody>
      </p:sp>
      <p:sp>
        <p:nvSpPr>
          <p:cNvPr id="3" name="Marcador de contenido 2"/>
          <p:cNvSpPr>
            <a:spLocks noGrp="1"/>
          </p:cNvSpPr>
          <p:nvPr>
            <p:ph idx="1"/>
          </p:nvPr>
        </p:nvSpPr>
        <p:spPr>
          <a:xfrm>
            <a:off x="278027" y="1483101"/>
            <a:ext cx="10515600" cy="4351338"/>
          </a:xfrm>
        </p:spPr>
        <p:txBody>
          <a:bodyPr>
            <a:normAutofit fontScale="92500" lnSpcReduction="10000"/>
          </a:bodyPr>
          <a:lstStyle/>
          <a:p>
            <a:pPr marL="0" indent="0" algn="just">
              <a:buNone/>
            </a:pPr>
            <a:r>
              <a:rPr lang="en-US" sz="2000" dirty="0">
                <a:latin typeface="Arial" panose="020B0604020202020204" pitchFamily="34" charset="0"/>
                <a:cs typeface="Arial" panose="020B0604020202020204" pitchFamily="34" charset="0"/>
              </a:rPr>
              <a:t/>
            </a:r>
            <a:br>
              <a:rPr lang="en-US" sz="2000" dirty="0">
                <a:latin typeface="Arial" panose="020B0604020202020204" pitchFamily="34" charset="0"/>
                <a:cs typeface="Arial" panose="020B0604020202020204" pitchFamily="34" charset="0"/>
              </a:rPr>
            </a:br>
            <a:endParaRPr lang="es-MX" sz="2000" dirty="0" smtClean="0">
              <a:latin typeface="Arial" panose="020B0604020202020204" pitchFamily="34" charset="0"/>
              <a:cs typeface="Arial" panose="020B0604020202020204" pitchFamily="34" charset="0"/>
            </a:endParaRPr>
          </a:p>
          <a:p>
            <a:pPr algn="ctr">
              <a:spcBef>
                <a:spcPts val="600"/>
              </a:spcBef>
              <a:buNone/>
              <a:defRPr/>
            </a:pPr>
            <a:r>
              <a:rPr lang="es-MX" sz="4000" u="sng" dirty="0" err="1">
                <a:latin typeface="Helvetica" panose="020B0604020202020204" pitchFamily="34" charset="0"/>
                <a:sym typeface="Helvetica" panose="020B0604020202020204" pitchFamily="34" charset="0"/>
              </a:rPr>
              <a:t>Abstract</a:t>
            </a:r>
            <a:endParaRPr lang="es-MX" sz="4000" u="sng" dirty="0">
              <a:latin typeface="Helvetica" panose="020B0604020202020204" pitchFamily="34" charset="0"/>
              <a:sym typeface="Helvetica" panose="020B0604020202020204" pitchFamily="34" charset="0"/>
            </a:endParaRPr>
          </a:p>
          <a:p>
            <a:pPr algn="just">
              <a:spcBef>
                <a:spcPts val="600"/>
              </a:spcBef>
              <a:buNone/>
              <a:defRPr/>
            </a:pPr>
            <a:r>
              <a:rPr lang="en-US" dirty="0" smtClean="0"/>
              <a:t>   An </a:t>
            </a:r>
            <a:r>
              <a:rPr lang="en-US" dirty="0"/>
              <a:t>exponent can be defined as the number which defines the number </a:t>
            </a:r>
            <a:r>
              <a:rPr lang="en-US" dirty="0" smtClean="0"/>
              <a:t>of times </a:t>
            </a:r>
            <a:r>
              <a:rPr lang="en-US" dirty="0"/>
              <a:t>you have to multiply a factor by itself, the problem is when we have to raise something to the "zero" or handle fractional exponents or exponents literal, the following rules They will be very useful.</a:t>
            </a:r>
            <a:endParaRPr lang="es-MX" b="1" dirty="0">
              <a:sym typeface="Helvetica" panose="020B0604020202020204" pitchFamily="34" charset="0"/>
            </a:endParaRPr>
          </a:p>
          <a:p>
            <a:pPr algn="ctr">
              <a:spcBef>
                <a:spcPts val="600"/>
              </a:spcBef>
              <a:buNone/>
              <a:defRPr/>
            </a:pPr>
            <a:endParaRPr lang="es-MX" b="1" dirty="0">
              <a:latin typeface="Helvetica" panose="020B0604020202020204" pitchFamily="34" charset="0"/>
              <a:sym typeface="Helvetica" panose="020B0604020202020204" pitchFamily="34" charset="0"/>
            </a:endParaRPr>
          </a:p>
          <a:p>
            <a:pPr algn="ctr">
              <a:spcBef>
                <a:spcPts val="600"/>
              </a:spcBef>
              <a:buNone/>
              <a:defRPr/>
            </a:pPr>
            <a:endParaRPr lang="es-MX" b="1" dirty="0">
              <a:latin typeface="Helvetica" panose="020B0604020202020204" pitchFamily="34" charset="0"/>
              <a:sym typeface="Helvetica" panose="020B0604020202020204" pitchFamily="34" charset="0"/>
            </a:endParaRPr>
          </a:p>
          <a:p>
            <a:pPr algn="ctr">
              <a:spcBef>
                <a:spcPts val="600"/>
              </a:spcBef>
              <a:buNone/>
              <a:defRPr/>
            </a:pPr>
            <a:r>
              <a:rPr lang="es-MX" b="1" dirty="0" err="1">
                <a:latin typeface="Helvetica" panose="020B0604020202020204" pitchFamily="34" charset="0"/>
                <a:sym typeface="Helvetica" panose="020B0604020202020204" pitchFamily="34" charset="0"/>
              </a:rPr>
              <a:t>Keywords</a:t>
            </a:r>
            <a:r>
              <a:rPr lang="es-MX" b="1" dirty="0">
                <a:latin typeface="Helvetica" panose="020B0604020202020204" pitchFamily="34" charset="0"/>
                <a:sym typeface="Helvetica" panose="020B0604020202020204" pitchFamily="34" charset="0"/>
              </a:rPr>
              <a:t>:</a:t>
            </a:r>
          </a:p>
          <a:p>
            <a:pPr algn="ctr">
              <a:spcBef>
                <a:spcPts val="600"/>
              </a:spcBef>
              <a:buNone/>
              <a:defRPr/>
            </a:pPr>
            <a:r>
              <a:rPr lang="es-MX" dirty="0" err="1"/>
              <a:t>Laws</a:t>
            </a:r>
            <a:r>
              <a:rPr lang="es-MX" dirty="0"/>
              <a:t> of </a:t>
            </a:r>
            <a:r>
              <a:rPr lang="es-MX" dirty="0" err="1"/>
              <a:t>Exponents</a:t>
            </a:r>
            <a:endParaRPr lang="es-MX" b="1" dirty="0">
              <a:latin typeface="Helvetica" panose="020B0604020202020204" pitchFamily="34" charset="0"/>
              <a:sym typeface="Helvetica" panose="020B0604020202020204" pitchFamily="34" charset="0"/>
            </a:endParaRPr>
          </a:p>
          <a:p>
            <a:pPr marL="0" indent="0" algn="just">
              <a:buNone/>
            </a:pPr>
            <a:endParaRPr lang="es-MX" dirty="0"/>
          </a:p>
        </p:txBody>
      </p:sp>
    </p:spTree>
    <p:extLst>
      <p:ext uri="{BB962C8B-B14F-4D97-AF65-F5344CB8AC3E}">
        <p14:creationId xmlns:p14="http://schemas.microsoft.com/office/powerpoint/2010/main" val="3428994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MX" sz="4000" u="sng" dirty="0">
                <a:latin typeface="Arial" panose="020B0604020202020204" pitchFamily="34" charset="0"/>
                <a:cs typeface="Arial" panose="020B0604020202020204" pitchFamily="34" charset="0"/>
              </a:rPr>
              <a:t/>
            </a:r>
            <a:br>
              <a:rPr lang="es-MX" sz="4000" u="sng" dirty="0">
                <a:latin typeface="Arial" panose="020B0604020202020204" pitchFamily="34" charset="0"/>
                <a:cs typeface="Arial" panose="020B0604020202020204" pitchFamily="34" charset="0"/>
              </a:rPr>
            </a:br>
            <a:r>
              <a:rPr lang="es-MX" sz="4000" u="sng" dirty="0" smtClean="0">
                <a:latin typeface="Arial" panose="020B0604020202020204" pitchFamily="34" charset="0"/>
                <a:cs typeface="Arial" panose="020B0604020202020204" pitchFamily="34" charset="0"/>
              </a:rPr>
              <a:t>Resumen</a:t>
            </a:r>
            <a:endParaRPr lang="es-MX" sz="4000" dirty="0"/>
          </a:p>
        </p:txBody>
      </p:sp>
      <p:sp>
        <p:nvSpPr>
          <p:cNvPr id="3" name="Marcador de contenido 2"/>
          <p:cNvSpPr>
            <a:spLocks noGrp="1"/>
          </p:cNvSpPr>
          <p:nvPr>
            <p:ph idx="1"/>
          </p:nvPr>
        </p:nvSpPr>
        <p:spPr>
          <a:xfrm>
            <a:off x="591063" y="1932781"/>
            <a:ext cx="10917195" cy="4351338"/>
          </a:xfrm>
        </p:spPr>
        <p:txBody>
          <a:bodyPr/>
          <a:lstStyle/>
          <a:p>
            <a:pPr algn="just">
              <a:spcBef>
                <a:spcPts val="600"/>
              </a:spcBef>
            </a:pPr>
            <a:endParaRPr lang="es-MX" dirty="0" smtClean="0">
              <a:latin typeface="Helvetica" panose="020B0604020202020204" pitchFamily="34" charset="0"/>
              <a:sym typeface="Helvetica" panose="020B0604020202020204" pitchFamily="34" charset="0"/>
            </a:endParaRPr>
          </a:p>
          <a:p>
            <a:pPr marL="0" indent="0" algn="just">
              <a:spcBef>
                <a:spcPts val="600"/>
              </a:spcBef>
              <a:buNone/>
            </a:pPr>
            <a:r>
              <a:rPr lang="es-MX" dirty="0" smtClean="0">
                <a:latin typeface="Helvetica" panose="020B0604020202020204" pitchFamily="34" charset="0"/>
                <a:sym typeface="Helvetica" panose="020B0604020202020204" pitchFamily="34" charset="0"/>
              </a:rPr>
              <a:t>Un </a:t>
            </a:r>
            <a:r>
              <a:rPr lang="es-MX" dirty="0">
                <a:latin typeface="Helvetica" panose="020B0604020202020204" pitchFamily="34" charset="0"/>
                <a:sym typeface="Helvetica" panose="020B0604020202020204" pitchFamily="34" charset="0"/>
              </a:rPr>
              <a:t>exponente se puede definir como el número que define la cantidad de veces que se tiene qué multiplicar un factor por sí mismo, el problema es cuando tenemos que elevar algo a la "cero" o manejar exponentes fraccionarios o incluso exponentes literales, las siguientes reglas serán de gran utilidad</a:t>
            </a:r>
            <a:r>
              <a:rPr lang="es-MX" dirty="0" smtClean="0">
                <a:latin typeface="Helvetica" panose="020B0604020202020204" pitchFamily="34" charset="0"/>
                <a:sym typeface="Helvetica" panose="020B0604020202020204" pitchFamily="34" charset="0"/>
              </a:rPr>
              <a:t>.</a:t>
            </a:r>
            <a:r>
              <a:rPr lang="es-MX" sz="2000" dirty="0" smtClean="0">
                <a:sym typeface="Helvetica" panose="020B0604020202020204" pitchFamily="34" charset="0"/>
              </a:rPr>
              <a:t>                                      </a:t>
            </a:r>
            <a:endParaRPr lang="es-MX" sz="2000" dirty="0">
              <a:sym typeface="Helvetica" panose="020B0604020202020204" pitchFamily="34" charset="0"/>
            </a:endParaRPr>
          </a:p>
          <a:p>
            <a:pPr marL="0" indent="0" algn="ctr">
              <a:spcBef>
                <a:spcPts val="600"/>
              </a:spcBef>
              <a:buNone/>
            </a:pPr>
            <a:r>
              <a:rPr lang="es-MX" b="1" dirty="0">
                <a:latin typeface="Helvetica" panose="020B0604020202020204" pitchFamily="34" charset="0"/>
                <a:sym typeface="Helvetica" panose="020B0604020202020204" pitchFamily="34" charset="0"/>
              </a:rPr>
              <a:t> </a:t>
            </a:r>
          </a:p>
          <a:p>
            <a:pPr marL="0" indent="0">
              <a:spcBef>
                <a:spcPts val="600"/>
              </a:spcBef>
              <a:buNone/>
            </a:pPr>
            <a:r>
              <a:rPr lang="es-MX" b="1" dirty="0">
                <a:latin typeface="Helvetica" panose="020B0604020202020204" pitchFamily="34" charset="0"/>
                <a:sym typeface="Helvetica" panose="020B0604020202020204" pitchFamily="34" charset="0"/>
              </a:rPr>
              <a:t>Palabras </a:t>
            </a:r>
            <a:r>
              <a:rPr lang="es-MX" b="1" dirty="0" smtClean="0">
                <a:latin typeface="Helvetica" panose="020B0604020202020204" pitchFamily="34" charset="0"/>
                <a:sym typeface="Helvetica" panose="020B0604020202020204" pitchFamily="34" charset="0"/>
              </a:rPr>
              <a:t>clave: </a:t>
            </a:r>
            <a:r>
              <a:rPr lang="es-MX" dirty="0" smtClean="0">
                <a:latin typeface="Helvetica" panose="020B0604020202020204" pitchFamily="34" charset="0"/>
              </a:rPr>
              <a:t>Leyes </a:t>
            </a:r>
            <a:r>
              <a:rPr lang="es-MX" dirty="0">
                <a:latin typeface="Helvetica" panose="020B0604020202020204" pitchFamily="34" charset="0"/>
              </a:rPr>
              <a:t>de los exponentes</a:t>
            </a:r>
            <a:endParaRPr lang="es-MX" dirty="0">
              <a:latin typeface="Helvetica" panose="020B0604020202020204" pitchFamily="34" charset="0"/>
              <a:sym typeface="Helvetica" panose="020B0604020202020204" pitchFamily="34" charset="0"/>
            </a:endParaRPr>
          </a:p>
          <a:p>
            <a:pPr marL="0" indent="0" algn="just">
              <a:buNone/>
            </a:pPr>
            <a:endParaRPr lang="es-MX" dirty="0"/>
          </a:p>
        </p:txBody>
      </p:sp>
    </p:spTree>
    <p:extLst>
      <p:ext uri="{BB962C8B-B14F-4D97-AF65-F5344CB8AC3E}">
        <p14:creationId xmlns:p14="http://schemas.microsoft.com/office/powerpoint/2010/main" val="27429085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algn="ct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r>
              <a:rPr lang="es-MX" sz="2800" u="sng" dirty="0">
                <a:latin typeface="Arial" panose="020B0604020202020204" pitchFamily="34" charset="0"/>
                <a:cs typeface="Arial" panose="020B0604020202020204" pitchFamily="34" charset="0"/>
              </a:rPr>
              <a:t/>
            </a:r>
            <a:br>
              <a:rPr lang="es-MX" sz="2800" u="sng" dirty="0">
                <a:latin typeface="Arial" panose="020B0604020202020204" pitchFamily="34" charset="0"/>
                <a:cs typeface="Arial" panose="020B0604020202020204" pitchFamily="34" charset="0"/>
              </a:rPr>
            </a:b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r>
              <a:rPr lang="es-MX" sz="2800" u="sng" dirty="0">
                <a:latin typeface="Arial" panose="020B0604020202020204" pitchFamily="34" charset="0"/>
                <a:cs typeface="Arial" panose="020B0604020202020204" pitchFamily="34" charset="0"/>
              </a:rPr>
              <a:t/>
            </a:r>
            <a:br>
              <a:rPr lang="es-MX" sz="2800" u="sng" dirty="0">
                <a:latin typeface="Arial" panose="020B0604020202020204" pitchFamily="34" charset="0"/>
                <a:cs typeface="Arial" panose="020B0604020202020204" pitchFamily="34" charset="0"/>
              </a:rPr>
            </a:b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endParaRPr lang="es-MX" sz="2800" u="sng" dirty="0">
              <a:latin typeface="Arial" panose="020B0604020202020204" pitchFamily="34" charset="0"/>
              <a:cs typeface="Arial" panose="020B0604020202020204" pitchFamily="34" charset="0"/>
            </a:endParaRPr>
          </a:p>
        </p:txBody>
      </p:sp>
      <p:sp>
        <p:nvSpPr>
          <p:cNvPr id="3" name="Marcador de contenido 2"/>
          <p:cNvSpPr>
            <a:spLocks noGrp="1"/>
          </p:cNvSpPr>
          <p:nvPr>
            <p:ph idx="1"/>
          </p:nvPr>
        </p:nvSpPr>
        <p:spPr>
          <a:xfrm>
            <a:off x="243016" y="1545088"/>
            <a:ext cx="10600038" cy="4351338"/>
          </a:xfrm>
        </p:spPr>
        <p:txBody>
          <a:bodyPr>
            <a:normAutofit/>
          </a:bodyPr>
          <a:lstStyle/>
          <a:p>
            <a:pPr marL="0" indent="0" algn="ctr">
              <a:buNone/>
            </a:pPr>
            <a:endParaRPr lang="es-MX" altLang="es-MX" sz="2000" dirty="0" smtClean="0">
              <a:latin typeface="Century Gothic" panose="020B0502020202020204" pitchFamily="34" charset="0"/>
              <a:ea typeface="Batang" panose="02030600000101010101" pitchFamily="18" charset="-127"/>
              <a:cs typeface="Arial" panose="020B0604020202020204" pitchFamily="34" charset="0"/>
            </a:endParaRPr>
          </a:p>
          <a:p>
            <a:pPr marL="0" indent="0" algn="ctr" defTabSz="1300163">
              <a:spcBef>
                <a:spcPts val="600"/>
              </a:spcBef>
              <a:buNone/>
            </a:pPr>
            <a:r>
              <a:rPr lang="es-MX" sz="2000" dirty="0">
                <a:latin typeface="Arial" panose="020B0604020202020204" pitchFamily="34" charset="0"/>
                <a:cs typeface="Arial" panose="020B0604020202020204" pitchFamily="34" charset="0"/>
              </a:rPr>
              <a:t>Unidad I. </a:t>
            </a:r>
            <a:r>
              <a:rPr lang="es-MX" sz="2000" b="1" dirty="0">
                <a:latin typeface="Arial" panose="020B0604020202020204" pitchFamily="34" charset="0"/>
                <a:cs typeface="Arial" panose="020B0604020202020204" pitchFamily="34" charset="0"/>
              </a:rPr>
              <a:t>Operaciones con exponentes, monomios y polinomios</a:t>
            </a:r>
            <a:endParaRPr lang="es-ES" sz="2000" b="1" i="1" dirty="0">
              <a:latin typeface="Arial" panose="020B0604020202020204" pitchFamily="34" charset="0"/>
              <a:cs typeface="Arial" panose="020B0604020202020204" pitchFamily="34" charset="0"/>
              <a:sym typeface="Helvetica" panose="020B0604020202020204" pitchFamily="34" charset="0"/>
            </a:endParaRPr>
          </a:p>
          <a:p>
            <a:pPr marL="0" indent="0" defTabSz="1300163">
              <a:spcBef>
                <a:spcPts val="600"/>
              </a:spcBef>
              <a:buNone/>
            </a:pPr>
            <a:endParaRPr lang="es-ES" sz="2000" dirty="0">
              <a:latin typeface="Arial" panose="020B0604020202020204" pitchFamily="34" charset="0"/>
              <a:cs typeface="Arial" panose="020B0604020202020204" pitchFamily="34" charset="0"/>
            </a:endParaRPr>
          </a:p>
          <a:p>
            <a:pPr marL="0" indent="0" algn="ctr" defTabSz="1300163">
              <a:spcBef>
                <a:spcPts val="600"/>
              </a:spcBef>
              <a:buNone/>
            </a:pPr>
            <a:r>
              <a:rPr lang="es-MX" sz="2000" dirty="0">
                <a:latin typeface="Arial" panose="020B0604020202020204" pitchFamily="34" charset="0"/>
                <a:cs typeface="Arial" panose="020B0604020202020204" pitchFamily="34" charset="0"/>
              </a:rPr>
              <a:t>1.3. Exponentes fraccionarios y racionalización. </a:t>
            </a:r>
            <a:endParaRPr lang="es-ES" sz="2000" dirty="0">
              <a:latin typeface="Arial" panose="020B0604020202020204" pitchFamily="34" charset="0"/>
              <a:cs typeface="Arial" panose="020B0604020202020204" pitchFamily="34" charset="0"/>
            </a:endParaRPr>
          </a:p>
          <a:p>
            <a:pPr marL="0" indent="0">
              <a:buNone/>
            </a:pPr>
            <a:endParaRPr lang="es-MX" altLang="es-MX" sz="2000" dirty="0">
              <a:latin typeface="Arial" panose="020B0604020202020204" pitchFamily="34" charset="0"/>
              <a:ea typeface="Batang" panose="02030600000101010101" pitchFamily="18" charset="-127"/>
              <a:cs typeface="Arial" panose="020B0604020202020204" pitchFamily="34" charset="0"/>
            </a:endParaRPr>
          </a:p>
          <a:p>
            <a:pPr marL="0" indent="0">
              <a:buNone/>
            </a:pPr>
            <a:endParaRPr lang="es-MX" altLang="es-MX" sz="2000" dirty="0">
              <a:latin typeface="Century Gothic" panose="020B0502020202020204" pitchFamily="34" charset="0"/>
              <a:ea typeface="Batang" panose="02030600000101010101" pitchFamily="18" charset="-127"/>
              <a:cs typeface="Arial" panose="020B0604020202020204" pitchFamily="34" charset="0"/>
            </a:endParaRPr>
          </a:p>
          <a:p>
            <a:pPr marL="0" indent="0">
              <a:buNone/>
            </a:pPr>
            <a:endParaRPr lang="es-MX" altLang="es-MX" sz="2000" dirty="0">
              <a:latin typeface="Century Gothic" panose="020B0502020202020204" pitchFamily="34" charset="0"/>
              <a:ea typeface="Batang" panose="02030600000101010101" pitchFamily="18" charset="-127"/>
              <a:cs typeface="Arial" panose="020B0604020202020204" pitchFamily="34" charset="0"/>
            </a:endParaRPr>
          </a:p>
          <a:p>
            <a:pPr marL="0" indent="0">
              <a:buNone/>
            </a:pPr>
            <a:endParaRPr lang="es-MX" altLang="es-MX" sz="2000" dirty="0">
              <a:latin typeface="Century Gothic" panose="020B0502020202020204" pitchFamily="34" charset="0"/>
              <a:ea typeface="Batang" panose="02030600000101010101" pitchFamily="18" charset="-127"/>
              <a:cs typeface="Arial" panose="020B0604020202020204" pitchFamily="34" charset="0"/>
            </a:endParaRPr>
          </a:p>
        </p:txBody>
      </p:sp>
    </p:spTree>
    <p:extLst>
      <p:ext uri="{BB962C8B-B14F-4D97-AF65-F5344CB8AC3E}">
        <p14:creationId xmlns:p14="http://schemas.microsoft.com/office/powerpoint/2010/main" val="23930768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543697" y="1968843"/>
            <a:ext cx="8600303" cy="1200329"/>
          </a:xfrm>
          <a:prstGeom prst="rect">
            <a:avLst/>
          </a:prstGeom>
        </p:spPr>
        <p:txBody>
          <a:bodyPr wrap="square">
            <a:spAutoFit/>
          </a:bodyPr>
          <a:lstStyle/>
          <a:p>
            <a:pPr algn="just"/>
            <a:r>
              <a:rPr lang="es-MX" dirty="0">
                <a:latin typeface="Arial" panose="020B0604020202020204" pitchFamily="34" charset="0"/>
                <a:cs typeface="Arial" panose="020B0604020202020204" pitchFamily="34" charset="0"/>
              </a:rPr>
              <a:t>Los exponentes fraccionarios provienen de extraer una raíz a una potencia cuando el exponente del término radicando se divide por el índice de la raíz; si el cociente no es una cantidad entera, la división queda indicada, dando lugar al exponente fraccionario.</a:t>
            </a:r>
            <a:endParaRPr lang="es-MX" dirty="0">
              <a:latin typeface="Arial" panose="020B0604020202020204" pitchFamily="34" charset="0"/>
              <a:cs typeface="Arial" panose="020B0604020202020204" pitchFamily="34" charset="0"/>
            </a:endParaRPr>
          </a:p>
        </p:txBody>
      </p:sp>
      <p:sp>
        <p:nvSpPr>
          <p:cNvPr id="5" name="Rectangle 1"/>
          <p:cNvSpPr txBox="1">
            <a:spLocks noChangeArrowheads="1"/>
          </p:cNvSpPr>
          <p:nvPr/>
        </p:nvSpPr>
        <p:spPr>
          <a:xfrm>
            <a:off x="543697" y="1333630"/>
            <a:ext cx="10152469" cy="2147801"/>
          </a:xfrm>
          <a:prstGeom prst="rect">
            <a:avLst/>
          </a:prstGeom>
        </p:spPr>
        <p:txBody>
          <a:bodyPr vert="horz" lIns="126435" tIns="72248" rIns="126435" bIns="72248"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defTabSz="1300163">
              <a:spcBef>
                <a:spcPts val="600"/>
              </a:spcBef>
              <a:buFontTx/>
              <a:buNone/>
              <a:defRPr/>
            </a:pPr>
            <a:r>
              <a:rPr lang="es-MX" sz="2000" cap="small" dirty="0" smtClean="0">
                <a:latin typeface="Arial" panose="020B0604020202020204" pitchFamily="34" charset="0"/>
                <a:cs typeface="Arial" panose="020B0604020202020204" pitchFamily="34" charset="0"/>
              </a:rPr>
              <a:t>Propiedades de los exponentes fraccionarios</a:t>
            </a:r>
          </a:p>
          <a:p>
            <a:pPr marL="0" indent="0" algn="ctr" defTabSz="1300163">
              <a:spcBef>
                <a:spcPts val="600"/>
              </a:spcBef>
              <a:buFontTx/>
              <a:buNone/>
              <a:defRPr/>
            </a:pPr>
            <a:endParaRPr lang="es-ES" dirty="0" smtClean="0"/>
          </a:p>
        </p:txBody>
      </p:sp>
      <p:pic>
        <p:nvPicPr>
          <p:cNvPr id="6" name="Picture 11" descr="https://www.uaeh.edu.mx/scige/boletin/prepa3/n6/multimedia/m3/m3_1p.jpg"/>
          <p:cNvPicPr>
            <a:picLocks noChangeAspect="1" noChangeArrowheads="1"/>
          </p:cNvPicPr>
          <p:nvPr/>
        </p:nvPicPr>
        <p:blipFill>
          <a:blip r:embed="rId2"/>
          <a:srcRect/>
          <a:stretch>
            <a:fillRect/>
          </a:stretch>
        </p:blipFill>
        <p:spPr bwMode="auto">
          <a:xfrm>
            <a:off x="1441727" y="3804385"/>
            <a:ext cx="7889875" cy="141128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296238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a:spLocks noChangeArrowheads="1"/>
          </p:cNvSpPr>
          <p:nvPr/>
        </p:nvSpPr>
        <p:spPr bwMode="auto">
          <a:xfrm>
            <a:off x="778240" y="1911234"/>
            <a:ext cx="10010003"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rgbClr val="000000"/>
                </a:solidFill>
                <a:latin typeface="Helvetica Light" charset="0"/>
                <a:sym typeface="Helvetica Light" charset="0"/>
              </a:defRPr>
            </a:lvl1pPr>
            <a:lvl2pPr marL="742950" indent="-285750">
              <a:defRPr sz="3600">
                <a:solidFill>
                  <a:srgbClr val="000000"/>
                </a:solidFill>
                <a:latin typeface="Helvetica Light" charset="0"/>
                <a:sym typeface="Helvetica Light" charset="0"/>
              </a:defRPr>
            </a:lvl2pPr>
            <a:lvl3pPr marL="1143000" indent="-228600">
              <a:defRPr sz="3600">
                <a:solidFill>
                  <a:srgbClr val="000000"/>
                </a:solidFill>
                <a:latin typeface="Helvetica Light" charset="0"/>
                <a:sym typeface="Helvetica Light" charset="0"/>
              </a:defRPr>
            </a:lvl3pPr>
            <a:lvl4pPr marL="1600200" indent="-228600">
              <a:defRPr sz="3600">
                <a:solidFill>
                  <a:srgbClr val="000000"/>
                </a:solidFill>
                <a:latin typeface="Helvetica Light" charset="0"/>
                <a:sym typeface="Helvetica Light" charset="0"/>
              </a:defRPr>
            </a:lvl4pPr>
            <a:lvl5pPr marL="2057400" indent="-228600">
              <a:defRPr sz="3600">
                <a:solidFill>
                  <a:srgbClr val="000000"/>
                </a:solidFill>
                <a:latin typeface="Helvetica Light" charset="0"/>
                <a:sym typeface="Helvetica Light" charset="0"/>
              </a:defRPr>
            </a:lvl5pPr>
            <a:lvl6pPr marL="2514600" indent="-228600" defTabSz="584200" eaLnBrk="0" fontAlgn="base" hangingPunct="0">
              <a:spcBef>
                <a:spcPct val="0"/>
              </a:spcBef>
              <a:spcAft>
                <a:spcPct val="0"/>
              </a:spcAft>
              <a:defRPr sz="3600">
                <a:solidFill>
                  <a:srgbClr val="000000"/>
                </a:solidFill>
                <a:latin typeface="Helvetica Light" charset="0"/>
                <a:sym typeface="Helvetica Light" charset="0"/>
              </a:defRPr>
            </a:lvl6pPr>
            <a:lvl7pPr marL="2971800" indent="-228600" defTabSz="584200" eaLnBrk="0" fontAlgn="base" hangingPunct="0">
              <a:spcBef>
                <a:spcPct val="0"/>
              </a:spcBef>
              <a:spcAft>
                <a:spcPct val="0"/>
              </a:spcAft>
              <a:defRPr sz="3600">
                <a:solidFill>
                  <a:srgbClr val="000000"/>
                </a:solidFill>
                <a:latin typeface="Helvetica Light" charset="0"/>
                <a:sym typeface="Helvetica Light" charset="0"/>
              </a:defRPr>
            </a:lvl7pPr>
            <a:lvl8pPr marL="3429000" indent="-228600" defTabSz="584200" eaLnBrk="0" fontAlgn="base" hangingPunct="0">
              <a:spcBef>
                <a:spcPct val="0"/>
              </a:spcBef>
              <a:spcAft>
                <a:spcPct val="0"/>
              </a:spcAft>
              <a:defRPr sz="3600">
                <a:solidFill>
                  <a:srgbClr val="000000"/>
                </a:solidFill>
                <a:latin typeface="Helvetica Light" charset="0"/>
                <a:sym typeface="Helvetica Light" charset="0"/>
              </a:defRPr>
            </a:lvl8pPr>
            <a:lvl9pPr marL="3886200" indent="-228600" defTabSz="584200" eaLnBrk="0" fontAlgn="base" hangingPunct="0">
              <a:spcBef>
                <a:spcPct val="0"/>
              </a:spcBef>
              <a:spcAft>
                <a:spcPct val="0"/>
              </a:spcAft>
              <a:defRPr sz="3600">
                <a:solidFill>
                  <a:srgbClr val="000000"/>
                </a:solidFill>
                <a:latin typeface="Helvetica Light" charset="0"/>
                <a:sym typeface="Helvetica Light" charset="0"/>
              </a:defRPr>
            </a:lvl9pPr>
          </a:lstStyle>
          <a:p>
            <a:pPr algn="just"/>
            <a:r>
              <a:rPr lang="es-MX" sz="2000" dirty="0">
                <a:solidFill>
                  <a:schemeClr val="tx1"/>
                </a:solidFill>
                <a:latin typeface="Lato"/>
              </a:rPr>
              <a:t>La ley de los exponentes en la multiplicación, que nos dice que para multiplicar potencias de la misma base se suman los exponentes y se aplica de la misma manera cuando las cantidades que se multiplican tienen exponentes negativos o fraccionarios.</a:t>
            </a:r>
            <a:endParaRPr lang="es-MX" sz="2000" dirty="0">
              <a:solidFill>
                <a:schemeClr val="tx1"/>
              </a:solidFill>
            </a:endParaRPr>
          </a:p>
        </p:txBody>
      </p:sp>
      <p:pic>
        <p:nvPicPr>
          <p:cNvPr id="5" name="Picture 2" descr="https://www.uaeh.edu.mx/scige/boletin/prepa3/n6/multimedia/m3/m3_2p.jpg"/>
          <p:cNvPicPr>
            <a:picLocks noChangeAspect="1" noChangeArrowheads="1"/>
          </p:cNvPicPr>
          <p:nvPr/>
        </p:nvPicPr>
        <p:blipFill>
          <a:blip r:embed="rId2"/>
          <a:srcRect/>
          <a:stretch>
            <a:fillRect/>
          </a:stretch>
        </p:blipFill>
        <p:spPr bwMode="auto">
          <a:xfrm>
            <a:off x="631418" y="3450205"/>
            <a:ext cx="10156825" cy="1296988"/>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786060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a:spLocks noChangeArrowheads="1"/>
          </p:cNvSpPr>
          <p:nvPr/>
        </p:nvSpPr>
        <p:spPr bwMode="auto">
          <a:xfrm>
            <a:off x="368087" y="1803914"/>
            <a:ext cx="10382292"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rgbClr val="000000"/>
                </a:solidFill>
                <a:latin typeface="Helvetica Light" charset="0"/>
                <a:sym typeface="Helvetica Light" charset="0"/>
              </a:defRPr>
            </a:lvl1pPr>
            <a:lvl2pPr marL="742950" indent="-285750">
              <a:defRPr sz="3600">
                <a:solidFill>
                  <a:srgbClr val="000000"/>
                </a:solidFill>
                <a:latin typeface="Helvetica Light" charset="0"/>
                <a:sym typeface="Helvetica Light" charset="0"/>
              </a:defRPr>
            </a:lvl2pPr>
            <a:lvl3pPr marL="1143000" indent="-228600">
              <a:defRPr sz="3600">
                <a:solidFill>
                  <a:srgbClr val="000000"/>
                </a:solidFill>
                <a:latin typeface="Helvetica Light" charset="0"/>
                <a:sym typeface="Helvetica Light" charset="0"/>
              </a:defRPr>
            </a:lvl3pPr>
            <a:lvl4pPr marL="1600200" indent="-228600">
              <a:defRPr sz="3600">
                <a:solidFill>
                  <a:srgbClr val="000000"/>
                </a:solidFill>
                <a:latin typeface="Helvetica Light" charset="0"/>
                <a:sym typeface="Helvetica Light" charset="0"/>
              </a:defRPr>
            </a:lvl4pPr>
            <a:lvl5pPr marL="2057400" indent="-228600">
              <a:defRPr sz="3600">
                <a:solidFill>
                  <a:srgbClr val="000000"/>
                </a:solidFill>
                <a:latin typeface="Helvetica Light" charset="0"/>
                <a:sym typeface="Helvetica Light" charset="0"/>
              </a:defRPr>
            </a:lvl5pPr>
            <a:lvl6pPr marL="2514600" indent="-228600" defTabSz="584200" eaLnBrk="0" fontAlgn="base" hangingPunct="0">
              <a:spcBef>
                <a:spcPct val="0"/>
              </a:spcBef>
              <a:spcAft>
                <a:spcPct val="0"/>
              </a:spcAft>
              <a:defRPr sz="3600">
                <a:solidFill>
                  <a:srgbClr val="000000"/>
                </a:solidFill>
                <a:latin typeface="Helvetica Light" charset="0"/>
                <a:sym typeface="Helvetica Light" charset="0"/>
              </a:defRPr>
            </a:lvl6pPr>
            <a:lvl7pPr marL="2971800" indent="-228600" defTabSz="584200" eaLnBrk="0" fontAlgn="base" hangingPunct="0">
              <a:spcBef>
                <a:spcPct val="0"/>
              </a:spcBef>
              <a:spcAft>
                <a:spcPct val="0"/>
              </a:spcAft>
              <a:defRPr sz="3600">
                <a:solidFill>
                  <a:srgbClr val="000000"/>
                </a:solidFill>
                <a:latin typeface="Helvetica Light" charset="0"/>
                <a:sym typeface="Helvetica Light" charset="0"/>
              </a:defRPr>
            </a:lvl7pPr>
            <a:lvl8pPr marL="3429000" indent="-228600" defTabSz="584200" eaLnBrk="0" fontAlgn="base" hangingPunct="0">
              <a:spcBef>
                <a:spcPct val="0"/>
              </a:spcBef>
              <a:spcAft>
                <a:spcPct val="0"/>
              </a:spcAft>
              <a:defRPr sz="3600">
                <a:solidFill>
                  <a:srgbClr val="000000"/>
                </a:solidFill>
                <a:latin typeface="Helvetica Light" charset="0"/>
                <a:sym typeface="Helvetica Light" charset="0"/>
              </a:defRPr>
            </a:lvl8pPr>
            <a:lvl9pPr marL="3886200" indent="-228600" defTabSz="584200" eaLnBrk="0" fontAlgn="base" hangingPunct="0">
              <a:spcBef>
                <a:spcPct val="0"/>
              </a:spcBef>
              <a:spcAft>
                <a:spcPct val="0"/>
              </a:spcAft>
              <a:defRPr sz="3600">
                <a:solidFill>
                  <a:srgbClr val="000000"/>
                </a:solidFill>
                <a:latin typeface="Helvetica Light" charset="0"/>
                <a:sym typeface="Helvetica Light" charset="0"/>
              </a:defRPr>
            </a:lvl9pPr>
          </a:lstStyle>
          <a:p>
            <a:pPr algn="just"/>
            <a:r>
              <a:rPr lang="es-MX" sz="2000" dirty="0"/>
              <a:t>La ley de los exponentes en la división que nos dice que para dividir potencias de la misma base se resta el exponente del dividendo, se aplica igualmente cuando los exponentes de las cantidades que se dividen son negativos o fraccionarios.</a:t>
            </a:r>
          </a:p>
        </p:txBody>
      </p:sp>
      <p:pic>
        <p:nvPicPr>
          <p:cNvPr id="5" name="Picture 2" descr="https://www.uaeh.edu.mx/scige/boletin/prepa3/n6/multimedia/m3/m3_3p.jpg"/>
          <p:cNvPicPr>
            <a:picLocks noChangeAspect="1" noChangeArrowheads="1"/>
          </p:cNvPicPr>
          <p:nvPr/>
        </p:nvPicPr>
        <p:blipFill>
          <a:blip r:embed="rId2"/>
          <a:srcRect/>
          <a:stretch>
            <a:fillRect/>
          </a:stretch>
        </p:blipFill>
        <p:spPr bwMode="auto">
          <a:xfrm>
            <a:off x="3055380" y="3019982"/>
            <a:ext cx="4531669" cy="341256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28283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a:spLocks noChangeArrowheads="1"/>
          </p:cNvSpPr>
          <p:nvPr/>
        </p:nvSpPr>
        <p:spPr bwMode="auto">
          <a:xfrm>
            <a:off x="351612" y="1779201"/>
            <a:ext cx="1081066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rgbClr val="000000"/>
                </a:solidFill>
                <a:latin typeface="Helvetica Light" charset="0"/>
                <a:sym typeface="Helvetica Light" charset="0"/>
              </a:defRPr>
            </a:lvl1pPr>
            <a:lvl2pPr marL="742950" indent="-285750">
              <a:defRPr sz="3600">
                <a:solidFill>
                  <a:srgbClr val="000000"/>
                </a:solidFill>
                <a:latin typeface="Helvetica Light" charset="0"/>
                <a:sym typeface="Helvetica Light" charset="0"/>
              </a:defRPr>
            </a:lvl2pPr>
            <a:lvl3pPr marL="1143000" indent="-228600">
              <a:defRPr sz="3600">
                <a:solidFill>
                  <a:srgbClr val="000000"/>
                </a:solidFill>
                <a:latin typeface="Helvetica Light" charset="0"/>
                <a:sym typeface="Helvetica Light" charset="0"/>
              </a:defRPr>
            </a:lvl3pPr>
            <a:lvl4pPr marL="1600200" indent="-228600">
              <a:defRPr sz="3600">
                <a:solidFill>
                  <a:srgbClr val="000000"/>
                </a:solidFill>
                <a:latin typeface="Helvetica Light" charset="0"/>
                <a:sym typeface="Helvetica Light" charset="0"/>
              </a:defRPr>
            </a:lvl4pPr>
            <a:lvl5pPr marL="2057400" indent="-228600">
              <a:defRPr sz="3600">
                <a:solidFill>
                  <a:srgbClr val="000000"/>
                </a:solidFill>
                <a:latin typeface="Helvetica Light" charset="0"/>
                <a:sym typeface="Helvetica Light" charset="0"/>
              </a:defRPr>
            </a:lvl5pPr>
            <a:lvl6pPr marL="2514600" indent="-228600" defTabSz="584200" eaLnBrk="0" fontAlgn="base" hangingPunct="0">
              <a:spcBef>
                <a:spcPct val="0"/>
              </a:spcBef>
              <a:spcAft>
                <a:spcPct val="0"/>
              </a:spcAft>
              <a:defRPr sz="3600">
                <a:solidFill>
                  <a:srgbClr val="000000"/>
                </a:solidFill>
                <a:latin typeface="Helvetica Light" charset="0"/>
                <a:sym typeface="Helvetica Light" charset="0"/>
              </a:defRPr>
            </a:lvl6pPr>
            <a:lvl7pPr marL="2971800" indent="-228600" defTabSz="584200" eaLnBrk="0" fontAlgn="base" hangingPunct="0">
              <a:spcBef>
                <a:spcPct val="0"/>
              </a:spcBef>
              <a:spcAft>
                <a:spcPct val="0"/>
              </a:spcAft>
              <a:defRPr sz="3600">
                <a:solidFill>
                  <a:srgbClr val="000000"/>
                </a:solidFill>
                <a:latin typeface="Helvetica Light" charset="0"/>
                <a:sym typeface="Helvetica Light" charset="0"/>
              </a:defRPr>
            </a:lvl7pPr>
            <a:lvl8pPr marL="3429000" indent="-228600" defTabSz="584200" eaLnBrk="0" fontAlgn="base" hangingPunct="0">
              <a:spcBef>
                <a:spcPct val="0"/>
              </a:spcBef>
              <a:spcAft>
                <a:spcPct val="0"/>
              </a:spcAft>
              <a:defRPr sz="3600">
                <a:solidFill>
                  <a:srgbClr val="000000"/>
                </a:solidFill>
                <a:latin typeface="Helvetica Light" charset="0"/>
                <a:sym typeface="Helvetica Light" charset="0"/>
              </a:defRPr>
            </a:lvl8pPr>
            <a:lvl9pPr marL="3886200" indent="-228600" defTabSz="584200" eaLnBrk="0" fontAlgn="base" hangingPunct="0">
              <a:spcBef>
                <a:spcPct val="0"/>
              </a:spcBef>
              <a:spcAft>
                <a:spcPct val="0"/>
              </a:spcAft>
              <a:defRPr sz="3600">
                <a:solidFill>
                  <a:srgbClr val="000000"/>
                </a:solidFill>
                <a:latin typeface="Helvetica Light" charset="0"/>
                <a:sym typeface="Helvetica Light" charset="0"/>
              </a:defRPr>
            </a:lvl9pPr>
          </a:lstStyle>
          <a:p>
            <a:pPr algn="just"/>
            <a:r>
              <a:rPr lang="es-MX" sz="2000" b="1" i="1" dirty="0"/>
              <a:t>Ejemplo práctico:</a:t>
            </a:r>
            <a:r>
              <a:rPr lang="es-MX" sz="2000" i="1" dirty="0"/>
              <a:t> Resolver la siguiente expresión utilizando las propiedades de los exponentes.</a:t>
            </a:r>
            <a:endParaRPr lang="es-MX" sz="2000" dirty="0"/>
          </a:p>
        </p:txBody>
      </p:sp>
      <p:pic>
        <p:nvPicPr>
          <p:cNvPr id="5" name="Picture 6" descr="https://www.uaeh.edu.mx/scige/boletin/prepa3/n6/multimedia/m3/m3_4p.jpg"/>
          <p:cNvPicPr>
            <a:picLocks noChangeAspect="1" noChangeArrowheads="1"/>
          </p:cNvPicPr>
          <p:nvPr/>
        </p:nvPicPr>
        <p:blipFill>
          <a:blip r:embed="rId2"/>
          <a:srcRect/>
          <a:stretch>
            <a:fillRect/>
          </a:stretch>
        </p:blipFill>
        <p:spPr bwMode="auto">
          <a:xfrm>
            <a:off x="2226749" y="2419604"/>
            <a:ext cx="2339975" cy="1662112"/>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
        <p:nvSpPr>
          <p:cNvPr id="6" name="Rectángulo 6"/>
          <p:cNvSpPr>
            <a:spLocks noChangeArrowheads="1"/>
          </p:cNvSpPr>
          <p:nvPr/>
        </p:nvSpPr>
        <p:spPr bwMode="auto">
          <a:xfrm>
            <a:off x="389324" y="4379440"/>
            <a:ext cx="12061825"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rgbClr val="000000"/>
                </a:solidFill>
                <a:latin typeface="Helvetica Light" charset="0"/>
                <a:sym typeface="Helvetica Light" charset="0"/>
              </a:defRPr>
            </a:lvl1pPr>
            <a:lvl2pPr marL="742950" indent="-285750">
              <a:defRPr sz="3600">
                <a:solidFill>
                  <a:srgbClr val="000000"/>
                </a:solidFill>
                <a:latin typeface="Helvetica Light" charset="0"/>
                <a:sym typeface="Helvetica Light" charset="0"/>
              </a:defRPr>
            </a:lvl2pPr>
            <a:lvl3pPr marL="1143000" indent="-228600">
              <a:defRPr sz="3600">
                <a:solidFill>
                  <a:srgbClr val="000000"/>
                </a:solidFill>
                <a:latin typeface="Helvetica Light" charset="0"/>
                <a:sym typeface="Helvetica Light" charset="0"/>
              </a:defRPr>
            </a:lvl3pPr>
            <a:lvl4pPr marL="1600200" indent="-228600">
              <a:defRPr sz="3600">
                <a:solidFill>
                  <a:srgbClr val="000000"/>
                </a:solidFill>
                <a:latin typeface="Helvetica Light" charset="0"/>
                <a:sym typeface="Helvetica Light" charset="0"/>
              </a:defRPr>
            </a:lvl4pPr>
            <a:lvl5pPr marL="2057400" indent="-228600">
              <a:defRPr sz="3600">
                <a:solidFill>
                  <a:srgbClr val="000000"/>
                </a:solidFill>
                <a:latin typeface="Helvetica Light" charset="0"/>
                <a:sym typeface="Helvetica Light" charset="0"/>
              </a:defRPr>
            </a:lvl5pPr>
            <a:lvl6pPr marL="2514600" indent="-228600" defTabSz="584200" eaLnBrk="0" fontAlgn="base" hangingPunct="0">
              <a:spcBef>
                <a:spcPct val="0"/>
              </a:spcBef>
              <a:spcAft>
                <a:spcPct val="0"/>
              </a:spcAft>
              <a:defRPr sz="3600">
                <a:solidFill>
                  <a:srgbClr val="000000"/>
                </a:solidFill>
                <a:latin typeface="Helvetica Light" charset="0"/>
                <a:sym typeface="Helvetica Light" charset="0"/>
              </a:defRPr>
            </a:lvl6pPr>
            <a:lvl7pPr marL="2971800" indent="-228600" defTabSz="584200" eaLnBrk="0" fontAlgn="base" hangingPunct="0">
              <a:spcBef>
                <a:spcPct val="0"/>
              </a:spcBef>
              <a:spcAft>
                <a:spcPct val="0"/>
              </a:spcAft>
              <a:defRPr sz="3600">
                <a:solidFill>
                  <a:srgbClr val="000000"/>
                </a:solidFill>
                <a:latin typeface="Helvetica Light" charset="0"/>
                <a:sym typeface="Helvetica Light" charset="0"/>
              </a:defRPr>
            </a:lvl7pPr>
            <a:lvl8pPr marL="3429000" indent="-228600" defTabSz="584200" eaLnBrk="0" fontAlgn="base" hangingPunct="0">
              <a:spcBef>
                <a:spcPct val="0"/>
              </a:spcBef>
              <a:spcAft>
                <a:spcPct val="0"/>
              </a:spcAft>
              <a:defRPr sz="3600">
                <a:solidFill>
                  <a:srgbClr val="000000"/>
                </a:solidFill>
                <a:latin typeface="Helvetica Light" charset="0"/>
                <a:sym typeface="Helvetica Light" charset="0"/>
              </a:defRPr>
            </a:lvl8pPr>
            <a:lvl9pPr marL="3886200" indent="-228600" defTabSz="584200" eaLnBrk="0" fontAlgn="base" hangingPunct="0">
              <a:spcBef>
                <a:spcPct val="0"/>
              </a:spcBef>
              <a:spcAft>
                <a:spcPct val="0"/>
              </a:spcAft>
              <a:defRPr sz="3600">
                <a:solidFill>
                  <a:srgbClr val="000000"/>
                </a:solidFill>
                <a:latin typeface="Helvetica Light" charset="0"/>
                <a:sym typeface="Helvetica Light" charset="0"/>
              </a:defRPr>
            </a:lvl9pPr>
          </a:lstStyle>
          <a:p>
            <a:pPr algn="just"/>
            <a:r>
              <a:rPr lang="es-MX" sz="2000" b="1" i="1" dirty="0"/>
              <a:t>Paso 1.</a:t>
            </a:r>
            <a:r>
              <a:rPr lang="es-MX" sz="2000" i="1" dirty="0"/>
              <a:t> Cambiar la expresión en radicales a exponentes fraccionarios</a:t>
            </a:r>
            <a:endParaRPr lang="es-MX" sz="2000" dirty="0"/>
          </a:p>
        </p:txBody>
      </p:sp>
      <p:pic>
        <p:nvPicPr>
          <p:cNvPr id="7" name="Picture 2" descr="https://www.uaeh.edu.mx/scige/boletin/prepa3/n6/multimedia/m3/m3_5p.jpg"/>
          <p:cNvPicPr>
            <a:picLocks noChangeAspect="1" noChangeArrowheads="1"/>
          </p:cNvPicPr>
          <p:nvPr/>
        </p:nvPicPr>
        <p:blipFill>
          <a:blip r:embed="rId3"/>
          <a:srcRect/>
          <a:stretch>
            <a:fillRect/>
          </a:stretch>
        </p:blipFill>
        <p:spPr bwMode="auto">
          <a:xfrm>
            <a:off x="9060979" y="4579495"/>
            <a:ext cx="2351087" cy="172720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360964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216245" y="1655385"/>
            <a:ext cx="9866870" cy="707886"/>
          </a:xfrm>
          <a:prstGeom prst="rect">
            <a:avLst/>
          </a:prstGeom>
        </p:spPr>
        <p:txBody>
          <a:bodyPr wrap="square">
            <a:spAutoFit/>
          </a:bodyPr>
          <a:lstStyle/>
          <a:p>
            <a:pPr algn="just">
              <a:defRPr/>
            </a:pPr>
            <a:r>
              <a:rPr lang="es-MX" sz="2000" b="1" i="1" dirty="0">
                <a:solidFill>
                  <a:schemeClr val="tx1"/>
                </a:solidFill>
                <a:latin typeface="+mj-lt"/>
              </a:rPr>
              <a:t>Paso 2</a:t>
            </a:r>
            <a:r>
              <a:rPr lang="es-MX" sz="2000" i="1" dirty="0">
                <a:solidFill>
                  <a:schemeClr val="tx1"/>
                </a:solidFill>
                <a:latin typeface="+mj-lt"/>
              </a:rPr>
              <a:t>. Con base a las propiedades citadas anteriormente multiplicar los exponentes fraccionarios obtenidos en el paso anterior</a:t>
            </a:r>
            <a:endParaRPr lang="es-MX" sz="2000" dirty="0">
              <a:solidFill>
                <a:schemeClr val="tx1"/>
              </a:solidFill>
              <a:latin typeface="+mj-lt"/>
            </a:endParaRPr>
          </a:p>
        </p:txBody>
      </p:sp>
      <p:pic>
        <p:nvPicPr>
          <p:cNvPr id="5" name="Picture 4" descr="https://www.uaeh.edu.mx/scige/boletin/prepa3/n6/multimedia/m3/m3_6p.jpg"/>
          <p:cNvPicPr>
            <a:picLocks noChangeAspect="1" noChangeArrowheads="1"/>
          </p:cNvPicPr>
          <p:nvPr/>
        </p:nvPicPr>
        <p:blipFill>
          <a:blip r:embed="rId2"/>
          <a:srcRect/>
          <a:stretch>
            <a:fillRect/>
          </a:stretch>
        </p:blipFill>
        <p:spPr bwMode="auto">
          <a:xfrm>
            <a:off x="4281162" y="2363271"/>
            <a:ext cx="2889250" cy="1008063"/>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
        <p:nvSpPr>
          <p:cNvPr id="6" name="Rectángulo 2"/>
          <p:cNvSpPr>
            <a:spLocks noChangeArrowheads="1"/>
          </p:cNvSpPr>
          <p:nvPr/>
        </p:nvSpPr>
        <p:spPr bwMode="auto">
          <a:xfrm>
            <a:off x="109057" y="3877919"/>
            <a:ext cx="1123346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rgbClr val="000000"/>
                </a:solidFill>
                <a:latin typeface="Helvetica Light" charset="0"/>
                <a:sym typeface="Helvetica Light" charset="0"/>
              </a:defRPr>
            </a:lvl1pPr>
            <a:lvl2pPr marL="742950" indent="-285750">
              <a:defRPr sz="3600">
                <a:solidFill>
                  <a:srgbClr val="000000"/>
                </a:solidFill>
                <a:latin typeface="Helvetica Light" charset="0"/>
                <a:sym typeface="Helvetica Light" charset="0"/>
              </a:defRPr>
            </a:lvl2pPr>
            <a:lvl3pPr marL="1143000" indent="-228600">
              <a:defRPr sz="3600">
                <a:solidFill>
                  <a:srgbClr val="000000"/>
                </a:solidFill>
                <a:latin typeface="Helvetica Light" charset="0"/>
                <a:sym typeface="Helvetica Light" charset="0"/>
              </a:defRPr>
            </a:lvl3pPr>
            <a:lvl4pPr marL="1600200" indent="-228600">
              <a:defRPr sz="3600">
                <a:solidFill>
                  <a:srgbClr val="000000"/>
                </a:solidFill>
                <a:latin typeface="Helvetica Light" charset="0"/>
                <a:sym typeface="Helvetica Light" charset="0"/>
              </a:defRPr>
            </a:lvl4pPr>
            <a:lvl5pPr marL="2057400" indent="-228600">
              <a:defRPr sz="3600">
                <a:solidFill>
                  <a:srgbClr val="000000"/>
                </a:solidFill>
                <a:latin typeface="Helvetica Light" charset="0"/>
                <a:sym typeface="Helvetica Light" charset="0"/>
              </a:defRPr>
            </a:lvl5pPr>
            <a:lvl6pPr marL="2514600" indent="-228600" defTabSz="584200" eaLnBrk="0" fontAlgn="base" hangingPunct="0">
              <a:spcBef>
                <a:spcPct val="0"/>
              </a:spcBef>
              <a:spcAft>
                <a:spcPct val="0"/>
              </a:spcAft>
              <a:defRPr sz="3600">
                <a:solidFill>
                  <a:srgbClr val="000000"/>
                </a:solidFill>
                <a:latin typeface="Helvetica Light" charset="0"/>
                <a:sym typeface="Helvetica Light" charset="0"/>
              </a:defRPr>
            </a:lvl6pPr>
            <a:lvl7pPr marL="2971800" indent="-228600" defTabSz="584200" eaLnBrk="0" fontAlgn="base" hangingPunct="0">
              <a:spcBef>
                <a:spcPct val="0"/>
              </a:spcBef>
              <a:spcAft>
                <a:spcPct val="0"/>
              </a:spcAft>
              <a:defRPr sz="3600">
                <a:solidFill>
                  <a:srgbClr val="000000"/>
                </a:solidFill>
                <a:latin typeface="Helvetica Light" charset="0"/>
                <a:sym typeface="Helvetica Light" charset="0"/>
              </a:defRPr>
            </a:lvl7pPr>
            <a:lvl8pPr marL="3429000" indent="-228600" defTabSz="584200" eaLnBrk="0" fontAlgn="base" hangingPunct="0">
              <a:spcBef>
                <a:spcPct val="0"/>
              </a:spcBef>
              <a:spcAft>
                <a:spcPct val="0"/>
              </a:spcAft>
              <a:defRPr sz="3600">
                <a:solidFill>
                  <a:srgbClr val="000000"/>
                </a:solidFill>
                <a:latin typeface="Helvetica Light" charset="0"/>
                <a:sym typeface="Helvetica Light" charset="0"/>
              </a:defRPr>
            </a:lvl8pPr>
            <a:lvl9pPr marL="3886200" indent="-228600" defTabSz="584200" eaLnBrk="0" fontAlgn="base" hangingPunct="0">
              <a:spcBef>
                <a:spcPct val="0"/>
              </a:spcBef>
              <a:spcAft>
                <a:spcPct val="0"/>
              </a:spcAft>
              <a:defRPr sz="3600">
                <a:solidFill>
                  <a:srgbClr val="000000"/>
                </a:solidFill>
                <a:latin typeface="Helvetica Light" charset="0"/>
                <a:sym typeface="Helvetica Light" charset="0"/>
              </a:defRPr>
            </a:lvl9pPr>
          </a:lstStyle>
          <a:p>
            <a:pPr algn="ctr"/>
            <a:r>
              <a:rPr lang="es-MX" sz="2000" b="1" i="1" dirty="0">
                <a:solidFill>
                  <a:schemeClr val="tx1"/>
                </a:solidFill>
                <a:latin typeface="Lato"/>
              </a:rPr>
              <a:t>Nota.-</a:t>
            </a:r>
            <a:r>
              <a:rPr lang="es-MX" sz="2000" i="1" dirty="0">
                <a:solidFill>
                  <a:schemeClr val="tx1"/>
                </a:solidFill>
                <a:latin typeface="Lato"/>
              </a:rPr>
              <a:t> Siempre que sea posible se tiene que simplificar una fracción a su equivalente.</a:t>
            </a:r>
          </a:p>
          <a:p>
            <a:pPr algn="just"/>
            <a:r>
              <a:rPr lang="es-MX" sz="2000" dirty="0">
                <a:solidFill>
                  <a:schemeClr val="tx1"/>
                </a:solidFill>
                <a:latin typeface="Lato"/>
              </a:rPr>
              <a:t> </a:t>
            </a:r>
          </a:p>
        </p:txBody>
      </p:sp>
      <p:pic>
        <p:nvPicPr>
          <p:cNvPr id="7" name="Picture 6" descr="https://www.uaeh.edu.mx/scige/boletin/prepa3/n6/multimedia/m3/m3_7p.jpg"/>
          <p:cNvPicPr>
            <a:picLocks noChangeAspect="1" noChangeArrowheads="1"/>
          </p:cNvPicPr>
          <p:nvPr/>
        </p:nvPicPr>
        <p:blipFill>
          <a:blip r:embed="rId3"/>
          <a:srcRect/>
          <a:stretch>
            <a:fillRect/>
          </a:stretch>
        </p:blipFill>
        <p:spPr bwMode="auto">
          <a:xfrm>
            <a:off x="4035099" y="4722986"/>
            <a:ext cx="3381375" cy="90963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88239369"/>
      </p:ext>
    </p:extLst>
  </p:cSld>
  <p:clrMapOvr>
    <a:masterClrMapping/>
  </p:clrMapOvr>
</p:sld>
</file>

<file path=ppt/theme/theme1.xml><?xml version="1.0" encoding="utf-8"?>
<a:theme xmlns:a="http://schemas.openxmlformats.org/drawingml/2006/main" name="FORMATO 2017 SWI">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ORMATO 2017 SWI" id="{90933D86-4078-42B8-B462-118261F2218E}" vid="{A5207847-7DCF-4A40-AE9E-7F6F8AE07E16}"/>
    </a:ext>
  </a:extLst>
</a:theme>
</file>

<file path=docProps/app.xml><?xml version="1.0" encoding="utf-8"?>
<Properties xmlns="http://schemas.openxmlformats.org/officeDocument/2006/extended-properties" xmlns:vt="http://schemas.openxmlformats.org/officeDocument/2006/docPropsVTypes">
  <Template>FORMATO 2017 SWI</Template>
  <TotalTime>292</TotalTime>
  <Words>324</Words>
  <Application>Microsoft Office PowerPoint</Application>
  <PresentationFormat>Panorámica</PresentationFormat>
  <Paragraphs>44</Paragraphs>
  <Slides>13</Slides>
  <Notes>0</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13</vt:i4>
      </vt:variant>
    </vt:vector>
  </HeadingPairs>
  <TitlesOfParts>
    <vt:vector size="22" baseType="lpstr">
      <vt:lpstr>Batang</vt:lpstr>
      <vt:lpstr>Arial</vt:lpstr>
      <vt:lpstr>Calibri</vt:lpstr>
      <vt:lpstr>Calibri Light</vt:lpstr>
      <vt:lpstr>Century Gothic</vt:lpstr>
      <vt:lpstr>Helvetica</vt:lpstr>
      <vt:lpstr>Helvetica Light</vt:lpstr>
      <vt:lpstr>Lato</vt:lpstr>
      <vt:lpstr>FORMATO 2017 SWI</vt:lpstr>
      <vt:lpstr>ESCUELA PREPARATORIA No.3 </vt:lpstr>
      <vt:lpstr>  </vt:lpstr>
      <vt:lpstr> Resumen</vt:lpstr>
      <vt:lpstr>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ANGEL SAUCEDO A</dc:creator>
  <cp:lastModifiedBy>ANGEL SAUCEDO A</cp:lastModifiedBy>
  <cp:revision>24</cp:revision>
  <dcterms:created xsi:type="dcterms:W3CDTF">2016-04-14T17:39:31Z</dcterms:created>
  <dcterms:modified xsi:type="dcterms:W3CDTF">2017-03-29T16:50:52Z</dcterms:modified>
</cp:coreProperties>
</file>