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9" r:id="rId2"/>
    <p:sldId id="256" r:id="rId3"/>
    <p:sldId id="289" r:id="rId4"/>
    <p:sldId id="290" r:id="rId5"/>
    <p:sldId id="287" r:id="rId6"/>
    <p:sldId id="283" r:id="rId7"/>
    <p:sldId id="257" r:id="rId8"/>
    <p:sldId id="262" r:id="rId9"/>
    <p:sldId id="286" r:id="rId10"/>
    <p:sldId id="288" r:id="rId11"/>
    <p:sldId id="285" r:id="rId12"/>
    <p:sldId id="261" r:id="rId13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22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45" autoAdjust="0"/>
    <p:restoredTop sz="94660"/>
  </p:normalViewPr>
  <p:slideViewPr>
    <p:cSldViewPr>
      <p:cViewPr varScale="1">
        <p:scale>
          <a:sx n="56" d="100"/>
          <a:sy n="56" d="100"/>
        </p:scale>
        <p:origin x="1200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F6EC9-4DF5-4D6D-BEE3-EEC8D0A6E102}" type="datetimeFigureOut">
              <a:rPr lang="es-MX" smtClean="0"/>
              <a:pPr/>
              <a:t>28/05/2018</a:t>
            </a:fld>
            <a:endParaRPr lang="es-MX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B14F16-6933-45C9-9E7D-9792B43E53BD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7081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403648" y="2130425"/>
            <a:ext cx="7054552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088832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7F3E5-681C-4C9D-BD31-99541B831678}" type="datetimeFigureOut">
              <a:rPr lang="es-MX" smtClean="0"/>
              <a:pPr/>
              <a:t>28/05/2018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D575-8EA1-43DE-A846-C4C5C2F41ADD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63577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7F3E5-681C-4C9D-BD31-99541B831678}" type="datetimeFigureOut">
              <a:rPr lang="es-MX" smtClean="0"/>
              <a:pPr/>
              <a:t>28/05/2018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D575-8EA1-43DE-A846-C4C5C2F41ADD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8310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43608" y="4077072"/>
            <a:ext cx="7772400" cy="2016224"/>
          </a:xfrm>
        </p:spPr>
        <p:txBody>
          <a:bodyPr anchor="t"/>
          <a:lstStyle>
            <a:lvl1pPr algn="ctr">
              <a:defRPr sz="36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115616" y="220486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7F3E5-681C-4C9D-BD31-99541B831678}" type="datetimeFigureOut">
              <a:rPr lang="es-MX" smtClean="0"/>
              <a:pPr/>
              <a:t>28/05/2018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D575-8EA1-43DE-A846-C4C5C2F41ADD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48085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475656" y="1600200"/>
            <a:ext cx="34563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220072" y="1600200"/>
            <a:ext cx="346672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7F3E5-681C-4C9D-BD31-99541B831678}" type="datetimeFigureOut">
              <a:rPr lang="es-MX" smtClean="0"/>
              <a:pPr/>
              <a:t>28/05/2018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D575-8EA1-43DE-A846-C4C5C2F41ADD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5849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31640" y="1535113"/>
            <a:ext cx="352839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331640" y="2174875"/>
            <a:ext cx="352839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04048" y="1535113"/>
            <a:ext cx="3682752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04048" y="2174875"/>
            <a:ext cx="368275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7F3E5-681C-4C9D-BD31-99541B831678}" type="datetimeFigureOut">
              <a:rPr lang="es-MX" smtClean="0"/>
              <a:pPr/>
              <a:t>28/05/2018</a:t>
            </a:fld>
            <a:endParaRPr lang="es-MX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D575-8EA1-43DE-A846-C4C5C2F41ADD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34294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7F3E5-681C-4C9D-BD31-99541B831678}" type="datetimeFigureOut">
              <a:rPr lang="es-MX" smtClean="0"/>
              <a:pPr/>
              <a:t>28/05/2018</a:t>
            </a:fld>
            <a:endParaRPr lang="es-MX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D575-8EA1-43DE-A846-C4C5C2F41ADD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409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7F3E5-681C-4C9D-BD31-99541B831678}" type="datetimeFigureOut">
              <a:rPr lang="es-MX" smtClean="0"/>
              <a:pPr/>
              <a:t>28/05/2018</a:t>
            </a:fld>
            <a:endParaRPr lang="es-MX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D575-8EA1-43DE-A846-C4C5C2F41ADD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75729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7F3E5-681C-4C9D-BD31-99541B831678}" type="datetimeFigureOut">
              <a:rPr lang="es-MX" smtClean="0"/>
              <a:pPr/>
              <a:t>28/05/2018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D575-8EA1-43DE-A846-C4C5C2F41ADD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5340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09936" y="4800600"/>
            <a:ext cx="5486400" cy="566738"/>
          </a:xfrm>
        </p:spPr>
        <p:txBody>
          <a:bodyPr anchor="b"/>
          <a:lstStyle>
            <a:lvl1pPr algn="ctr">
              <a:defRPr sz="2000" b="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10993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10993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7F3E5-681C-4C9D-BD31-99541B831678}" type="datetimeFigureOut">
              <a:rPr lang="es-MX" smtClean="0"/>
              <a:pPr/>
              <a:t>28/05/2018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D575-8EA1-43DE-A846-C4C5C2F41ADD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73338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9951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31640" y="1600200"/>
            <a:ext cx="735516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9716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Berlin Sans FB" panose="020E0602020502020306" pitchFamily="34" charset="0"/>
              </a:defRPr>
            </a:lvl1pPr>
          </a:lstStyle>
          <a:p>
            <a:fld id="{1757F3E5-681C-4C9D-BD31-99541B831678}" type="datetimeFigureOut">
              <a:rPr lang="es-MX" smtClean="0"/>
              <a:pPr/>
              <a:t>28/05/2018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476600" y="652534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Berlin Sans FB" panose="020E0602020502020306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804248" y="65253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Berlin Sans FB" panose="020E0602020502020306" pitchFamily="34" charset="0"/>
              </a:defRPr>
            </a:lvl1pPr>
          </a:lstStyle>
          <a:p>
            <a:fld id="{A310D575-8EA1-43DE-A846-C4C5C2F41ADD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88449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rgbClr val="6A221D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Berlin Sans FB" panose="020E0602020502020306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kern="1200">
          <a:solidFill>
            <a:srgbClr val="6A221D"/>
          </a:solidFill>
          <a:latin typeface="Berlin Sans FB" panose="020E0602020502020306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kern="1200">
          <a:solidFill>
            <a:srgbClr val="6A221D"/>
          </a:solidFill>
          <a:latin typeface="Berlin Sans FB" panose="020E0602020502020306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kern="1200">
          <a:solidFill>
            <a:srgbClr val="6A221D"/>
          </a:solidFill>
          <a:latin typeface="Berlin Sans FB" panose="020E0602020502020306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kern="1200">
          <a:solidFill>
            <a:srgbClr val="6A221D"/>
          </a:solidFill>
          <a:latin typeface="Berlin Sans FB" panose="020E0602020502020306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kern="1200">
          <a:solidFill>
            <a:srgbClr val="6A221D"/>
          </a:solidFill>
          <a:latin typeface="Berlin Sans FB" panose="020E0602020502020306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1403648" y="1785926"/>
            <a:ext cx="7054552" cy="1470025"/>
          </a:xfrm>
        </p:spPr>
        <p:txBody>
          <a:bodyPr/>
          <a:lstStyle/>
          <a:p>
            <a:r>
              <a:rPr lang="es-ES" dirty="0" smtClean="0">
                <a:latin typeface="Arial" pitchFamily="34" charset="0"/>
                <a:cs typeface="Arial" pitchFamily="34" charset="0"/>
              </a:rPr>
              <a:t>UNIVERSIDAD AUTÓNOMA DEL ESTADO DE HIDALGO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>
          <a:xfrm>
            <a:off x="1371600" y="4105292"/>
            <a:ext cx="7088832" cy="1752600"/>
          </a:xfrm>
        </p:spPr>
        <p:txBody>
          <a:bodyPr/>
          <a:lstStyle/>
          <a:p>
            <a:r>
              <a:rPr lang="es-ES" b="1" dirty="0" smtClean="0">
                <a:latin typeface="Arial" pitchFamily="34" charset="0"/>
                <a:cs typeface="Arial" pitchFamily="34" charset="0"/>
              </a:rPr>
              <a:t>Instituto de Ciencias Económico Administrativas</a:t>
            </a:r>
            <a:endParaRPr lang="es-MX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25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1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1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0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Complete </a:t>
            </a:r>
            <a:r>
              <a:rPr lang="es-MX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MX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sentences</a:t>
            </a:r>
            <a:r>
              <a:rPr lang="es-MX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MX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MX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correct</a:t>
            </a:r>
            <a:r>
              <a:rPr lang="es-MX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es-MX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MX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MX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verb</a:t>
            </a:r>
            <a:r>
              <a:rPr lang="es-MX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MX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brackets</a:t>
            </a:r>
            <a:r>
              <a:rPr lang="es-MX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MX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lvl="0"/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he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hard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, he _________________ (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pass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exams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come to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party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______________(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ask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_______________ (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get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) a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payment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_______________ (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) to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Mexico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City,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visit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Zócalo</a:t>
            </a:r>
          </a:p>
          <a:p>
            <a:pPr lvl="0"/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headache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, I _______________ (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aspirine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fríend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Medicine,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he ________________ (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finish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highschool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Peter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marry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Mary __________________ (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accept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0"/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_______________ (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) to USA,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he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gets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American visa</a:t>
            </a:r>
          </a:p>
          <a:p>
            <a:pPr lvl="0"/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___________________ (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Sunday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win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match.</a:t>
            </a:r>
          </a:p>
          <a:p>
            <a:pPr lvl="0"/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has a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score in English,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________________ (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get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) a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certificate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6852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Production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Write</a:t>
            </a:r>
            <a:r>
              <a:rPr lang="es-MX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es-MX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MX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s-MX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ideas </a:t>
            </a:r>
            <a:r>
              <a:rPr lang="es-MX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es-MX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MX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following</a:t>
            </a:r>
            <a:r>
              <a:rPr lang="es-MX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lang="es-MX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s-MX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s-MX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es-MX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happen</a:t>
            </a:r>
            <a:r>
              <a:rPr lang="es-MX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es-MX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MX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global </a:t>
            </a:r>
            <a:r>
              <a:rPr lang="es-MX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warming</a:t>
            </a:r>
            <a:r>
              <a:rPr lang="es-MX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continues</a:t>
            </a:r>
            <a:r>
              <a:rPr lang="es-MX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growing</a:t>
            </a:r>
            <a:r>
              <a:rPr lang="es-MX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" dirty="0" smtClean="0">
                <a:latin typeface="Arial" pitchFamily="34" charset="0"/>
                <a:cs typeface="Arial" pitchFamily="34" charset="0"/>
              </a:rPr>
              <a:t>Referencias Bibliográficas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Marcador de contenido"/>
          <p:cNvSpPr>
            <a:spLocks noGrp="1"/>
          </p:cNvSpPr>
          <p:nvPr>
            <p:ph idx="1"/>
          </p:nvPr>
        </p:nvSpPr>
        <p:spPr>
          <a:xfrm>
            <a:off x="785786" y="1285860"/>
            <a:ext cx="8001056" cy="450059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s-MX" sz="2800" dirty="0" smtClean="0">
              <a:latin typeface="Berlin Sans FB Demi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s-MX" sz="2800" dirty="0">
              <a:latin typeface="Berlin Sans FB Demi" pitchFamily="34" charset="0"/>
              <a:cs typeface="Arial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788024" y="4797152"/>
            <a:ext cx="2721865" cy="1224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907704" y="2312586"/>
            <a:ext cx="64807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MX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Davies, P. (2016). </a:t>
            </a:r>
            <a:r>
              <a:rPr kumimoji="0" lang="es-ES" altLang="es-MX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</a:t>
            </a:r>
            <a:r>
              <a:rPr kumimoji="0" lang="es-ES" altLang="es-MX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ES" altLang="es-MX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kumimoji="0" lang="es-ES" altLang="es-MX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real! Professional.</a:t>
            </a:r>
            <a:r>
              <a:rPr kumimoji="0" lang="es-ES" altLang="es-MX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Pachuca: UAEH </a:t>
            </a:r>
            <a:r>
              <a:rPr kumimoji="0" lang="es-ES" altLang="es-MX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</a:t>
            </a:r>
            <a:r>
              <a:rPr kumimoji="0" lang="es-ES" altLang="es-MX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ES" altLang="es-MX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</a:t>
            </a:r>
            <a:r>
              <a:rPr kumimoji="0" lang="es-ES" altLang="es-MX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s-MX" altLang="es-MX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25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Subtítulo"/>
          <p:cNvSpPr>
            <a:spLocks noGrp="1"/>
          </p:cNvSpPr>
          <p:nvPr>
            <p:ph idx="1"/>
          </p:nvPr>
        </p:nvSpPr>
        <p:spPr>
          <a:xfrm>
            <a:off x="1259632" y="1628800"/>
            <a:ext cx="7560840" cy="4525963"/>
          </a:xfrm>
        </p:spPr>
        <p:txBody>
          <a:bodyPr>
            <a:normAutofit/>
          </a:bodyPr>
          <a:lstStyle/>
          <a:p>
            <a:pPr lvl="1"/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Coordinación de Inglés</a:t>
            </a:r>
            <a:endParaRPr lang="es-MX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1"/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Tema: </a:t>
            </a:r>
            <a:r>
              <a:rPr lang="es-MX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First</a:t>
            </a: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s-MX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Conditional</a:t>
            </a:r>
            <a:endParaRPr lang="es-MX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es-MX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1"/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Profesor:</a:t>
            </a:r>
          </a:p>
          <a:p>
            <a:pPr lvl="2"/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Clemente Licona Durán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1"/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Periodo: Enero Junio 2018	</a:t>
            </a:r>
          </a:p>
          <a:p>
            <a:pPr lvl="1"/>
            <a:endParaRPr lang="es-MX" sz="2000" dirty="0">
              <a:latin typeface="Arial" pitchFamily="34" charset="0"/>
              <a:cs typeface="Arial" pitchFamily="34" charset="0"/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5157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Objetivo general de la asignatura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s-MX" dirty="0"/>
              <a:t>El alumno podrá entender y compartir información acerca de experiencias y logros, expresar sentimientos y cantidades, enfatizar hechos, </a:t>
            </a:r>
            <a:r>
              <a:rPr lang="es-MX" dirty="0" smtClean="0"/>
              <a:t>expresar situaciones </a:t>
            </a:r>
            <a:r>
              <a:rPr lang="es-MX" dirty="0"/>
              <a:t>que evidencian una relación causa-efecto, así como describir acciones y vincular sus ideas en el discurso, manteniendo una interacción </a:t>
            </a:r>
            <a:r>
              <a:rPr lang="es-MX" dirty="0" smtClean="0"/>
              <a:t>social de </a:t>
            </a:r>
            <a:r>
              <a:rPr lang="es-MX" dirty="0"/>
              <a:t>sucesos pasados en relación con el presente, de acuerdo al contexto </a:t>
            </a:r>
            <a:r>
              <a:rPr lang="es-MX" dirty="0" smtClean="0"/>
              <a:t>socioeducativo.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57696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Objetivo de la unidad de trabajo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MX" dirty="0"/>
              <a:t> Enunciar una relación causa-efecto en el presente y en el futuro; así como expresar cantidades correctamente </a:t>
            </a:r>
            <a:r>
              <a:rPr lang="es-MX" dirty="0" smtClean="0"/>
              <a:t>al escribir </a:t>
            </a:r>
            <a:r>
              <a:rPr lang="es-MX" dirty="0"/>
              <a:t>una nota o al intercambiar ideas de manera oral.</a:t>
            </a:r>
          </a:p>
        </p:txBody>
      </p:sp>
    </p:spTree>
    <p:extLst>
      <p:ext uri="{BB962C8B-B14F-4D97-AF65-F5344CB8AC3E}">
        <p14:creationId xmlns:p14="http://schemas.microsoft.com/office/powerpoint/2010/main" val="3475272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err="1" smtClean="0"/>
              <a:t>What</a:t>
            </a:r>
            <a:r>
              <a:rPr lang="es-MX" dirty="0" smtClean="0"/>
              <a:t> </a:t>
            </a:r>
            <a:r>
              <a:rPr lang="es-MX" dirty="0" err="1" smtClean="0"/>
              <a:t>will</a:t>
            </a:r>
            <a:r>
              <a:rPr lang="es-MX" dirty="0" smtClean="0"/>
              <a:t> </a:t>
            </a:r>
            <a:r>
              <a:rPr lang="es-MX" dirty="0" err="1" smtClean="0"/>
              <a:t>happen</a:t>
            </a:r>
            <a:r>
              <a:rPr lang="es-MX" dirty="0" smtClean="0"/>
              <a:t> </a:t>
            </a:r>
            <a:r>
              <a:rPr lang="es-MX" dirty="0" err="1" smtClean="0"/>
              <a:t>if</a:t>
            </a:r>
            <a:r>
              <a:rPr lang="es-MX" dirty="0" smtClean="0"/>
              <a:t> </a:t>
            </a:r>
            <a:r>
              <a:rPr lang="es-MX" dirty="0" err="1" smtClean="0"/>
              <a:t>you</a:t>
            </a:r>
            <a:r>
              <a:rPr lang="es-MX" dirty="0" smtClean="0"/>
              <a:t> </a:t>
            </a:r>
            <a:r>
              <a:rPr lang="es-MX" dirty="0" err="1" smtClean="0"/>
              <a:t>don´t</a:t>
            </a:r>
            <a:r>
              <a:rPr lang="es-MX" dirty="0" smtClean="0"/>
              <a:t> </a:t>
            </a:r>
            <a:r>
              <a:rPr lang="es-MX" dirty="0" err="1" smtClean="0"/>
              <a:t>take</a:t>
            </a:r>
            <a:r>
              <a:rPr lang="es-MX" dirty="0" smtClean="0"/>
              <a:t> </a:t>
            </a:r>
            <a:r>
              <a:rPr lang="es-MX" dirty="0" err="1" smtClean="0"/>
              <a:t>care</a:t>
            </a:r>
            <a:r>
              <a:rPr lang="es-MX" dirty="0" smtClean="0"/>
              <a:t> of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planet</a:t>
            </a:r>
            <a:r>
              <a:rPr lang="es-MX" dirty="0" smtClean="0"/>
              <a:t>?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5081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400" u="sng" dirty="0" err="1" smtClean="0"/>
              <a:t>Language</a:t>
            </a:r>
            <a:r>
              <a:rPr lang="es-MX" sz="2400" u="sng" dirty="0" smtClean="0"/>
              <a:t> </a:t>
            </a:r>
            <a:r>
              <a:rPr lang="es-MX" sz="2400" u="sng" dirty="0" err="1" smtClean="0"/>
              <a:t>discovery</a:t>
            </a:r>
            <a:endParaRPr lang="es-MX" sz="2400" u="sng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8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MX" sz="8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limate Change Explain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0848" y="1894329"/>
            <a:ext cx="6696744" cy="376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800" b="1" u="sng" dirty="0" err="1" smtClean="0">
                <a:latin typeface="Arial" pitchFamily="34" charset="0"/>
                <a:cs typeface="Arial" pitchFamily="34" charset="0"/>
              </a:rPr>
              <a:t>Presentation</a:t>
            </a:r>
            <a:endParaRPr lang="es-MX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31640" y="1772816"/>
            <a:ext cx="7355160" cy="4525963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MX" sz="1600" b="1" dirty="0" err="1" smtClean="0">
                <a:latin typeface="Arial" pitchFamily="34" charset="0"/>
                <a:cs typeface="Arial" pitchFamily="34" charset="0"/>
              </a:rPr>
              <a:t>If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1600" dirty="0" err="1" smtClean="0">
                <a:latin typeface="Arial" pitchFamily="34" charset="0"/>
                <a:cs typeface="Arial" pitchFamily="34" charset="0"/>
              </a:rPr>
              <a:t>climate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changes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MX" sz="1600" dirty="0" err="1" smtClean="0">
                <a:latin typeface="Arial" pitchFamily="34" charset="0"/>
                <a:cs typeface="Arial" pitchFamily="34" charset="0"/>
              </a:rPr>
              <a:t>we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will</a:t>
            </a:r>
            <a:r>
              <a:rPr lang="es-MX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have</a:t>
            </a:r>
            <a:r>
              <a:rPr lang="es-MX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to </a:t>
            </a:r>
            <a:r>
              <a:rPr lang="es-MX" sz="1600" dirty="0" err="1" smtClean="0">
                <a:latin typeface="Arial" pitchFamily="34" charset="0"/>
                <a:cs typeface="Arial" pitchFamily="34" charset="0"/>
              </a:rPr>
              <a:t>live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 in a </a:t>
            </a:r>
            <a:r>
              <a:rPr lang="es-MX" sz="1600" dirty="0" err="1" smtClean="0">
                <a:latin typeface="Arial" pitchFamily="34" charset="0"/>
                <a:cs typeface="Arial" pitchFamily="34" charset="0"/>
              </a:rPr>
              <a:t>different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1600" dirty="0" err="1" smtClean="0">
                <a:latin typeface="Arial" pitchFamily="34" charset="0"/>
                <a:cs typeface="Arial" pitchFamily="34" charset="0"/>
              </a:rPr>
              <a:t>way</a:t>
            </a:r>
            <a:endParaRPr lang="es-MX" sz="16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buNone/>
            </a:pPr>
            <a:endParaRPr lang="es-MX" sz="16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buNone/>
            </a:pPr>
            <a:endParaRPr lang="es-MX" sz="16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buNone/>
            </a:pPr>
            <a:r>
              <a:rPr lang="es-MX" sz="1600" b="1" dirty="0" err="1" smtClean="0">
                <a:latin typeface="Arial" pitchFamily="34" charset="0"/>
                <a:cs typeface="Arial" pitchFamily="34" charset="0"/>
              </a:rPr>
              <a:t>If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1600" dirty="0" err="1" smtClean="0">
                <a:latin typeface="Arial" pitchFamily="34" charset="0"/>
                <a:cs typeface="Arial" pitchFamily="34" charset="0"/>
              </a:rPr>
              <a:t>emissions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continue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 to </a:t>
            </a:r>
            <a:r>
              <a:rPr lang="es-MX" sz="1600" dirty="0" err="1" smtClean="0">
                <a:latin typeface="Arial" pitchFamily="34" charset="0"/>
                <a:cs typeface="Arial" pitchFamily="34" charset="0"/>
              </a:rPr>
              <a:t>rise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1600" dirty="0" err="1" smtClean="0">
                <a:latin typeface="Arial" pitchFamily="34" charset="0"/>
                <a:cs typeface="Arial" pitchFamily="34" charset="0"/>
              </a:rPr>
              <a:t>unchecked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MX" sz="16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1600" dirty="0" err="1" smtClean="0">
                <a:latin typeface="Arial" pitchFamily="34" charset="0"/>
                <a:cs typeface="Arial" pitchFamily="34" charset="0"/>
              </a:rPr>
              <a:t>climate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1600" dirty="0" err="1" smtClean="0">
                <a:latin typeface="Arial" pitchFamily="34" charset="0"/>
                <a:cs typeface="Arial" pitchFamily="34" charset="0"/>
              </a:rPr>
              <a:t>disaster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will</a:t>
            </a:r>
            <a:r>
              <a:rPr lang="es-MX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be 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so </a:t>
            </a:r>
            <a:r>
              <a:rPr lang="es-MX" sz="1600" dirty="0" err="1" smtClean="0">
                <a:latin typeface="Arial" pitchFamily="34" charset="0"/>
                <a:cs typeface="Arial" pitchFamily="34" charset="0"/>
              </a:rPr>
              <a:t>severe</a:t>
            </a:r>
            <a:endParaRPr lang="es-MX" sz="16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buNone/>
            </a:pPr>
            <a:endParaRPr lang="es-MX" sz="16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buNone/>
            </a:pPr>
            <a:endParaRPr lang="es-MX" sz="16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buNone/>
            </a:pPr>
            <a:r>
              <a:rPr lang="es-MX" sz="1600" b="1" dirty="0" err="1" smtClean="0">
                <a:latin typeface="Arial" pitchFamily="34" charset="0"/>
                <a:cs typeface="Arial" pitchFamily="34" charset="0"/>
              </a:rPr>
              <a:t>If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16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16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 global </a:t>
            </a:r>
            <a:r>
              <a:rPr lang="es-MX" sz="1600" dirty="0" err="1" smtClean="0">
                <a:latin typeface="Arial" pitchFamily="34" charset="0"/>
                <a:cs typeface="Arial" pitchFamily="34" charset="0"/>
              </a:rPr>
              <a:t>warming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continues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1600" dirty="0" err="1" smtClean="0">
                <a:latin typeface="Arial" pitchFamily="34" charset="0"/>
                <a:cs typeface="Arial" pitchFamily="34" charset="0"/>
              </a:rPr>
              <a:t>growing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MX" sz="16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1600" dirty="0" err="1" smtClean="0">
                <a:latin typeface="Arial" pitchFamily="34" charset="0"/>
                <a:cs typeface="Arial" pitchFamily="34" charset="0"/>
              </a:rPr>
              <a:t>oceans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will</a:t>
            </a:r>
            <a:r>
              <a:rPr lang="es-MX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rise</a:t>
            </a:r>
            <a:endParaRPr lang="es-MX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buNone/>
            </a:pPr>
            <a:endParaRPr lang="es-MX" sz="16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buNone/>
            </a:pPr>
            <a:endParaRPr lang="es-MX" sz="16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buNone/>
            </a:pPr>
            <a:r>
              <a:rPr lang="es-MX" sz="1600" dirty="0" err="1" smtClean="0">
                <a:latin typeface="Arial" pitchFamily="34" charset="0"/>
                <a:cs typeface="Arial" pitchFamily="34" charset="0"/>
              </a:rPr>
              <a:t>Cities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will</a:t>
            </a:r>
            <a:r>
              <a:rPr lang="es-MX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be </a:t>
            </a:r>
            <a:r>
              <a:rPr lang="es-MX" sz="1600" dirty="0" err="1" smtClean="0">
                <a:latin typeface="Arial" pitchFamily="34" charset="0"/>
                <a:cs typeface="Arial" pitchFamily="34" charset="0"/>
              </a:rPr>
              <a:t>underwater</a:t>
            </a: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1600" b="1" dirty="0" err="1" smtClean="0">
                <a:latin typeface="Arial" pitchFamily="34" charset="0"/>
                <a:cs typeface="Arial" pitchFamily="34" charset="0"/>
              </a:rPr>
              <a:t>if</a:t>
            </a: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16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 seas </a:t>
            </a:r>
            <a:r>
              <a:rPr lang="es-MX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rise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1600" dirty="0" err="1" smtClean="0">
                <a:latin typeface="Arial" pitchFamily="34" charset="0"/>
                <a:cs typeface="Arial" pitchFamily="34" charset="0"/>
              </a:rPr>
              <a:t>too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1600" dirty="0" err="1" smtClean="0">
                <a:latin typeface="Arial" pitchFamily="34" charset="0"/>
                <a:cs typeface="Arial" pitchFamily="34" charset="0"/>
              </a:rPr>
              <a:t>high</a:t>
            </a:r>
            <a:endParaRPr lang="es-MX" sz="16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buNone/>
            </a:pPr>
            <a:endParaRPr lang="es-MX" sz="16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buNone/>
            </a:pPr>
            <a:endParaRPr lang="es-MX" sz="16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buNone/>
            </a:pPr>
            <a:r>
              <a:rPr lang="es-MX" sz="1600" b="1" dirty="0" err="1" smtClean="0">
                <a:latin typeface="Arial" pitchFamily="34" charset="0"/>
                <a:cs typeface="Arial" pitchFamily="34" charset="0"/>
              </a:rPr>
              <a:t>If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1600" dirty="0" err="1" smtClean="0">
                <a:latin typeface="Arial" pitchFamily="34" charset="0"/>
                <a:cs typeface="Arial" pitchFamily="34" charset="0"/>
              </a:rPr>
              <a:t>it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happens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MX" sz="1600" dirty="0" err="1" smtClean="0">
                <a:latin typeface="Arial" pitchFamily="34" charset="0"/>
                <a:cs typeface="Arial" pitchFamily="34" charset="0"/>
              </a:rPr>
              <a:t>we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will</a:t>
            </a:r>
            <a:r>
              <a:rPr lang="es-MX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have</a:t>
            </a:r>
            <a:r>
              <a:rPr lang="es-MX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to </a:t>
            </a:r>
            <a:r>
              <a:rPr lang="es-MX" sz="1600" dirty="0" err="1" smtClean="0">
                <a:latin typeface="Arial" pitchFamily="34" charset="0"/>
                <a:cs typeface="Arial" pitchFamily="34" charset="0"/>
              </a:rPr>
              <a:t>adapt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 to </a:t>
            </a:r>
            <a:r>
              <a:rPr lang="es-MX" sz="1600" dirty="0" err="1" smtClean="0">
                <a:latin typeface="Arial" pitchFamily="34" charset="0"/>
                <a:cs typeface="Arial" pitchFamily="34" charset="0"/>
              </a:rPr>
              <a:t>it</a:t>
            </a:r>
            <a:endParaRPr lang="es-MX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35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err="1" smtClean="0"/>
              <a:t>Explanation</a:t>
            </a:r>
            <a:endParaRPr lang="es-MX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1331640" y="1600200"/>
            <a:ext cx="7355160" cy="44930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conditional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things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might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happen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MX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MX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MX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has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s-MX" b="1" dirty="0" err="1"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 simple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'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',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then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s-MX" b="1" dirty="0" err="1"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 simple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 in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clause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s-MX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simple, ...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s-MX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infinitive</a:t>
            </a:r>
            <a:endParaRPr lang="es-MX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MX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MX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 seas </a:t>
            </a:r>
            <a:r>
              <a:rPr lang="es-MX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rise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too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cities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es-MX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es-MX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underwater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4105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Identify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sentences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991" y="2001617"/>
            <a:ext cx="6624736" cy="3587623"/>
          </a:xfrm>
        </p:spPr>
      </p:pic>
    </p:spTree>
    <p:extLst>
      <p:ext uri="{BB962C8B-B14F-4D97-AF65-F5344CB8AC3E}">
        <p14:creationId xmlns:p14="http://schemas.microsoft.com/office/powerpoint/2010/main" val="243094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1387</TotalTime>
  <Words>406</Words>
  <Application>Microsoft Office PowerPoint</Application>
  <PresentationFormat>Presentación en pantalla (4:3)</PresentationFormat>
  <Paragraphs>57</Paragraphs>
  <Slides>12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Arial</vt:lpstr>
      <vt:lpstr>Berlin Sans FB</vt:lpstr>
      <vt:lpstr>Berlin Sans FB Demi</vt:lpstr>
      <vt:lpstr>Calibri</vt:lpstr>
      <vt:lpstr>Times New Roman</vt:lpstr>
      <vt:lpstr>Tema de Office</vt:lpstr>
      <vt:lpstr>UNIVERSIDAD AUTÓNOMA DEL ESTADO DE HIDALGO</vt:lpstr>
      <vt:lpstr>Presentación de PowerPoint</vt:lpstr>
      <vt:lpstr>Objetivo general de la asignatura</vt:lpstr>
      <vt:lpstr>Objetivo de la unidad de trabajo</vt:lpstr>
      <vt:lpstr>Presentación de PowerPoint</vt:lpstr>
      <vt:lpstr>Language discovery</vt:lpstr>
      <vt:lpstr>Presentation</vt:lpstr>
      <vt:lpstr>Explanation</vt:lpstr>
      <vt:lpstr>Identify the sentences</vt:lpstr>
      <vt:lpstr>  Complete the sentences with the correct form of the verb in brackets </vt:lpstr>
      <vt:lpstr>Production</vt:lpstr>
      <vt:lpstr>Referencias Bibliográficas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uaeh</dc:creator>
  <cp:lastModifiedBy>Ana Fabiola Saenz Garcia</cp:lastModifiedBy>
  <cp:revision>63</cp:revision>
  <dcterms:created xsi:type="dcterms:W3CDTF">2014-12-12T16:57:31Z</dcterms:created>
  <dcterms:modified xsi:type="dcterms:W3CDTF">2018-05-29T01:43:54Z</dcterms:modified>
</cp:coreProperties>
</file>