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23" r:id="rId3"/>
    <p:sldId id="322" r:id="rId4"/>
    <p:sldId id="324" r:id="rId5"/>
    <p:sldId id="342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43" r:id="rId16"/>
    <p:sldId id="344" r:id="rId17"/>
    <p:sldId id="345" r:id="rId18"/>
    <p:sldId id="355" r:id="rId19"/>
    <p:sldId id="356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6" r:id="rId28"/>
    <p:sldId id="347" r:id="rId29"/>
    <p:sldId id="348" r:id="rId30"/>
    <p:sldId id="357" r:id="rId31"/>
    <p:sldId id="358" r:id="rId32"/>
    <p:sldId id="349" r:id="rId33"/>
    <p:sldId id="350" r:id="rId34"/>
    <p:sldId id="351" r:id="rId35"/>
    <p:sldId id="352" r:id="rId36"/>
    <p:sldId id="353" r:id="rId37"/>
    <p:sldId id="354" r:id="rId38"/>
    <p:sldId id="341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202B1-B4D7-410D-9B27-3303E3C58F58}" v="42" dt="2020-08-03T23:33:59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91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se Fonseca" userId="79d5e0766f050c43" providerId="LiveId" clId="{813202B1-B4D7-410D-9B27-3303E3C58F58}"/>
    <pc:docChg chg="custSel modSld">
      <pc:chgData name="Montse Fonseca" userId="79d5e0766f050c43" providerId="LiveId" clId="{813202B1-B4D7-410D-9B27-3303E3C58F58}" dt="2020-08-03T23:34:14.820" v="143" actId="1036"/>
      <pc:docMkLst>
        <pc:docMk/>
      </pc:docMkLst>
      <pc:sldChg chg="addSp modSp mod">
        <pc:chgData name="Montse Fonseca" userId="79d5e0766f050c43" providerId="LiveId" clId="{813202B1-B4D7-410D-9B27-3303E3C58F58}" dt="2020-08-03T23:18:32.377" v="12" actId="1076"/>
        <pc:sldMkLst>
          <pc:docMk/>
          <pc:sldMk cId="3621900443" sldId="328"/>
        </pc:sldMkLst>
        <pc:spChg chg="add mod">
          <ac:chgData name="Montse Fonseca" userId="79d5e0766f050c43" providerId="LiveId" clId="{813202B1-B4D7-410D-9B27-3303E3C58F58}" dt="2020-08-03T23:18:32.377" v="12" actId="1076"/>
          <ac:spMkLst>
            <pc:docMk/>
            <pc:sldMk cId="3621900443" sldId="328"/>
            <ac:spMk id="4" creationId="{0F49BF19-B80B-446D-9060-6F159A8A5955}"/>
          </ac:spMkLst>
        </pc:spChg>
      </pc:sldChg>
      <pc:sldChg chg="addSp modSp mod">
        <pc:chgData name="Montse Fonseca" userId="79d5e0766f050c43" providerId="LiveId" clId="{813202B1-B4D7-410D-9B27-3303E3C58F58}" dt="2020-08-03T23:19:37.305" v="23" actId="1076"/>
        <pc:sldMkLst>
          <pc:docMk/>
          <pc:sldMk cId="2807984849" sldId="334"/>
        </pc:sldMkLst>
        <pc:spChg chg="add mod">
          <ac:chgData name="Montse Fonseca" userId="79d5e0766f050c43" providerId="LiveId" clId="{813202B1-B4D7-410D-9B27-3303E3C58F58}" dt="2020-08-03T23:19:37.305" v="23" actId="1076"/>
          <ac:spMkLst>
            <pc:docMk/>
            <pc:sldMk cId="2807984849" sldId="334"/>
            <ac:spMk id="4" creationId="{5F5EECDB-EFA3-456D-B60C-8F225F989ABC}"/>
          </ac:spMkLst>
        </pc:spChg>
        <pc:picChg chg="mod">
          <ac:chgData name="Montse Fonseca" userId="79d5e0766f050c43" providerId="LiveId" clId="{813202B1-B4D7-410D-9B27-3303E3C58F58}" dt="2020-08-03T23:19:34.934" v="22" actId="1076"/>
          <ac:picMkLst>
            <pc:docMk/>
            <pc:sldMk cId="2807984849" sldId="334"/>
            <ac:picMk id="18434" creationId="{DC123C37-8102-4A52-B572-8F6D4CDE893C}"/>
          </ac:picMkLst>
        </pc:picChg>
      </pc:sldChg>
      <pc:sldChg chg="addSp modSp mod">
        <pc:chgData name="Montse Fonseca" userId="79d5e0766f050c43" providerId="LiveId" clId="{813202B1-B4D7-410D-9B27-3303E3C58F58}" dt="2020-08-03T23:21:33.977" v="37" actId="1076"/>
        <pc:sldMkLst>
          <pc:docMk/>
          <pc:sldMk cId="2742525503" sldId="335"/>
        </pc:sldMkLst>
        <pc:spChg chg="mod">
          <ac:chgData name="Montse Fonseca" userId="79d5e0766f050c43" providerId="LiveId" clId="{813202B1-B4D7-410D-9B27-3303E3C58F58}" dt="2020-08-03T23:21:33.977" v="37" actId="1076"/>
          <ac:spMkLst>
            <pc:docMk/>
            <pc:sldMk cId="2742525503" sldId="335"/>
            <ac:spMk id="3" creationId="{78D6B7D6-5C45-4B23-A0EB-F80B1ECBE534}"/>
          </ac:spMkLst>
        </pc:spChg>
        <pc:spChg chg="add mod">
          <ac:chgData name="Montse Fonseca" userId="79d5e0766f050c43" providerId="LiveId" clId="{813202B1-B4D7-410D-9B27-3303E3C58F58}" dt="2020-08-03T23:21:30.556" v="36" actId="1076"/>
          <ac:spMkLst>
            <pc:docMk/>
            <pc:sldMk cId="2742525503" sldId="335"/>
            <ac:spMk id="4" creationId="{494A6E9D-6A8E-4AB7-BA63-4EF465CA02D4}"/>
          </ac:spMkLst>
        </pc:spChg>
        <pc:picChg chg="mod">
          <ac:chgData name="Montse Fonseca" userId="79d5e0766f050c43" providerId="LiveId" clId="{813202B1-B4D7-410D-9B27-3303E3C58F58}" dt="2020-08-03T23:21:22.048" v="32" actId="1076"/>
          <ac:picMkLst>
            <pc:docMk/>
            <pc:sldMk cId="2742525503" sldId="335"/>
            <ac:picMk id="19458" creationId="{1EB844EB-2B5B-425C-BA95-2EF3D394AF67}"/>
          </ac:picMkLst>
        </pc:picChg>
      </pc:sldChg>
      <pc:sldChg chg="addSp modSp mod">
        <pc:chgData name="Montse Fonseca" userId="79d5e0766f050c43" providerId="LiveId" clId="{813202B1-B4D7-410D-9B27-3303E3C58F58}" dt="2020-08-03T23:22:17.489" v="45" actId="1076"/>
        <pc:sldMkLst>
          <pc:docMk/>
          <pc:sldMk cId="3486261054" sldId="336"/>
        </pc:sldMkLst>
        <pc:spChg chg="add mod">
          <ac:chgData name="Montse Fonseca" userId="79d5e0766f050c43" providerId="LiveId" clId="{813202B1-B4D7-410D-9B27-3303E3C58F58}" dt="2020-08-03T23:22:17.489" v="45" actId="1076"/>
          <ac:spMkLst>
            <pc:docMk/>
            <pc:sldMk cId="3486261054" sldId="336"/>
            <ac:spMk id="4" creationId="{830CFCE1-0E4D-4695-9F0B-AEDDB37A47E4}"/>
          </ac:spMkLst>
        </pc:spChg>
        <pc:picChg chg="mod">
          <ac:chgData name="Montse Fonseca" userId="79d5e0766f050c43" providerId="LiveId" clId="{813202B1-B4D7-410D-9B27-3303E3C58F58}" dt="2020-08-03T23:22:13.916" v="44" actId="1076"/>
          <ac:picMkLst>
            <pc:docMk/>
            <pc:sldMk cId="3486261054" sldId="336"/>
            <ac:picMk id="20482" creationId="{A9CF2702-1D70-4834-BC77-B1ED923F5082}"/>
          </ac:picMkLst>
        </pc:picChg>
      </pc:sldChg>
      <pc:sldChg chg="addSp modSp mod">
        <pc:chgData name="Montse Fonseca" userId="79d5e0766f050c43" providerId="LiveId" clId="{813202B1-B4D7-410D-9B27-3303E3C58F58}" dt="2020-08-03T23:24:30.210" v="55" actId="1076"/>
        <pc:sldMkLst>
          <pc:docMk/>
          <pc:sldMk cId="3568875679" sldId="349"/>
        </pc:sldMkLst>
        <pc:spChg chg="add mod">
          <ac:chgData name="Montse Fonseca" userId="79d5e0766f050c43" providerId="LiveId" clId="{813202B1-B4D7-410D-9B27-3303E3C58F58}" dt="2020-08-03T23:24:26.625" v="53" actId="1076"/>
          <ac:spMkLst>
            <pc:docMk/>
            <pc:sldMk cId="3568875679" sldId="349"/>
            <ac:spMk id="3" creationId="{8EDC7807-29E2-4130-A385-95DCB66FBCA4}"/>
          </ac:spMkLst>
        </pc:spChg>
        <pc:spChg chg="mod">
          <ac:chgData name="Montse Fonseca" userId="79d5e0766f050c43" providerId="LiveId" clId="{813202B1-B4D7-410D-9B27-3303E3C58F58}" dt="2020-08-03T23:24:30.210" v="55" actId="1076"/>
          <ac:spMkLst>
            <pc:docMk/>
            <pc:sldMk cId="3568875679" sldId="349"/>
            <ac:spMk id="4" creationId="{F36BE55B-F644-484D-8463-A533DAA07840}"/>
          </ac:spMkLst>
        </pc:spChg>
        <pc:picChg chg="mod">
          <ac:chgData name="Montse Fonseca" userId="79d5e0766f050c43" providerId="LiveId" clId="{813202B1-B4D7-410D-9B27-3303E3C58F58}" dt="2020-08-03T23:24:27.825" v="54" actId="1076"/>
          <ac:picMkLst>
            <pc:docMk/>
            <pc:sldMk cId="3568875679" sldId="349"/>
            <ac:picMk id="21508" creationId="{D00994A6-7E63-4CA7-ABFB-41573859AF8A}"/>
          </ac:picMkLst>
        </pc:picChg>
      </pc:sldChg>
      <pc:sldChg chg="addSp modSp mod">
        <pc:chgData name="Montse Fonseca" userId="79d5e0766f050c43" providerId="LiveId" clId="{813202B1-B4D7-410D-9B27-3303E3C58F58}" dt="2020-08-03T23:25:10.203" v="63" actId="1076"/>
        <pc:sldMkLst>
          <pc:docMk/>
          <pc:sldMk cId="547383795" sldId="350"/>
        </pc:sldMkLst>
        <pc:spChg chg="add mod">
          <ac:chgData name="Montse Fonseca" userId="79d5e0766f050c43" providerId="LiveId" clId="{813202B1-B4D7-410D-9B27-3303E3C58F58}" dt="2020-08-03T23:25:08.233" v="62" actId="1076"/>
          <ac:spMkLst>
            <pc:docMk/>
            <pc:sldMk cId="547383795" sldId="350"/>
            <ac:spMk id="2" creationId="{BE7E719C-4C53-49C4-83F6-947E4CDBFEF6}"/>
          </ac:spMkLst>
        </pc:spChg>
        <pc:picChg chg="mod">
          <ac:chgData name="Montse Fonseca" userId="79d5e0766f050c43" providerId="LiveId" clId="{813202B1-B4D7-410D-9B27-3303E3C58F58}" dt="2020-08-03T23:25:10.203" v="63" actId="1076"/>
          <ac:picMkLst>
            <pc:docMk/>
            <pc:sldMk cId="547383795" sldId="350"/>
            <ac:picMk id="5" creationId="{E7B2A48B-0DE8-4C1D-A952-87531B0DB363}"/>
          </ac:picMkLst>
        </pc:picChg>
      </pc:sldChg>
      <pc:sldChg chg="addSp delSp modSp mod">
        <pc:chgData name="Montse Fonseca" userId="79d5e0766f050c43" providerId="LiveId" clId="{813202B1-B4D7-410D-9B27-3303E3C58F58}" dt="2020-08-03T23:28:41.704" v="91" actId="1076"/>
        <pc:sldMkLst>
          <pc:docMk/>
          <pc:sldMk cId="1129237278" sldId="351"/>
        </pc:sldMkLst>
        <pc:spChg chg="add mod">
          <ac:chgData name="Montse Fonseca" userId="79d5e0766f050c43" providerId="LiveId" clId="{813202B1-B4D7-410D-9B27-3303E3C58F58}" dt="2020-08-03T23:26:00.467" v="72" actId="1076"/>
          <ac:spMkLst>
            <pc:docMk/>
            <pc:sldMk cId="1129237278" sldId="351"/>
            <ac:spMk id="3" creationId="{54EC4158-B114-43C3-AD4E-57834E1054DF}"/>
          </ac:spMkLst>
        </pc:spChg>
        <pc:spChg chg="add mod">
          <ac:chgData name="Montse Fonseca" userId="79d5e0766f050c43" providerId="LiveId" clId="{813202B1-B4D7-410D-9B27-3303E3C58F58}" dt="2020-08-03T23:28:36.614" v="89" actId="1076"/>
          <ac:spMkLst>
            <pc:docMk/>
            <pc:sldMk cId="1129237278" sldId="351"/>
            <ac:spMk id="4" creationId="{67B9E736-F561-4152-906A-59556E528F2E}"/>
          </ac:spMkLst>
        </pc:spChg>
        <pc:picChg chg="add mod">
          <ac:chgData name="Montse Fonseca" userId="79d5e0766f050c43" providerId="LiveId" clId="{813202B1-B4D7-410D-9B27-3303E3C58F58}" dt="2020-08-03T23:28:09.849" v="80" actId="1440"/>
          <ac:picMkLst>
            <pc:docMk/>
            <pc:sldMk cId="1129237278" sldId="351"/>
            <ac:picMk id="1026" creationId="{E5C61EBC-7C00-452E-889A-A0CFE2CA56A1}"/>
          </ac:picMkLst>
        </pc:picChg>
        <pc:picChg chg="del mod">
          <ac:chgData name="Montse Fonseca" userId="79d5e0766f050c43" providerId="LiveId" clId="{813202B1-B4D7-410D-9B27-3303E3C58F58}" dt="2020-08-03T23:27:57.719" v="76" actId="478"/>
          <ac:picMkLst>
            <pc:docMk/>
            <pc:sldMk cId="1129237278" sldId="351"/>
            <ac:picMk id="23558" creationId="{0C399556-49F2-41EC-BD68-10D26CE04997}"/>
          </ac:picMkLst>
        </pc:picChg>
        <pc:picChg chg="mod">
          <ac:chgData name="Montse Fonseca" userId="79d5e0766f050c43" providerId="LiveId" clId="{813202B1-B4D7-410D-9B27-3303E3C58F58}" dt="2020-08-03T23:28:41.704" v="91" actId="1076"/>
          <ac:picMkLst>
            <pc:docMk/>
            <pc:sldMk cId="1129237278" sldId="351"/>
            <ac:picMk id="23560" creationId="{962BF47F-6A76-4826-ACE5-37BF25E89955}"/>
          </ac:picMkLst>
        </pc:picChg>
      </pc:sldChg>
      <pc:sldChg chg="addSp delSp modSp mod">
        <pc:chgData name="Montse Fonseca" userId="79d5e0766f050c43" providerId="LiveId" clId="{813202B1-B4D7-410D-9B27-3303E3C58F58}" dt="2020-08-03T23:31:33.576" v="117" actId="1076"/>
        <pc:sldMkLst>
          <pc:docMk/>
          <pc:sldMk cId="3512297013" sldId="352"/>
        </pc:sldMkLst>
        <pc:spChg chg="add mod">
          <ac:chgData name="Montse Fonseca" userId="79d5e0766f050c43" providerId="LiveId" clId="{813202B1-B4D7-410D-9B27-3303E3C58F58}" dt="2020-08-03T23:31:33.576" v="117" actId="1076"/>
          <ac:spMkLst>
            <pc:docMk/>
            <pc:sldMk cId="3512297013" sldId="352"/>
            <ac:spMk id="3" creationId="{DAEDED4A-EA10-4092-9105-A1B53CFBA33B}"/>
          </ac:spMkLst>
        </pc:spChg>
        <pc:spChg chg="add mod">
          <ac:chgData name="Montse Fonseca" userId="79d5e0766f050c43" providerId="LiveId" clId="{813202B1-B4D7-410D-9B27-3303E3C58F58}" dt="2020-08-03T23:31:25.464" v="116" actId="1076"/>
          <ac:spMkLst>
            <pc:docMk/>
            <pc:sldMk cId="3512297013" sldId="352"/>
            <ac:spMk id="4" creationId="{D2327BCB-EAA9-45A1-940C-189078BDED52}"/>
          </ac:spMkLst>
        </pc:spChg>
        <pc:picChg chg="add del">
          <ac:chgData name="Montse Fonseca" userId="79d5e0766f050c43" providerId="LiveId" clId="{813202B1-B4D7-410D-9B27-3303E3C58F58}" dt="2020-08-03T23:30:55.291" v="105" actId="478"/>
          <ac:picMkLst>
            <pc:docMk/>
            <pc:sldMk cId="3512297013" sldId="352"/>
            <ac:picMk id="2050" creationId="{D79EC10B-4895-40CB-B6DD-EF932420FC07}"/>
          </ac:picMkLst>
        </pc:picChg>
        <pc:picChg chg="mod">
          <ac:chgData name="Montse Fonseca" userId="79d5e0766f050c43" providerId="LiveId" clId="{813202B1-B4D7-410D-9B27-3303E3C58F58}" dt="2020-08-03T23:30:24.917" v="101" actId="1076"/>
          <ac:picMkLst>
            <pc:docMk/>
            <pc:sldMk cId="3512297013" sldId="352"/>
            <ac:picMk id="24578" creationId="{4F8A0D87-95DB-436B-9010-2B953FE1FCE3}"/>
          </ac:picMkLst>
        </pc:picChg>
        <pc:picChg chg="mod">
          <ac:chgData name="Montse Fonseca" userId="79d5e0766f050c43" providerId="LiveId" clId="{813202B1-B4D7-410D-9B27-3303E3C58F58}" dt="2020-08-03T23:30:33.322" v="103" actId="1076"/>
          <ac:picMkLst>
            <pc:docMk/>
            <pc:sldMk cId="3512297013" sldId="352"/>
            <ac:picMk id="24580" creationId="{9E5C1677-0193-4760-BCF2-ED6965EA52DE}"/>
          </ac:picMkLst>
        </pc:picChg>
      </pc:sldChg>
      <pc:sldChg chg="addSp delSp modSp mod">
        <pc:chgData name="Montse Fonseca" userId="79d5e0766f050c43" providerId="LiveId" clId="{813202B1-B4D7-410D-9B27-3303E3C58F58}" dt="2020-08-03T23:34:14.820" v="143" actId="1036"/>
        <pc:sldMkLst>
          <pc:docMk/>
          <pc:sldMk cId="426824839" sldId="353"/>
        </pc:sldMkLst>
        <pc:spChg chg="add mod">
          <ac:chgData name="Montse Fonseca" userId="79d5e0766f050c43" providerId="LiveId" clId="{813202B1-B4D7-410D-9B27-3303E3C58F58}" dt="2020-08-03T23:32:23.383" v="124" actId="1076"/>
          <ac:spMkLst>
            <pc:docMk/>
            <pc:sldMk cId="426824839" sldId="353"/>
            <ac:spMk id="3" creationId="{16A61C8E-8592-406C-A06C-73686D075401}"/>
          </ac:spMkLst>
        </pc:spChg>
        <pc:spChg chg="add mod">
          <ac:chgData name="Montse Fonseca" userId="79d5e0766f050c43" providerId="LiveId" clId="{813202B1-B4D7-410D-9B27-3303E3C58F58}" dt="2020-08-03T23:34:14.820" v="143" actId="1036"/>
          <ac:spMkLst>
            <pc:docMk/>
            <pc:sldMk cId="426824839" sldId="353"/>
            <ac:spMk id="4" creationId="{FA043D52-6A10-435C-A2B3-BE762B392467}"/>
          </ac:spMkLst>
        </pc:spChg>
        <pc:picChg chg="add mod">
          <ac:chgData name="Montse Fonseca" userId="79d5e0766f050c43" providerId="LiveId" clId="{813202B1-B4D7-410D-9B27-3303E3C58F58}" dt="2020-08-03T23:33:54.362" v="133" actId="1076"/>
          <ac:picMkLst>
            <pc:docMk/>
            <pc:sldMk cId="426824839" sldId="353"/>
            <ac:picMk id="3074" creationId="{1D197349-F617-410B-9DA7-3E4403171B9A}"/>
          </ac:picMkLst>
        </pc:picChg>
        <pc:picChg chg="del">
          <ac:chgData name="Montse Fonseca" userId="79d5e0766f050c43" providerId="LiveId" clId="{813202B1-B4D7-410D-9B27-3303E3C58F58}" dt="2020-08-03T23:33:23.310" v="125" actId="478"/>
          <ac:picMkLst>
            <pc:docMk/>
            <pc:sldMk cId="426824839" sldId="353"/>
            <ac:picMk id="25602" creationId="{AF7FD647-EC80-47D6-8828-1C1B16E02DE2}"/>
          </ac:picMkLst>
        </pc:picChg>
        <pc:picChg chg="mod">
          <ac:chgData name="Montse Fonseca" userId="79d5e0766f050c43" providerId="LiveId" clId="{813202B1-B4D7-410D-9B27-3303E3C58F58}" dt="2020-08-03T23:33:49.318" v="132" actId="1076"/>
          <ac:picMkLst>
            <pc:docMk/>
            <pc:sldMk cId="426824839" sldId="353"/>
            <ac:picMk id="25604" creationId="{CD37FDF5-91F8-4A27-B4CE-5F63987C57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7B09AB-EEB7-CA41-9917-C6B3FA9BF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1B7F3B-5BCB-B246-A70C-81797DD2B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dondear rectángulo de una esquina 10">
            <a:extLst>
              <a:ext uri="{FF2B5EF4-FFF2-40B4-BE49-F238E27FC236}">
                <a16:creationId xmlns:a16="http://schemas.microsoft.com/office/drawing/2014/main" id="{C44B12F3-29A4-AB4F-94C5-054238EA8637}"/>
              </a:ext>
            </a:extLst>
          </p:cNvPr>
          <p:cNvSpPr/>
          <p:nvPr userDrawn="1"/>
        </p:nvSpPr>
        <p:spPr>
          <a:xfrm>
            <a:off x="0" y="3429000"/>
            <a:ext cx="8855242" cy="1828800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E7CFA3-DE76-8B45-B636-1648109B62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9000"/>
            <a:ext cx="8855242" cy="1150855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agregar el título del material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2C9998-47EF-DD44-961C-A43D1FF5E4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579855"/>
            <a:ext cx="8855242" cy="6779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agregar el nombre de la escuela preparatoria en donde te encuentras inscrito, así como tu nombre con grado académico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CFE52-EBC9-3C48-9F25-33677FE1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603A88-6432-4F49-A3C3-AD3F42D8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185BA-6CC8-C641-B8F9-81623197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D60410E-D856-0F4E-8E2C-092742049E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017" y="204537"/>
            <a:ext cx="2787902" cy="12684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031E1E9-FF61-9D4D-9C0D-A70DE6C4F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" y="204537"/>
            <a:ext cx="3050674" cy="9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55B9D-941E-224B-B3C2-325BB7FD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8EED0-EF65-A24C-A77B-55701BDC0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E1C74-97F4-014C-A5B8-14859599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05000-302A-F64E-9D31-E8745007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8377C-567E-2E48-9652-70207373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3F56FB-7CC5-3846-BE29-563C09501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8B27B8-F713-1B48-A920-C859ED247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A4CC7-0768-0744-AFEC-74E276E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21745B-E8D7-BB44-947D-BFD61176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AD22D-2AAA-0A47-894F-7A97A476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375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422B8-2615-2D42-A79C-F13ED1ED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2EB629-4CB7-194A-AD40-8CC37507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41DA0-432D-FD42-BA4F-6FEC65E1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802766-726B-B643-B5F6-F59363D8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45839-812A-1043-B7C1-12522557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3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04D24-9FD4-BA42-BA14-4BADCFEE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1BDD48-03C1-BE40-8585-651DE977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91F79-C74D-AB47-9A27-D840DF9E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BA749-E2B8-004B-A840-195BC177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91F02-5515-414B-9920-67D64A6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423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59886-E899-3048-AEE4-3E93B4AC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93F39-37D7-5844-B794-042B7B14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41521D-E812-A646-A2A2-54D94C85D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71FEDB-2D62-DE41-9715-FDF9AD18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67457E-B6D8-1C47-A1DC-C9D6F20A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F89854-C6CA-FF42-BAC4-E9B914AC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38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A6FF8-B2F5-9145-8195-D074DB3A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44A506-C5C4-4442-B81E-1F149D046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CDEF8C-7B1F-ED4F-9637-AF4A1A97B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4B8301-1FB5-9846-96EC-A98B6E77A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D4D0E3-7E91-A04C-ACD2-75AC3B441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C8C5CE-A80D-7A42-96B0-7F882CF8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B31D6D-612A-D041-B63D-8EDE2DED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2FF4D0-FCC3-D14E-AA75-1ED49B33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88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E8A8C-856E-9241-9DC5-2AD38189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81A9FB-7DF4-6F4C-A507-7F6FD3D9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14E1E5-9756-464E-A6AD-D6782B0F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73C45-A7D7-1144-9F27-DEB9503B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268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2F43DD-6324-2044-9CAC-FB5D9A4F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62408F-B5BA-1747-8382-5E808441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BB5A36-D124-594D-9778-692E2A0C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92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9C5E3-A863-5E4A-A277-AAF364CC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2DC7AD-2C1F-244E-9145-365A6573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77FDE7-7E44-C646-B80D-C51D8FC57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732A17-FC7D-6945-8619-B0A530C1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41F231-9AED-D94B-84CC-A5A69E98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C6CF69-0BE6-6346-BC73-6EC0BEF5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43CBC-683A-A841-B968-A0FBD46F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F37239-C183-A34C-B6F7-9BC52F150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5A560-C88E-8847-B55F-A457F1CD9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FFBF0F-1066-2D46-8B99-75382131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9DAF6-B90A-074E-8209-6563FBE3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DF5519-8B35-564C-B418-77AA0BD7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03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EE1FC1-DA4E-1D43-98CB-E83CC8A74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83" y="0"/>
            <a:ext cx="226193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85902B-DE01-1646-97E7-4586582F3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83" y="0"/>
            <a:ext cx="2261937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913C49-74FB-C445-B79F-86C3CE4761E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825" y="3842251"/>
            <a:ext cx="1943482" cy="301574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EED4BA-DAF9-D340-9D35-8E27534D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9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0FAE48-472E-6C40-BD17-2265164D5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998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C3BDB-6109-C543-9582-E0223F98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689B-880E-C74A-B334-5CB1C218260E}" type="datetimeFigureOut">
              <a:rPr lang="es-ES_tradnl" smtClean="0"/>
              <a:t>03/08/2020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0B4F4-B93B-7244-B5E9-87573342D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3A45C-D08D-9E42-9D19-2A8066085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53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8DE30-E52D-C640-A858-D8DD1DA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15553"/>
            <a:ext cx="8855242" cy="1054126"/>
          </a:xfrm>
        </p:spPr>
        <p:txBody>
          <a:bodyPr>
            <a:normAutofit/>
          </a:bodyPr>
          <a:lstStyle/>
          <a:p>
            <a:r>
              <a:rPr lang="es-ES_tradnl" sz="2000" dirty="0">
                <a:solidFill>
                  <a:srgbClr val="2B074A"/>
                </a:solidFill>
              </a:rPr>
              <a:t>BLOQUE III: FUNCIONES Y CARACTERÍSTICAS DE TEXTOS PERSUASIVOS</a:t>
            </a:r>
            <a:br>
              <a:rPr lang="es-ES_tradnl" sz="2000" dirty="0">
                <a:solidFill>
                  <a:srgbClr val="2B074A"/>
                </a:solidFill>
              </a:rPr>
            </a:br>
            <a:r>
              <a:rPr lang="es-ES_tradnl" sz="2000" dirty="0">
                <a:solidFill>
                  <a:srgbClr val="2B074A"/>
                </a:solidFill>
                <a:latin typeface="Arial"/>
                <a:cs typeface="Arial"/>
              </a:rPr>
              <a:t>Producción de textos </a:t>
            </a:r>
            <a:endParaRPr lang="es-ES_tradnl" sz="2000" dirty="0">
              <a:solidFill>
                <a:srgbClr val="2B074A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3F70A-1CFF-6A49-8E1A-FC1D1BBF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9679"/>
            <a:ext cx="8855242" cy="9038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>
                <a:solidFill>
                  <a:srgbClr val="2B074A"/>
                </a:solidFill>
              </a:rPr>
              <a:t>Escuela Preparatoria No. 3 </a:t>
            </a:r>
          </a:p>
          <a:p>
            <a:r>
              <a:rPr lang="es-ES_tradnl" dirty="0">
                <a:solidFill>
                  <a:srgbClr val="2B074A"/>
                </a:solidFill>
              </a:rPr>
              <a:t>Catedrático: </a:t>
            </a:r>
            <a:r>
              <a:rPr lang="es-ES_tradnl" sz="2000" dirty="0">
                <a:solidFill>
                  <a:srgbClr val="2B074A"/>
                </a:solidFill>
              </a:rPr>
              <a:t>Lic. Montserrat Guadalupe Fonseca Constantino</a:t>
            </a:r>
            <a:endParaRPr lang="es-ES_tradnl" dirty="0">
              <a:solidFill>
                <a:srgbClr val="2B074A"/>
              </a:solidFill>
            </a:endParaRPr>
          </a:p>
          <a:p>
            <a:endParaRPr lang="es-ES_tradnl" sz="700" dirty="0">
              <a:solidFill>
                <a:srgbClr val="2B074A"/>
              </a:solidFill>
              <a:latin typeface="Arial"/>
              <a:cs typeface="Arial"/>
            </a:endParaRPr>
          </a:p>
          <a:p>
            <a:endParaRPr lang="es-ES_tradnl" sz="700" dirty="0"/>
          </a:p>
        </p:txBody>
      </p:sp>
    </p:spTree>
    <p:extLst>
      <p:ext uri="{BB962C8B-B14F-4D97-AF65-F5344CB8AC3E}">
        <p14:creationId xmlns:p14="http://schemas.microsoft.com/office/powerpoint/2010/main" val="176977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9C429-EDEC-43E5-97A8-E24764FC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I</a:t>
            </a:r>
            <a:r>
              <a:rPr lang="es-MX" b="1" i="0" dirty="0">
                <a:solidFill>
                  <a:srgbClr val="2B074A"/>
                </a:solidFill>
                <a:effectLst/>
              </a:rPr>
              <a:t>nformática</a:t>
            </a:r>
            <a:endParaRPr lang="es-MX" dirty="0">
              <a:solidFill>
                <a:srgbClr val="2B074A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D23ED1-25C2-4D0A-8605-D59F72B1C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321"/>
            <a:ext cx="8722659" cy="4351338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u="sng" dirty="0">
                <a:solidFill>
                  <a:schemeClr val="tx1"/>
                </a:solidFill>
                <a:effectLst/>
              </a:rPr>
              <a:t>Web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</a:t>
            </a:r>
            <a:r>
              <a:rPr lang="es-MX" sz="2400" dirty="0">
                <a:solidFill>
                  <a:schemeClr val="tx1"/>
                </a:solidFill>
              </a:rPr>
              <a:t>D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ocumento o información electrónica capaz de contener texto, sonido, vídeo, programas, enlaces, imágenes.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u="sng" dirty="0">
                <a:solidFill>
                  <a:schemeClr val="tx1"/>
                </a:solidFill>
                <a:effectLst/>
              </a:rPr>
              <a:t>Hardware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Conjunto de elementos físicos o materiales que constituyen una computadora o un sistema informático.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u="sng" dirty="0">
                <a:solidFill>
                  <a:schemeClr val="tx1"/>
                </a:solidFill>
                <a:effectLst/>
              </a:rPr>
              <a:t>HTML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lenguaje de marcado que se utiliza para el desarrollo de páginas de Internet.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u="sng" dirty="0">
                <a:solidFill>
                  <a:schemeClr val="tx1"/>
                </a:solidFill>
                <a:effectLst/>
              </a:rPr>
              <a:t>Software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Conjunto de programas y rutinas que permiten a la computadora realizar determinadas tareas.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9DB70-BBBB-44EE-AB20-80599A27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0" dirty="0">
                <a:solidFill>
                  <a:srgbClr val="2B074A"/>
                </a:solidFill>
                <a:effectLst/>
              </a:rPr>
              <a:t>En medicina</a:t>
            </a:r>
            <a:endParaRPr lang="es-MX" dirty="0">
              <a:solidFill>
                <a:srgbClr val="2B074A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B7B20-5CE5-4CAE-B2CF-FAA0D5B2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11"/>
            <a:ext cx="8655424" cy="48384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i="0" u="sng" dirty="0">
                <a:solidFill>
                  <a:schemeClr val="tx1"/>
                </a:solidFill>
              </a:rPr>
              <a:t>Cirugía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Rama de la medicina dedicada a la cura de enfermedades o modificaciones a los tejidos humanos por medio de operaciones.</a:t>
            </a:r>
          </a:p>
          <a:p>
            <a:pPr algn="just"/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s-MX" sz="2400" i="0" u="sng" dirty="0">
                <a:solidFill>
                  <a:schemeClr val="tx1"/>
                </a:solidFill>
              </a:rPr>
              <a:t>Manía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Síntomas compulsivos que padecen los pacientes.</a:t>
            </a:r>
          </a:p>
          <a:p>
            <a:pPr algn="just"/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s-MX" sz="2400" i="0" u="sng" dirty="0">
                <a:solidFill>
                  <a:schemeClr val="tx1"/>
                </a:solidFill>
              </a:rPr>
              <a:t>Patología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Enfermedad</a:t>
            </a:r>
          </a:p>
          <a:p>
            <a:pPr marL="0" indent="0" algn="just">
              <a:buNone/>
            </a:pPr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s-MX" sz="2400" i="0" u="sng" dirty="0">
                <a:solidFill>
                  <a:schemeClr val="tx1"/>
                </a:solidFill>
              </a:rPr>
              <a:t>Hipertenso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</a:t>
            </a:r>
            <a:r>
              <a:rPr lang="es-MX" sz="2400" dirty="0">
                <a:solidFill>
                  <a:schemeClr val="tx1"/>
                </a:solidFill>
              </a:rPr>
              <a:t>P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atología crónica en la que los vasos sanguíneos tienen una tensión persistentemente alta</a:t>
            </a:r>
          </a:p>
          <a:p>
            <a:pPr algn="just"/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s-MX" sz="2400" i="0" u="sng" dirty="0">
                <a:solidFill>
                  <a:schemeClr val="tx1"/>
                </a:solidFill>
              </a:rPr>
              <a:t>Síndrome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Conjunto de síntomas que se presentan juntos y son característicos de una enfermedad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614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33C94-FA26-4272-8F88-B9834CD0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0" dirty="0">
                <a:solidFill>
                  <a:srgbClr val="2B074A"/>
                </a:solidFill>
                <a:effectLst/>
              </a:rPr>
              <a:t>En economía</a:t>
            </a:r>
            <a:endParaRPr lang="es-MX" dirty="0">
              <a:solidFill>
                <a:srgbClr val="2B074A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BFB842-3B09-4E9A-A101-28F601F7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7739"/>
            <a:ext cx="8709212" cy="4719224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400" u="sng" dirty="0">
                <a:solidFill>
                  <a:schemeClr val="tx1"/>
                </a:solidFill>
              </a:rPr>
              <a:t>Í</a:t>
            </a:r>
            <a:r>
              <a:rPr lang="es-MX" sz="2400" b="0" i="0" u="sng" dirty="0">
                <a:solidFill>
                  <a:schemeClr val="tx1"/>
                </a:solidFill>
                <a:effectLst/>
              </a:rPr>
              <a:t>ndice de precios: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s-MX" sz="2400" dirty="0">
                <a:solidFill>
                  <a:schemeClr val="tx1"/>
                </a:solidFill>
              </a:rPr>
              <a:t>E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s un número  calculado a partir de la evolución del nivel de </a:t>
            </a:r>
            <a:r>
              <a:rPr lang="es-MX" sz="2400" i="0" dirty="0">
                <a:solidFill>
                  <a:schemeClr val="tx1"/>
                </a:solidFill>
                <a:effectLst/>
              </a:rPr>
              <a:t>precios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 desde un momento determinado y para un periodo concreto.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u="sng" dirty="0">
                <a:solidFill>
                  <a:schemeClr val="tx1"/>
                </a:solidFill>
                <a:effectLst/>
              </a:rPr>
              <a:t>Macroeconomía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Estudio de la economía de una zona, considerada como la renta nacional, empleo, inversiones, importaciones y exportaciones.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u="sng" dirty="0">
                <a:solidFill>
                  <a:schemeClr val="tx1"/>
                </a:solidFill>
                <a:effectLst/>
              </a:rPr>
              <a:t>Salario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Dinero que recibe una persona de la empresa o entidad para la que trabaja en concepto de paga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u="sng" dirty="0">
                <a:solidFill>
                  <a:schemeClr val="tx1"/>
                </a:solidFill>
                <a:effectLst/>
              </a:rPr>
              <a:t>Impuesto</a:t>
            </a:r>
            <a:r>
              <a:rPr lang="es-MX" sz="2400" b="0" i="0" dirty="0">
                <a:solidFill>
                  <a:schemeClr val="tx1"/>
                </a:solidFill>
                <a:effectLst/>
              </a:rPr>
              <a:t>: Cantidad de dinero que hay que pagar a la Administración para contribuir a la hacienda pública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3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67295-9D99-4829-BAAB-CBD0B24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C9A43-8B5D-4C61-9D76-CC6D21ED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278906" cy="4351338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E</a:t>
            </a:r>
            <a:r>
              <a:rPr lang="es-MX" b="0" dirty="0">
                <a:solidFill>
                  <a:schemeClr val="tx1"/>
                </a:solidFill>
                <a:effectLst/>
              </a:rPr>
              <a:t>s de gran importancia para toda carrera y para cada profesional, siendo los tecnicismos de gran apoyo para poder entender mejor cada uno de los temas, divisiones y ramificaciones de cada profesión.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3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57B69-60D3-4339-A5D0-517C7D68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2954B-2BD6-498B-962F-155309A9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20000" cy="4351338"/>
          </a:xfrm>
        </p:spPr>
        <p:txBody>
          <a:bodyPr/>
          <a:lstStyle/>
          <a:p>
            <a:pPr algn="just"/>
            <a:r>
              <a:rPr lang="es-MX" sz="2400" b="0" i="0" dirty="0">
                <a:solidFill>
                  <a:schemeClr val="tx1"/>
                </a:solidFill>
                <a:effectLst/>
                <a:latin typeface="Open Sans"/>
              </a:rPr>
              <a:t>Morales, Adriana (20/05/2019). "Tecnicismo". En: </a:t>
            </a:r>
            <a:r>
              <a:rPr lang="es-MX" sz="2400" b="0" i="1" dirty="0">
                <a:solidFill>
                  <a:schemeClr val="tx1"/>
                </a:solidFill>
                <a:effectLst/>
                <a:latin typeface="Open Sans"/>
              </a:rPr>
              <a:t>Significados.com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Open Sans"/>
              </a:rPr>
              <a:t>. Disponible en: https://www.significados.com/tecnicismo/ Consultado: 2 de julio de 2020, 06:52 pm.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4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8DE30-E52D-C640-A858-D8DD1DA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24407"/>
            <a:ext cx="8855242" cy="1150855"/>
          </a:xfrm>
        </p:spPr>
        <p:txBody>
          <a:bodyPr>
            <a:normAutofit/>
          </a:bodyPr>
          <a:lstStyle/>
          <a:p>
            <a:r>
              <a:rPr lang="es-ES_tradnl" sz="4400" dirty="0">
                <a:solidFill>
                  <a:srgbClr val="2B074A"/>
                </a:solidFill>
              </a:rPr>
              <a:t>NEOLOGISMOS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3F70A-1CFF-6A49-8E1A-FC1D1BBF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84051"/>
            <a:ext cx="8855242" cy="90388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144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58A9A-6BF3-4C17-87B0-1465B447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952"/>
            <a:ext cx="9099883" cy="1325563"/>
          </a:xfrm>
        </p:spPr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C685A-0290-411B-9764-3D328211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89452"/>
            <a:ext cx="8130988" cy="4351338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Distingue la importancia de la ampliación de vocabulario e identifica los tecnicismos y neologismos de los arcaísmos.</a:t>
            </a:r>
          </a:p>
        </p:txBody>
      </p:sp>
    </p:spTree>
    <p:extLst>
      <p:ext uri="{BB962C8B-B14F-4D97-AF65-F5344CB8AC3E}">
        <p14:creationId xmlns:p14="http://schemas.microsoft.com/office/powerpoint/2010/main" val="147512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0387" y="768038"/>
            <a:ext cx="7367752" cy="56015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MX" sz="3600" b="1" dirty="0">
                <a:solidFill>
                  <a:srgbClr val="521A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 </a:t>
            </a:r>
          </a:p>
          <a:p>
            <a:endParaRPr lang="es-MX" sz="3600" b="1" dirty="0">
              <a:solidFill>
                <a:srgbClr val="521A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Genéricas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Comunicación.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Atributos: 4.1 y 4.3 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Pensamiento crítico. 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Atributos: 6.1, 6.3 y 6.4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Disciplinares 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Comunicación: 4 y 5</a:t>
            </a:r>
          </a:p>
          <a:p>
            <a:pPr algn="ctr"/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882B4-9EEB-40BA-AEAA-6E5B2877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srgbClr val="521A4B"/>
                </a:solidFill>
              </a:rPr>
              <a:t>Resumen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D48F3-0FFC-421E-AD15-4376774E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213"/>
            <a:ext cx="831924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 neologismos surgen debido a la necesidad de designar nuevas realidades, objetos o conceptos que empiezan a formar parte, en un determinado momento, del universo lingüístico de un idioma.</a:t>
            </a:r>
          </a:p>
          <a:p>
            <a:pPr marL="0" indent="0" algn="just">
              <a:buNone/>
            </a:pPr>
            <a:r>
              <a:rPr lang="es-MX" sz="2200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s-MX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alabra nueva que aparece en una lengua, o la inclusión de un significado nuevo en una palabra ya existente o en una palabra procedente de otra lengua. La creación de </a:t>
            </a:r>
            <a:r>
              <a:rPr lang="es-MX" sz="2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neologismos</a:t>
            </a:r>
            <a:r>
              <a:rPr lang="es-MX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 produce por modas y necesidades de nuevas denominaciones.</a:t>
            </a:r>
          </a:p>
          <a:p>
            <a:pPr marL="0" indent="0" algn="just">
              <a:buNone/>
            </a:pPr>
            <a:endParaRPr lang="es-MX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200" dirty="0">
                <a:solidFill>
                  <a:schemeClr val="tx1"/>
                </a:solidFill>
                <a:latin typeface="arial" panose="020B0604020202020204" pitchFamily="34" charset="0"/>
              </a:rPr>
              <a:t>Palabras clave: Neologismo – idioma – lingüística – necesidad.</a:t>
            </a:r>
            <a:endParaRPr lang="es-MX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2AD60-6DAB-4D84-808E-3C03DC71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Abstract</a:t>
            </a:r>
            <a:endParaRPr lang="es-MX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CB5F5A-8A1C-4586-92FA-9E6CC6383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8144435" cy="36580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Neologisms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arise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due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need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designate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new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realities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objects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concepts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that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begin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form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at a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certain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moment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of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linguistic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universe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a language.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400" dirty="0">
              <a:solidFill>
                <a:schemeClr val="tx1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word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that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appears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a language,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inclusion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a new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meaning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existing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word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a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word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from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another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language.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creation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neologisms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produced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fads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needs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new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denominations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Key words: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Neologism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language -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linguistics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need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597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8DE30-E52D-C640-A858-D8DD1DA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85140"/>
            <a:ext cx="8855242" cy="1150855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2B074A"/>
                </a:solidFill>
              </a:rPr>
              <a:t>BLOQUE III: AMPLIACIÓN DE VOCABULARIO</a:t>
            </a:r>
            <a:br>
              <a:rPr lang="es-ES_tradnl" sz="2800" dirty="0">
                <a:solidFill>
                  <a:srgbClr val="2B074A"/>
                </a:solidFill>
              </a:rPr>
            </a:br>
            <a:r>
              <a:rPr lang="es-ES_tradnl" sz="2800" dirty="0">
                <a:solidFill>
                  <a:srgbClr val="2B074A"/>
                </a:solidFill>
                <a:latin typeface="Arial"/>
                <a:cs typeface="Arial"/>
              </a:rPr>
              <a:t>Producción de textos </a:t>
            </a:r>
            <a:endParaRPr lang="es-ES_tradnl" sz="2800" dirty="0">
              <a:solidFill>
                <a:srgbClr val="2B074A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3F70A-1CFF-6A49-8E1A-FC1D1BBF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84051"/>
            <a:ext cx="8855242" cy="90388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980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FE058-7BB9-423E-91FC-C94E7214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NEOLOGISMOS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DF9A8-EDB7-4130-B3B2-F488033D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896782"/>
            <a:ext cx="368001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solidFill>
                  <a:srgbClr val="000000"/>
                </a:solidFill>
                <a:latin typeface="Open Sans"/>
              </a:rPr>
              <a:t>S</a:t>
            </a:r>
            <a:r>
              <a:rPr lang="es-MX" b="0" i="0" dirty="0">
                <a:solidFill>
                  <a:srgbClr val="000000"/>
                </a:solidFill>
                <a:effectLst/>
                <a:latin typeface="Open Sans"/>
              </a:rPr>
              <a:t>on aquellas palabras que se introducen en una lengua a fuerza del uso, para expresar una realidad novedosa o reciente.</a:t>
            </a:r>
            <a:br>
              <a:rPr lang="es-MX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s-MX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s-MX" dirty="0"/>
          </a:p>
        </p:txBody>
      </p:sp>
      <p:pic>
        <p:nvPicPr>
          <p:cNvPr id="18434" name="Picture 2" descr="Qué es Neologismo? » Su Definición y Significado [2020]">
            <a:extLst>
              <a:ext uri="{FF2B5EF4-FFF2-40B4-BE49-F238E27FC236}">
                <a16:creationId xmlns:a16="http://schemas.microsoft.com/office/drawing/2014/main" id="{DC123C37-8102-4A52-B572-8F6D4CDE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7" y="3024556"/>
            <a:ext cx="3982571" cy="290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F5EECDB-EFA3-456D-B60C-8F225F989ABC}"/>
              </a:ext>
            </a:extLst>
          </p:cNvPr>
          <p:cNvSpPr/>
          <p:nvPr/>
        </p:nvSpPr>
        <p:spPr>
          <a:xfrm>
            <a:off x="4996310" y="1942123"/>
            <a:ext cx="450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https://www.google.com/url?sa=i&amp;url=https%3A%2F%2Fconceptodefinicion.de%2Fneologismo%2F&amp;psig=AOvVaw2me0AEVJVAKBgoFVrdv5eb&amp;ust=1596583138637000&amp;source=images&amp;cd=vfe&amp;ved=0CAIQjRxqFwoTCNCIhuuVgOsCFQAAAAAdAAAAABAD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280798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C277-4FAC-47CF-9E47-F7D673A9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NEOLOGISMOS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6B7D6-5C45-4B23-A0EB-F80B1ECB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804" y="2546630"/>
            <a:ext cx="4627473" cy="17647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b="0" i="0" dirty="0">
                <a:solidFill>
                  <a:srgbClr val="000000"/>
                </a:solidFill>
                <a:effectLst/>
                <a:latin typeface="Open Sans"/>
              </a:rPr>
              <a:t>El concepto de neologismo se opone al de </a:t>
            </a:r>
            <a:r>
              <a:rPr lang="es-MX" i="0" u="none" strike="noStrike" dirty="0">
                <a:solidFill>
                  <a:srgbClr val="000000"/>
                </a:solidFill>
                <a:effectLst/>
                <a:latin typeface="Open Sans"/>
              </a:rPr>
              <a:t>arcaísmo.</a:t>
            </a:r>
          </a:p>
          <a:p>
            <a:r>
              <a:rPr lang="es-MX" dirty="0">
                <a:solidFill>
                  <a:srgbClr val="000000"/>
                </a:solidFill>
                <a:latin typeface="Open Sans"/>
              </a:rPr>
              <a:t>F</a:t>
            </a:r>
            <a:r>
              <a:rPr lang="es-MX" b="0" i="0" dirty="0">
                <a:solidFill>
                  <a:srgbClr val="000000"/>
                </a:solidFill>
                <a:effectLst/>
                <a:latin typeface="Open Sans"/>
              </a:rPr>
              <a:t>orman parte de la capacidad creativa del </a:t>
            </a:r>
            <a:r>
              <a:rPr lang="es-MX" dirty="0">
                <a:solidFill>
                  <a:srgbClr val="000000"/>
                </a:solidFill>
                <a:latin typeface="Open Sans"/>
              </a:rPr>
              <a:t>lenguaje.</a:t>
            </a:r>
            <a:endParaRPr lang="es-MX" dirty="0"/>
          </a:p>
        </p:txBody>
      </p:sp>
      <p:pic>
        <p:nvPicPr>
          <p:cNvPr id="19458" name="Picture 2" descr="Ejemplos de neologismos">
            <a:extLst>
              <a:ext uri="{FF2B5EF4-FFF2-40B4-BE49-F238E27FC236}">
                <a16:creationId xmlns:a16="http://schemas.microsoft.com/office/drawing/2014/main" id="{1EB844EB-2B5B-425C-BA95-2EF3D394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76" y="1775012"/>
            <a:ext cx="3307976" cy="3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94A6E9D-6A8E-4AB7-BA63-4EF465CA02D4}"/>
              </a:ext>
            </a:extLst>
          </p:cNvPr>
          <p:cNvSpPr/>
          <p:nvPr/>
        </p:nvSpPr>
        <p:spPr>
          <a:xfrm>
            <a:off x="2162439" y="5167312"/>
            <a:ext cx="4560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https://www.google.com/url?sa=i&amp;url=https%3A%2F%2Ftusejemplos.com%2Fejemplos-de-neologismos%2F&amp;psig=AOvVaw2me0AEVJVAKBgoFVrdv5eb&amp;ust=1596583138637000&amp;source=images&amp;cd=vfe&amp;ved=0CAIQjRxqFwoTCNCIhuuVgOsCFQAAAAAdAAAAABAJ</a:t>
            </a:r>
          </a:p>
        </p:txBody>
      </p:sp>
    </p:spTree>
    <p:extLst>
      <p:ext uri="{BB962C8B-B14F-4D97-AF65-F5344CB8AC3E}">
        <p14:creationId xmlns:p14="http://schemas.microsoft.com/office/powerpoint/2010/main" val="274252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0A1A3-5836-4112-8BF3-C19A0227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2B074A"/>
                </a:solidFill>
              </a:rPr>
              <a:t>NEOLOGISMOS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7633A-BC92-455C-98BD-B4BCF75A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011" y="1825625"/>
            <a:ext cx="399377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</a:rPr>
              <a:t>Cuando surge un elemento del mundo real que carece de término apropiado en la lengua, se procede a crear uno nuevo para poder hablar de él, dando nacimiento así a un término novedoso o neologismo</a:t>
            </a:r>
            <a:br>
              <a:rPr lang="es-MX" sz="2400" b="0" i="0" dirty="0">
                <a:solidFill>
                  <a:srgbClr val="000000"/>
                </a:solidFill>
                <a:effectLst/>
              </a:rPr>
            </a:br>
            <a:endParaRPr lang="es-MX" sz="2400" dirty="0"/>
          </a:p>
        </p:txBody>
      </p:sp>
      <p:pic>
        <p:nvPicPr>
          <p:cNvPr id="20482" name="Picture 2" descr="Construyendo un lenguaje: el neologismo |">
            <a:extLst>
              <a:ext uri="{FF2B5EF4-FFF2-40B4-BE49-F238E27FC236}">
                <a16:creationId xmlns:a16="http://schemas.microsoft.com/office/drawing/2014/main" id="{A9CF2702-1D70-4834-BC77-B1ED923F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3" y="2988509"/>
            <a:ext cx="4203808" cy="22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30CFCE1-0E4D-4695-9F0B-AEDDB37A47E4}"/>
              </a:ext>
            </a:extLst>
          </p:cNvPr>
          <p:cNvSpPr/>
          <p:nvPr/>
        </p:nvSpPr>
        <p:spPr>
          <a:xfrm>
            <a:off x="749423" y="533044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/>
              <a:t>https://www.google.com/url?sa=i&amp;url=https%3A%2F%2Fwww.elretruecano.com%2Fconstruyendo-un-lenguaje-el-neologismo%2F&amp;psig=AOvVaw2me0AEVJVAKBgoFVrdv5eb&amp;ust=1596583138637000&amp;source=images&amp;cd=vfe&amp;ved=0CAIQjRxqFwoTCNCIhuuVgOsCFQAAAAAdAAAAABAP</a:t>
            </a:r>
          </a:p>
        </p:txBody>
      </p:sp>
    </p:spTree>
    <p:extLst>
      <p:ext uri="{BB962C8B-B14F-4D97-AF65-F5344CB8AC3E}">
        <p14:creationId xmlns:p14="http://schemas.microsoft.com/office/powerpoint/2010/main" val="348626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ECD482-45A3-46F7-86F5-3C1E8850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39072"/>
            <a:ext cx="8763000" cy="4653803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400" b="1" i="0" dirty="0">
                <a:solidFill>
                  <a:srgbClr val="000000"/>
                </a:solidFill>
                <a:effectLst/>
              </a:rPr>
              <a:t>Bullying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. Un término tomado en préstamo del inglés para referirse al acoso escolar o laboral. Proviene de </a:t>
            </a:r>
            <a:r>
              <a:rPr lang="es-MX" sz="2400" b="0" i="1" dirty="0" err="1">
                <a:solidFill>
                  <a:srgbClr val="000000"/>
                </a:solidFill>
                <a:effectLst/>
              </a:rPr>
              <a:t>Bully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, “abusivo, abusador”.</a:t>
            </a:r>
          </a:p>
          <a:p>
            <a:pPr algn="just"/>
            <a:endParaRPr lang="es-MX" sz="24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s-MX" sz="2400" b="1" i="0" dirty="0">
                <a:solidFill>
                  <a:srgbClr val="000000"/>
                </a:solidFill>
                <a:effectLst/>
              </a:rPr>
              <a:t>Hacker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. Proveniente del inglés, es un término que denota a un pirata informático o un </a:t>
            </a:r>
            <a:r>
              <a:rPr lang="es-MX" sz="2400" b="0" i="0" u="none" strike="noStrike" dirty="0">
                <a:solidFill>
                  <a:srgbClr val="000000"/>
                </a:solidFill>
                <a:effectLst/>
              </a:rPr>
              <a:t>usuario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 con grandes conocimientos de Internet. Viene del verbo </a:t>
            </a:r>
            <a:r>
              <a:rPr lang="es-MX" sz="2400" b="0" i="1" dirty="0" err="1">
                <a:solidFill>
                  <a:srgbClr val="000000"/>
                </a:solidFill>
                <a:effectLst/>
              </a:rPr>
              <a:t>to</a:t>
            </a:r>
            <a:r>
              <a:rPr lang="es-MX" sz="2400" b="0" i="1" dirty="0">
                <a:solidFill>
                  <a:srgbClr val="000000"/>
                </a:solidFill>
                <a:effectLst/>
              </a:rPr>
              <a:t> </a:t>
            </a:r>
            <a:r>
              <a:rPr lang="es-MX" sz="2400" b="0" i="1" dirty="0" err="1">
                <a:solidFill>
                  <a:srgbClr val="000000"/>
                </a:solidFill>
                <a:effectLst/>
              </a:rPr>
              <a:t>Hack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 (“Entrar sin autorización”).</a:t>
            </a:r>
          </a:p>
          <a:p>
            <a:pPr algn="just"/>
            <a:endParaRPr lang="es-MX" sz="24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s-MX" sz="2400" b="1" i="0" dirty="0" err="1">
                <a:solidFill>
                  <a:srgbClr val="000000"/>
                </a:solidFill>
                <a:effectLst/>
              </a:rPr>
              <a:t>Selfie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. Proveniente de la palabra inglesa </a:t>
            </a:r>
            <a:r>
              <a:rPr lang="es-MX" sz="2400" b="0" i="1" dirty="0" err="1">
                <a:solidFill>
                  <a:srgbClr val="000000"/>
                </a:solidFill>
                <a:effectLst/>
              </a:rPr>
              <a:t>self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 (“uno mismo”), es un término puesto de moda por las redes sociales y las cámaras frontales de los celulares, que permiten fotografiarse a uno mismo.</a:t>
            </a:r>
            <a:br>
              <a:rPr lang="es-MX" sz="2400" b="0" i="0" dirty="0">
                <a:solidFill>
                  <a:srgbClr val="000000"/>
                </a:solidFill>
                <a:effectLst/>
              </a:rPr>
            </a:br>
            <a:endParaRPr lang="es-MX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9DB06E-CA18-41C9-A334-688DFB00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9883" cy="1325563"/>
          </a:xfrm>
        </p:spPr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327047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486B6-1FA8-4F0D-B2BC-A819A524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0" y="1879413"/>
            <a:ext cx="8588189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b="1" i="0" dirty="0">
                <a:solidFill>
                  <a:srgbClr val="000000"/>
                </a:solidFill>
                <a:effectLst/>
              </a:rPr>
              <a:t>Tuitear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. Derivada del inglés </a:t>
            </a:r>
            <a:r>
              <a:rPr lang="es-MX" sz="2400" b="0" i="1" dirty="0">
                <a:solidFill>
                  <a:srgbClr val="000000"/>
                </a:solidFill>
                <a:effectLst/>
              </a:rPr>
              <a:t>tweet 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(“pío”, onomatopeya de los pájaros), un término que se instauró a partir del uso de la red social Twitter y su imaginario particular.</a:t>
            </a:r>
          </a:p>
          <a:p>
            <a:pPr algn="just"/>
            <a:endParaRPr lang="es-MX" sz="2400" dirty="0">
              <a:solidFill>
                <a:srgbClr val="000000"/>
              </a:solidFill>
            </a:endParaRPr>
          </a:p>
          <a:p>
            <a:pPr algn="just"/>
            <a:r>
              <a:rPr lang="es-MX" sz="2400" b="1" i="0" dirty="0">
                <a:solidFill>
                  <a:srgbClr val="000000"/>
                </a:solidFill>
                <a:effectLst/>
              </a:rPr>
              <a:t>Viral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. Inicialmente con un significado médico o biológico (relacionado a los virus), este término ganó un sentido específico en el mundo de las redes sociales y el Internet, ya que sirve para denominar aquel contenido que es replicado por muchos y que por ende se transmite rápidamente, como hacían antaño los virus informáticos. Se tornó así un término de valoración.</a:t>
            </a:r>
            <a:endParaRPr lang="es-MX" sz="2400" dirty="0">
              <a:solidFill>
                <a:srgbClr val="000000"/>
              </a:solidFill>
            </a:endParaRPr>
          </a:p>
          <a:p>
            <a:pPr algn="just"/>
            <a:endParaRPr lang="es-MX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C11CBB1-0300-4105-9374-63021EB7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9883" cy="1325563"/>
          </a:xfrm>
        </p:spPr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1117917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EAB11-987F-4295-A3B4-FC3A1C38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177FE-9EB1-4C2A-9AF3-AD246732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8529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>
                <a:solidFill>
                  <a:schemeClr val="tx1"/>
                </a:solidFill>
              </a:rPr>
              <a:t>Chatear</a:t>
            </a:r>
            <a:r>
              <a:rPr lang="es-MX" sz="2400" dirty="0">
                <a:solidFill>
                  <a:schemeClr val="tx1"/>
                </a:solidFill>
              </a:rPr>
              <a:t>: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antener una conversación </a:t>
            </a:r>
            <a:r>
              <a:rPr lang="es-MX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una o más personas a través de la red.</a:t>
            </a:r>
          </a:p>
          <a:p>
            <a:pPr algn="just"/>
            <a:endParaRPr lang="es-MX" sz="2400" dirty="0">
              <a:solidFill>
                <a:schemeClr val="tx1"/>
              </a:solidFill>
            </a:endParaRPr>
          </a:p>
          <a:p>
            <a:pPr algn="just"/>
            <a:r>
              <a:rPr lang="es-MX" sz="2400" b="1" i="0" dirty="0">
                <a:solidFill>
                  <a:schemeClr val="tx1"/>
                </a:solidFill>
                <a:effectLst/>
                <a:latin typeface="Helvetica Neue"/>
              </a:rPr>
              <a:t>Internet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Helvetica Neue"/>
              </a:rPr>
              <a:t>: 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 informática de nivel mundial que utiliza la línea telefónica para transmitir la información.</a:t>
            </a:r>
          </a:p>
          <a:p>
            <a:pPr algn="just"/>
            <a:endParaRPr lang="es-MX" sz="2400" b="0" i="0" dirty="0">
              <a:solidFill>
                <a:schemeClr val="tx1"/>
              </a:solidFill>
              <a:effectLst/>
              <a:latin typeface="Helvetica Neue"/>
            </a:endParaRPr>
          </a:p>
          <a:p>
            <a:pPr algn="just"/>
            <a:r>
              <a:rPr lang="es-MX" sz="2400" b="1" dirty="0">
                <a:solidFill>
                  <a:schemeClr val="tx1"/>
                </a:solidFill>
              </a:rPr>
              <a:t>Mouse</a:t>
            </a:r>
            <a:r>
              <a:rPr lang="es-MX" sz="2400" dirty="0">
                <a:solidFill>
                  <a:schemeClr val="tx1"/>
                </a:solidFill>
              </a:rPr>
              <a:t>: </a:t>
            </a:r>
            <a:r>
              <a:rPr lang="es-MX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Dispositivo de la computadora que se maneja con una sola mano y permite dirigir el movimiento del puntero sobre la pantalla para transmitir órdenes</a:t>
            </a:r>
            <a:endParaRPr lang="es-MX" sz="2400" dirty="0">
              <a:solidFill>
                <a:schemeClr val="tx1"/>
              </a:solidFill>
            </a:endParaRPr>
          </a:p>
          <a:p>
            <a:pPr algn="just"/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2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76DA8-2FC7-4E58-8DD1-15E72995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679918-079E-458D-9D19-6F131174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319246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La creación de neologismos se produce por. Hoy en día, los medios de comunicación son los principales propagadores de los neologismos y de los préstamos lingüísticos. Algunos de estos términos tienen una vida efímera, por lo que </a:t>
            </a:r>
            <a:r>
              <a:rPr lang="es-MX" sz="2400" dirty="0">
                <a:solidFill>
                  <a:srgbClr val="000000"/>
                </a:solidFill>
              </a:rPr>
              <a:t>e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s importante conocer nuevas palabras para poder expresarnos mejor.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7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8DE30-E52D-C640-A858-D8DD1DA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24407"/>
            <a:ext cx="8855242" cy="1150855"/>
          </a:xfrm>
        </p:spPr>
        <p:txBody>
          <a:bodyPr>
            <a:normAutofit/>
          </a:bodyPr>
          <a:lstStyle/>
          <a:p>
            <a:r>
              <a:rPr lang="es-ES_tradnl" sz="4400" dirty="0">
                <a:solidFill>
                  <a:srgbClr val="2B074A"/>
                </a:solidFill>
              </a:rPr>
              <a:t>ARCAISMOS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3F70A-1CFF-6A49-8E1A-FC1D1BBF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84051"/>
            <a:ext cx="8855242" cy="90388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5708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58A9A-6BF3-4C17-87B0-1465B447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952"/>
            <a:ext cx="9099883" cy="1325563"/>
          </a:xfrm>
        </p:spPr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C685A-0290-411B-9764-3D328211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452"/>
            <a:ext cx="8373035" cy="4351338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Distingue la importancia de la ampliación de vocabulario e identifica los tecnicismos y neologismos de los arcaísmos.</a:t>
            </a:r>
          </a:p>
        </p:txBody>
      </p:sp>
    </p:spTree>
    <p:extLst>
      <p:ext uri="{BB962C8B-B14F-4D97-AF65-F5344CB8AC3E}">
        <p14:creationId xmlns:p14="http://schemas.microsoft.com/office/powerpoint/2010/main" val="96936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0387" y="768038"/>
            <a:ext cx="7367752" cy="56015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MX" sz="3600" b="1" dirty="0">
                <a:solidFill>
                  <a:srgbClr val="521A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 </a:t>
            </a:r>
          </a:p>
          <a:p>
            <a:endParaRPr lang="es-MX" sz="3600" b="1" dirty="0">
              <a:solidFill>
                <a:srgbClr val="521A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Genéricas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Comunicación.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Atributos: 4.1 y 4.3 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Pensamiento crítico. 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Atributos: 6.1, 6.3 y 6.4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Disciplinares 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Comunicación: 4 y 5</a:t>
            </a:r>
          </a:p>
          <a:p>
            <a:pPr algn="ctr"/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8DE30-E52D-C640-A858-D8DD1DA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24407"/>
            <a:ext cx="8855242" cy="1150855"/>
          </a:xfrm>
        </p:spPr>
        <p:txBody>
          <a:bodyPr>
            <a:normAutofit/>
          </a:bodyPr>
          <a:lstStyle/>
          <a:p>
            <a:r>
              <a:rPr lang="es-ES_tradnl" sz="4400" dirty="0">
                <a:solidFill>
                  <a:srgbClr val="2B074A"/>
                </a:solidFill>
              </a:rPr>
              <a:t>TECNICISMOS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3F70A-1CFF-6A49-8E1A-FC1D1BBF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84051"/>
            <a:ext cx="8855242" cy="90388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84052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882B4-9EEB-40BA-AEAA-6E5B2877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srgbClr val="521A4B"/>
                </a:solidFill>
              </a:rPr>
              <a:t>Resumen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D48F3-0FFC-421E-AD15-4376774E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33269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 arcaísmos son elementos que pertenecen a épocas pasadas y artísticamente superadas y que se usan en el presente por imitación. </a:t>
            </a:r>
            <a:r>
              <a:rPr lang="es-MX" dirty="0">
                <a:solidFill>
                  <a:schemeClr val="tx1"/>
                </a:solidFill>
                <a:latin typeface="Roboto"/>
              </a:rPr>
              <a:t>E</a:t>
            </a:r>
            <a:r>
              <a:rPr lang="es-MX" b="0" i="0" dirty="0">
                <a:solidFill>
                  <a:schemeClr val="tx1"/>
                </a:solidFill>
                <a:effectLst/>
                <a:latin typeface="Roboto"/>
              </a:rPr>
              <a:t>l límite entre un fenómeno que se considera arcaico y otro que no lo es resulta meramente convencional: son los expertos de la lengua quienes lo etiquetan de arcaico.</a:t>
            </a: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tx1"/>
                </a:solidFill>
                <a:latin typeface="Roboto"/>
              </a:rPr>
              <a:t>Palabras clave: Arcaico – lengua – arte – expertos.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4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2AD60-6DAB-4D84-808E-3C03DC71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solidFill>
                  <a:srgbClr val="2B074A"/>
                </a:solidFill>
              </a:rPr>
              <a:t>Abstract</a:t>
            </a:r>
            <a:endParaRPr lang="es-MX" dirty="0">
              <a:solidFill>
                <a:srgbClr val="2B074A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94B8F1A-A495-4CA4-B17A-70B73F455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69300"/>
            <a:ext cx="8346141" cy="29194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Archaisms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are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elements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that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belong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past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times and are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artistically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surpassed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and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that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are used in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present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by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imitation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.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boundary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between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a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phenomenon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that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is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considered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archaic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and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another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that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is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not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is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merely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conventional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: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it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is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language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experts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who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label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it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archaic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400" dirty="0">
              <a:solidFill>
                <a:srgbClr val="22222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Key words: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Archaic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- language - art -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experts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.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23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8EA0B-1A0D-41C4-B5A8-0D9C27E37456}"/>
              </a:ext>
            </a:extLst>
          </p:cNvPr>
          <p:cNvSpPr txBox="1">
            <a:spLocks/>
          </p:cNvSpPr>
          <p:nvPr/>
        </p:nvSpPr>
        <p:spPr>
          <a:xfrm>
            <a:off x="838200" y="828952"/>
            <a:ext cx="90998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rgbClr val="2B074A"/>
                </a:solidFill>
              </a:rPr>
              <a:t>ARCAISMOS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6BE55B-F644-484D-8463-A533DAA07840}"/>
              </a:ext>
            </a:extLst>
          </p:cNvPr>
          <p:cNvSpPr txBox="1"/>
          <p:nvPr/>
        </p:nvSpPr>
        <p:spPr>
          <a:xfrm>
            <a:off x="5250619" y="3158521"/>
            <a:ext cx="40744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una palabra o tipo de expresión que se utilizaba de manera frecuente en la antigüedad y que ha resurgido como un modo de expresión actual.</a:t>
            </a:r>
          </a:p>
          <a:p>
            <a:endParaRPr lang="es-MX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Palabras opuestas para anticuado y moderno | Vector Premium">
            <a:extLst>
              <a:ext uri="{FF2B5EF4-FFF2-40B4-BE49-F238E27FC236}">
                <a16:creationId xmlns:a16="http://schemas.microsoft.com/office/drawing/2014/main" id="{D00994A6-7E63-4CA7-ABFB-41573859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01" y="2578659"/>
            <a:ext cx="3501277" cy="2623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EDC7807-29E2-4130-A385-95DCB66FBCA4}"/>
              </a:ext>
            </a:extLst>
          </p:cNvPr>
          <p:cNvSpPr/>
          <p:nvPr/>
        </p:nvSpPr>
        <p:spPr>
          <a:xfrm>
            <a:off x="838200" y="1656180"/>
            <a:ext cx="6726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s://www.google.com/url?sa=i&amp;url=https%3A%2F%2Fwww.shutterstock.com%2Fes%2Fimage-vector%2Fopposite-words-old-fashioned-modern-illustration-1048326433&amp;psig=AOvVaw1JF4GwF-6wBP8g-R8Zp4lZ&amp;ust=1596583436041000&amp;source=images&amp;cd=vfe&amp;ved=0CAIQjRxqFwoTCKjGqveWgOs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568875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7CCE14-45A8-456E-B7A3-429E8ED4659B}"/>
              </a:ext>
            </a:extLst>
          </p:cNvPr>
          <p:cNvSpPr txBox="1"/>
          <p:nvPr/>
        </p:nvSpPr>
        <p:spPr>
          <a:xfrm>
            <a:off x="1089212" y="1813610"/>
            <a:ext cx="8088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arcaísmos pueden usarse como recurso literario para embellecer un texto, aunque su uso excesivo puede dificultar la comprensión del mismo.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9928654-43D7-4EA9-87C5-B2DC83174FE8}"/>
              </a:ext>
            </a:extLst>
          </p:cNvPr>
          <p:cNvSpPr txBox="1">
            <a:spLocks/>
          </p:cNvSpPr>
          <p:nvPr/>
        </p:nvSpPr>
        <p:spPr>
          <a:xfrm>
            <a:off x="838200" y="828952"/>
            <a:ext cx="90998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rgbClr val="2B074A"/>
                </a:solidFill>
              </a:rPr>
              <a:t>ARCAISMOS</a:t>
            </a:r>
          </a:p>
        </p:txBody>
      </p:sp>
      <p:pic>
        <p:nvPicPr>
          <p:cNvPr id="5" name="Picture 2" descr="80 ejemplos de arcaísmo – LA NOTA digital">
            <a:extLst>
              <a:ext uri="{FF2B5EF4-FFF2-40B4-BE49-F238E27FC236}">
                <a16:creationId xmlns:a16="http://schemas.microsoft.com/office/drawing/2014/main" id="{E7B2A48B-0DE8-4C1D-A952-87531B0D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31" y="2870109"/>
            <a:ext cx="3638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E7E719C-4C53-49C4-83F6-947E4CDBFEF6}"/>
              </a:ext>
            </a:extLst>
          </p:cNvPr>
          <p:cNvSpPr/>
          <p:nvPr/>
        </p:nvSpPr>
        <p:spPr>
          <a:xfrm>
            <a:off x="1415249" y="5746659"/>
            <a:ext cx="8305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https://www.google.com/url?sa=i&amp;url=https%3A%2F%2Flanotadigital.com.ar%2F2017%2F10%2F13%2F80-ejemplos-de-arcaismo%2F&amp;psig=AOvVaw2Wj_8Ko96WckYvu7-sd4Op&amp;ust=1596583483048000&amp;source=images&amp;cd=vfe&amp;ved=0CAIQjRxqFwoTCJD-yZGXgOsCFQAAAAAdAAAAABAD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547383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2914B-7F32-4FC8-82E6-BC40FFE5BC66}"/>
              </a:ext>
            </a:extLst>
          </p:cNvPr>
          <p:cNvSpPr txBox="1">
            <a:spLocks/>
          </p:cNvSpPr>
          <p:nvPr/>
        </p:nvSpPr>
        <p:spPr>
          <a:xfrm>
            <a:off x="838200" y="828952"/>
            <a:ext cx="9099883" cy="483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rgbClr val="2B074A"/>
                </a:solidFill>
              </a:rPr>
              <a:t>EJEMPLOS</a:t>
            </a:r>
          </a:p>
          <a:p>
            <a:endParaRPr lang="es-MX" dirty="0">
              <a:solidFill>
                <a:srgbClr val="2B074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Tristura</a:t>
            </a:r>
            <a:r>
              <a:rPr lang="es-MX" sz="2400" b="0" dirty="0">
                <a:solidFill>
                  <a:schemeClr val="tx1"/>
                </a:solidFill>
              </a:rPr>
              <a:t>: Tristeza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Misterial</a:t>
            </a:r>
            <a:r>
              <a:rPr lang="es-MX" sz="2400" b="0" dirty="0">
                <a:solidFill>
                  <a:schemeClr val="tx1"/>
                </a:solidFill>
              </a:rPr>
              <a:t>: Misterioso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Manjar</a:t>
            </a:r>
            <a:r>
              <a:rPr lang="es-MX" sz="2400" b="0" dirty="0">
                <a:solidFill>
                  <a:schemeClr val="tx1"/>
                </a:solidFill>
              </a:rPr>
              <a:t>: Comer/Comida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Chiripa</a:t>
            </a:r>
            <a:r>
              <a:rPr lang="es-MX" sz="2400" b="0" dirty="0">
                <a:solidFill>
                  <a:schemeClr val="tx1"/>
                </a:solidFill>
              </a:rPr>
              <a:t>: Suerte favorecida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Convidar</a:t>
            </a:r>
            <a:r>
              <a:rPr lang="es-MX" sz="2400" b="0" dirty="0">
                <a:solidFill>
                  <a:schemeClr val="tx1"/>
                </a:solidFill>
              </a:rPr>
              <a:t>: Invitar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Mandil</a:t>
            </a:r>
            <a:r>
              <a:rPr lang="es-MX" sz="2400" b="0" dirty="0">
                <a:solidFill>
                  <a:schemeClr val="tx1"/>
                </a:solidFill>
              </a:rPr>
              <a:t>: Delantal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Adrede</a:t>
            </a:r>
            <a:r>
              <a:rPr lang="es-MX" sz="2400" b="0" dirty="0">
                <a:solidFill>
                  <a:schemeClr val="tx1"/>
                </a:solidFill>
              </a:rPr>
              <a:t>: A propósito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endParaRPr lang="es-MX" sz="2400" b="0" dirty="0">
              <a:solidFill>
                <a:schemeClr val="tx1"/>
              </a:solidFill>
            </a:endParaRPr>
          </a:p>
        </p:txBody>
      </p:sp>
      <p:pic>
        <p:nvPicPr>
          <p:cNvPr id="23560" name="Picture 8" descr="Delantal Massimo en drill - almacenessi">
            <a:extLst>
              <a:ext uri="{FF2B5EF4-FFF2-40B4-BE49-F238E27FC236}">
                <a16:creationId xmlns:a16="http://schemas.microsoft.com/office/drawing/2014/main" id="{962BF47F-6A76-4826-ACE5-37BF25E8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26" y="3599047"/>
            <a:ext cx="2367616" cy="2564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EC4158-B114-43C3-AD4E-57834E1054DF}"/>
              </a:ext>
            </a:extLst>
          </p:cNvPr>
          <p:cNvSpPr/>
          <p:nvPr/>
        </p:nvSpPr>
        <p:spPr>
          <a:xfrm>
            <a:off x="3904227" y="602200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50" dirty="0"/>
              <a:t>https://www.google.com/url?sa=i&amp;url=https%3A%2F%2Fwww.almacenessi.com%2Fdelantal-massimo-en-drill-198070%2Fp&amp;psig=AOvVaw0CjvZX-f6num6-AJKmUIem&amp;ust=1596583530861000&amp;source=images&amp;cd=vfe&amp;ved=0CAIQjRxqFwoTCJi73aSXgOsCFQAAAAAdAAAAABAG</a:t>
            </a:r>
          </a:p>
        </p:txBody>
      </p:sp>
      <p:pic>
        <p:nvPicPr>
          <p:cNvPr id="1026" name="Picture 2" descr="Qué y cómo se comía en la Edad Media?">
            <a:extLst>
              <a:ext uri="{FF2B5EF4-FFF2-40B4-BE49-F238E27FC236}">
                <a16:creationId xmlns:a16="http://schemas.microsoft.com/office/drawing/2014/main" id="{E5C61EBC-7C00-452E-889A-A0CFE2CA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89" y="754602"/>
            <a:ext cx="3169844" cy="183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7B9E736-F561-4152-906A-59556E528F2E}"/>
              </a:ext>
            </a:extLst>
          </p:cNvPr>
          <p:cNvSpPr/>
          <p:nvPr/>
        </p:nvSpPr>
        <p:spPr>
          <a:xfrm>
            <a:off x="4680289" y="2489513"/>
            <a:ext cx="5270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https://www.google.com/url?sa=i&amp;url=https%3A%2F%2Fhipertextual.com%2F2017%2F04%2Fedad-media-gastronomia&amp;psig=AOvVaw2i4pOTYU8dXEYd553zQ0Fo&amp;ust=1596583654851000&amp;source=images&amp;cd=vfe&amp;ved=0CAIQjRxqFwoTCJjfjuSXgOsCFQAAAAAdAAAAABAD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12923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839CD-4437-4477-8B0A-082ABE1746AC}"/>
              </a:ext>
            </a:extLst>
          </p:cNvPr>
          <p:cNvSpPr txBox="1">
            <a:spLocks/>
          </p:cNvSpPr>
          <p:nvPr/>
        </p:nvSpPr>
        <p:spPr>
          <a:xfrm>
            <a:off x="4643718" y="519669"/>
            <a:ext cx="5764306" cy="5450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rgbClr val="2B074A"/>
                </a:solidFill>
              </a:rPr>
              <a:t>EJEMPLOS</a:t>
            </a:r>
          </a:p>
          <a:p>
            <a:endParaRPr lang="es-MX" dirty="0">
              <a:solidFill>
                <a:srgbClr val="2B074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Acechar</a:t>
            </a:r>
            <a:r>
              <a:rPr lang="es-MX" sz="2400" b="0" dirty="0">
                <a:solidFill>
                  <a:schemeClr val="tx1"/>
                </a:solidFill>
              </a:rPr>
              <a:t>: Vigilar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 err="1">
                <a:solidFill>
                  <a:schemeClr val="tx1"/>
                </a:solidFill>
              </a:rPr>
              <a:t>Amarañarse</a:t>
            </a:r>
            <a:r>
              <a:rPr lang="es-MX" sz="2400" b="0" dirty="0">
                <a:solidFill>
                  <a:schemeClr val="tx1"/>
                </a:solidFill>
              </a:rPr>
              <a:t>: Enredarse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Anteojos</a:t>
            </a:r>
            <a:r>
              <a:rPr lang="es-MX" sz="2400" b="0" dirty="0">
                <a:solidFill>
                  <a:schemeClr val="tx1"/>
                </a:solidFill>
              </a:rPr>
              <a:t>: Lentes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Chamuscar</a:t>
            </a:r>
            <a:r>
              <a:rPr lang="es-MX" sz="2400" b="0" dirty="0">
                <a:solidFill>
                  <a:schemeClr val="tx1"/>
                </a:solidFill>
              </a:rPr>
              <a:t>: Quemar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Fogón</a:t>
            </a:r>
            <a:r>
              <a:rPr lang="es-MX" sz="2400" b="0" dirty="0">
                <a:solidFill>
                  <a:schemeClr val="tx1"/>
                </a:solidFill>
              </a:rPr>
              <a:t>: Lugar donde se prepa el fuego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Machucar</a:t>
            </a:r>
            <a:r>
              <a:rPr lang="es-MX" sz="2400" b="0" dirty="0">
                <a:solidFill>
                  <a:schemeClr val="tx1"/>
                </a:solidFill>
              </a:rPr>
              <a:t>: Partir en dos/Aplastar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Sopapo</a:t>
            </a:r>
            <a:r>
              <a:rPr lang="es-MX" sz="2400" b="0" dirty="0">
                <a:solidFill>
                  <a:schemeClr val="tx1"/>
                </a:solidFill>
              </a:rPr>
              <a:t>: Bofetada/Cachetada</a:t>
            </a:r>
          </a:p>
          <a:p>
            <a:endParaRPr lang="es-MX" sz="2400" b="0" dirty="0">
              <a:solidFill>
                <a:schemeClr val="tx1"/>
              </a:solidFill>
            </a:endParaRPr>
          </a:p>
        </p:txBody>
      </p:sp>
      <p:pic>
        <p:nvPicPr>
          <p:cNvPr id="24578" name="Picture 2" descr="Anteojos antiguos. oro bajo. españa(?). s.xix. - Vendido en ...">
            <a:extLst>
              <a:ext uri="{FF2B5EF4-FFF2-40B4-BE49-F238E27FC236}">
                <a16:creationId xmlns:a16="http://schemas.microsoft.com/office/drawing/2014/main" id="{4F8A0D87-95DB-436B-9010-2B953FE1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63" y="622481"/>
            <a:ext cx="2907667" cy="20999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uánto cabrón / Búsqueda de machucar en cuantocabron.com">
            <a:extLst>
              <a:ext uri="{FF2B5EF4-FFF2-40B4-BE49-F238E27FC236}">
                <a16:creationId xmlns:a16="http://schemas.microsoft.com/office/drawing/2014/main" id="{9E5C1677-0193-4760-BCF2-ED6965EA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4" y="4044990"/>
            <a:ext cx="3142265" cy="2279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AEDED4A-EA10-4092-9105-A1B53CFBA33B}"/>
              </a:ext>
            </a:extLst>
          </p:cNvPr>
          <p:cNvSpPr/>
          <p:nvPr/>
        </p:nvSpPr>
        <p:spPr>
          <a:xfrm>
            <a:off x="762074" y="2722463"/>
            <a:ext cx="40008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s://www.google.com/url?sa=i&amp;url=https%3A%2F%2Fwww.todocoleccion.net%2Fantiguedades-tecnicas%2Fanteojos-antiguos-oro-bajo-espana-s-xix~x102778807&amp;psig=AOvVaw19fiP0I6IkCltxv5AeVL5s&amp;ust=1596583797553000&amp;source=images&amp;cd=vfe&amp;ved=0CAIQjRxqFwoTCMiZ3aOYgOsCFQAAAAAdAAAAABA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2327BCB-EAA9-45A1-940C-189078BDED52}"/>
              </a:ext>
            </a:extLst>
          </p:cNvPr>
          <p:cNvSpPr/>
          <p:nvPr/>
        </p:nvSpPr>
        <p:spPr>
          <a:xfrm>
            <a:off x="3904339" y="6140264"/>
            <a:ext cx="59321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https://www.google.com/url?sa=i&amp;url=https%3A%2F%2Fwww.cuantocabron.com%2Fbusqueda%2F0%2Fmachucar&amp;psig=AOvVaw0gLL0utkdfGbxWRCe5BOZz&amp;ust=1596583842736000&amp;source=images&amp;cd=vfe&amp;ved=0CAIQjRxqFwoTCIDc4LmYgOsCFQAAAAAdAAAAABAD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512297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1D5A-9103-41B2-8BD4-9435F9AC690A}"/>
              </a:ext>
            </a:extLst>
          </p:cNvPr>
          <p:cNvSpPr txBox="1">
            <a:spLocks/>
          </p:cNvSpPr>
          <p:nvPr/>
        </p:nvSpPr>
        <p:spPr>
          <a:xfrm>
            <a:off x="838200" y="828952"/>
            <a:ext cx="9099883" cy="5450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rgbClr val="2B074A"/>
                </a:solidFill>
              </a:rPr>
              <a:t>EJEMPLOS</a:t>
            </a:r>
          </a:p>
          <a:p>
            <a:endParaRPr lang="es-MX" dirty="0">
              <a:solidFill>
                <a:srgbClr val="2B074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Tapujos</a:t>
            </a:r>
            <a:r>
              <a:rPr lang="es-MX" sz="2400" b="0" dirty="0">
                <a:solidFill>
                  <a:schemeClr val="tx1"/>
                </a:solidFill>
              </a:rPr>
              <a:t>: Mentiras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Velada</a:t>
            </a:r>
            <a:r>
              <a:rPr lang="es-MX" sz="2400" b="0" dirty="0">
                <a:solidFill>
                  <a:schemeClr val="tx1"/>
                </a:solidFill>
              </a:rPr>
              <a:t>: Función nocturna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Zopenco</a:t>
            </a:r>
            <a:r>
              <a:rPr lang="es-MX" sz="2400" b="0" dirty="0">
                <a:solidFill>
                  <a:schemeClr val="tx1"/>
                </a:solidFill>
              </a:rPr>
              <a:t>: Torpe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Aguardo</a:t>
            </a:r>
            <a:r>
              <a:rPr lang="es-MX" sz="2400" b="0" dirty="0">
                <a:solidFill>
                  <a:schemeClr val="tx1"/>
                </a:solidFill>
              </a:rPr>
              <a:t>: Acción de esperar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Amodorrado</a:t>
            </a:r>
            <a:r>
              <a:rPr lang="es-MX" sz="2400" b="0" dirty="0">
                <a:solidFill>
                  <a:schemeClr val="tx1"/>
                </a:solidFill>
              </a:rPr>
              <a:t>: Mareado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Balde</a:t>
            </a:r>
            <a:r>
              <a:rPr lang="es-MX" sz="2400" b="0" dirty="0">
                <a:solidFill>
                  <a:schemeClr val="tx1"/>
                </a:solidFill>
              </a:rPr>
              <a:t>: Recipiente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0" u="sng" dirty="0">
                <a:solidFill>
                  <a:schemeClr val="tx1"/>
                </a:solidFill>
              </a:rPr>
              <a:t>Morrazo</a:t>
            </a:r>
            <a:r>
              <a:rPr lang="es-MX" sz="2400" b="0" dirty="0">
                <a:solidFill>
                  <a:schemeClr val="tx1"/>
                </a:solidFill>
              </a:rPr>
              <a:t>: Golpe en la cara</a:t>
            </a:r>
          </a:p>
        </p:txBody>
      </p:sp>
      <p:pic>
        <p:nvPicPr>
          <p:cNvPr id="25604" name="Picture 4" descr="Gente mareada. adolescente mareado sensación de dolor de ...">
            <a:extLst>
              <a:ext uri="{FF2B5EF4-FFF2-40B4-BE49-F238E27FC236}">
                <a16:creationId xmlns:a16="http://schemas.microsoft.com/office/drawing/2014/main" id="{CD37FDF5-91F8-4A27-B4CE-5F63987C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63" y="274954"/>
            <a:ext cx="2227463" cy="222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A61C8E-8592-406C-A06C-73686D075401}"/>
              </a:ext>
            </a:extLst>
          </p:cNvPr>
          <p:cNvSpPr/>
          <p:nvPr/>
        </p:nvSpPr>
        <p:spPr>
          <a:xfrm>
            <a:off x="3578576" y="274954"/>
            <a:ext cx="36191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s://www.google.com/url?sa=i&amp;url=https%3A%2F%2Fwww.freepik.es%2Fvector-premium%2Fgente-mareada-adolescente-mareado-sensacion-dolor-cabeza-gripe_7233000.htm&amp;psig=AOvVaw1xEuMQyNSzIMJmoSG8r6lu&amp;ust=1596583922787000&amp;source=images&amp;cd=vfe&amp;ved=0CAIQjRxqFwoTCNiivd-YgOsCFQAAAAAdAAAAABAD</a:t>
            </a:r>
          </a:p>
        </p:txBody>
      </p:sp>
      <p:pic>
        <p:nvPicPr>
          <p:cNvPr id="3074" name="Picture 2" descr="Velada Musical . - Félix María de Samaniego">
            <a:extLst>
              <a:ext uri="{FF2B5EF4-FFF2-40B4-BE49-F238E27FC236}">
                <a16:creationId xmlns:a16="http://schemas.microsoft.com/office/drawing/2014/main" id="{1D197349-F617-410B-9DA7-3E440317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73" y="3175179"/>
            <a:ext cx="2895579" cy="243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A043D52-6A10-435C-A2B3-BE762B392467}"/>
              </a:ext>
            </a:extLst>
          </p:cNvPr>
          <p:cNvSpPr/>
          <p:nvPr/>
        </p:nvSpPr>
        <p:spPr>
          <a:xfrm>
            <a:off x="5388141" y="5534796"/>
            <a:ext cx="44980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s://www.google.com/url?sa=i&amp;url=http%3A%2F%2Fwww.cervantesvirtual.com%2Fportales%2Ffelix_maria_de_samaniego%2Fimagenes_contexto%2Fimagen%2Fimagenes_contexto_15_velada_musical_michel_ange_houssse%2F&amp;psig=AOvVaw0PeKMMQG5gM_z-inmAt1DU&amp;ust=1596583955232000&amp;source=images&amp;cd=vfe&amp;ved=0CAIQjRxqFwoTCNCMnPaYgOs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426824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10152D-E907-43F7-BE7A-0E5B982C34B7}"/>
              </a:ext>
            </a:extLst>
          </p:cNvPr>
          <p:cNvSpPr txBox="1"/>
          <p:nvPr/>
        </p:nvSpPr>
        <p:spPr>
          <a:xfrm>
            <a:off x="1069042" y="863768"/>
            <a:ext cx="6118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2B074A"/>
                </a:solidFill>
              </a:rPr>
              <a:t>CONCLUSIÓN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356506-E094-4C61-8347-880F72717F03}"/>
              </a:ext>
            </a:extLst>
          </p:cNvPr>
          <p:cNvSpPr txBox="1"/>
          <p:nvPr/>
        </p:nvSpPr>
        <p:spPr>
          <a:xfrm>
            <a:off x="914401" y="2090172"/>
            <a:ext cx="82161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la actualidad perviven algunos arcaísmos en ciertas zonas (sobre todo rurales). 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o más importante al calificar una palabra como arcaísmo es recordar que éste es un concepto relativo por ser la consecuencia de la comparación de dos estados de un idioma, y que tal comparación se hace tomando como modelo de referencia una norma en particular del idioma en cuestión. </a:t>
            </a:r>
          </a:p>
        </p:txBody>
      </p:sp>
    </p:spTree>
    <p:extLst>
      <p:ext uri="{BB962C8B-B14F-4D97-AF65-F5344CB8AC3E}">
        <p14:creationId xmlns:p14="http://schemas.microsoft.com/office/powerpoint/2010/main" val="3368872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91501-C0F6-4E87-82D6-0382809B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>
                <a:solidFill>
                  <a:srgbClr val="2B074A"/>
                </a:solidFill>
              </a:rPr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C3829-FE54-4201-A7A4-DFFED3AA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2095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000" b="0" i="0" dirty="0">
                <a:solidFill>
                  <a:schemeClr val="tx1"/>
                </a:solidFill>
                <a:effectLst/>
              </a:rPr>
              <a:t>Enciclopedia de Ejemplos. (2019). </a:t>
            </a:r>
            <a:r>
              <a:rPr lang="es-MX" sz="2000" b="0" i="1" dirty="0">
                <a:solidFill>
                  <a:schemeClr val="tx1"/>
                </a:solidFill>
                <a:effectLst/>
              </a:rPr>
              <a:t>Neologismos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. Ejemplos.  </a:t>
            </a:r>
            <a:r>
              <a:rPr lang="es-MX" sz="2000" dirty="0">
                <a:solidFill>
                  <a:schemeClr val="tx1"/>
                </a:solidFill>
              </a:rPr>
              <a:t>Consultado el 1 de julio del 2020. </a:t>
            </a:r>
            <a:r>
              <a:rPr lang="es-MX" sz="2000" b="0" i="0" u="none" strike="noStrike" dirty="0">
                <a:solidFill>
                  <a:schemeClr val="tx1"/>
                </a:solidFill>
                <a:effectLst/>
              </a:rPr>
              <a:t>https://www.ejemplos.co/20-ejemplos-de-neologismos/</a:t>
            </a:r>
            <a:endParaRPr lang="es-MX" sz="2000" u="none" strike="noStrike" dirty="0">
              <a:solidFill>
                <a:schemeClr val="tx1"/>
              </a:solidFill>
            </a:endParaRPr>
          </a:p>
          <a:p>
            <a:pPr algn="just"/>
            <a:r>
              <a:rPr lang="es-MX" sz="2000" b="0" i="0" dirty="0" err="1">
                <a:solidFill>
                  <a:schemeClr val="tx1"/>
                </a:solidFill>
                <a:effectLst/>
              </a:rPr>
              <a:t>Raffino</a:t>
            </a:r>
            <a:r>
              <a:rPr lang="es-MX" sz="2000" dirty="0">
                <a:solidFill>
                  <a:schemeClr val="tx1"/>
                </a:solidFill>
              </a:rPr>
              <a:t>, María. (2020) </a:t>
            </a:r>
            <a:r>
              <a:rPr lang="es-MX" sz="2000" b="0" i="1" dirty="0">
                <a:solidFill>
                  <a:schemeClr val="tx1"/>
                </a:solidFill>
                <a:effectLst/>
              </a:rPr>
              <a:t>Concepto de neologismo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. </a:t>
            </a:r>
            <a:r>
              <a:rPr lang="es-MX" sz="2000" b="0" dirty="0" err="1">
                <a:solidFill>
                  <a:schemeClr val="tx1"/>
                </a:solidFill>
                <a:effectLst/>
              </a:rPr>
              <a:t>Concepto.de</a:t>
            </a:r>
            <a:r>
              <a:rPr lang="es-MX" sz="2000" dirty="0">
                <a:solidFill>
                  <a:schemeClr val="tx1"/>
                </a:solidFill>
              </a:rPr>
              <a:t>. Consultado el 1 de julio del 2020.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 https://concepto.de/neologismo/. Consultado: 02 de julio de 2020.</a:t>
            </a:r>
          </a:p>
          <a:p>
            <a:pPr algn="just"/>
            <a:endParaRPr lang="es-MX" sz="2000" b="0" i="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Ejemplo de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. (2013). </a:t>
            </a:r>
            <a:r>
              <a:rPr lang="es-MX" sz="2000" b="0" i="1" dirty="0">
                <a:solidFill>
                  <a:schemeClr val="tx1"/>
                </a:solidFill>
                <a:effectLst/>
              </a:rPr>
              <a:t>Ejemplo de Arcaísmo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. </a:t>
            </a:r>
            <a:r>
              <a:rPr lang="es-MX" sz="2000" b="0" dirty="0">
                <a:solidFill>
                  <a:schemeClr val="tx1"/>
                </a:solidFill>
                <a:effectLst/>
              </a:rPr>
              <a:t>Ejemplode.com. </a:t>
            </a:r>
            <a:r>
              <a:rPr lang="es-MX" sz="2000" dirty="0">
                <a:solidFill>
                  <a:schemeClr val="tx1"/>
                </a:solidFill>
              </a:rPr>
              <a:t>Consultado el 1 de julio del 2020. 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https://www.ejemplode.com/12-clases_de_espanol/2187-ejemplo_de_arcaismo.html</a:t>
            </a:r>
          </a:p>
          <a:p>
            <a:pPr algn="just"/>
            <a:endParaRPr lang="es-MX" sz="2000" b="0" i="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es-MX" sz="2000" b="0" i="0" dirty="0">
                <a:solidFill>
                  <a:schemeClr val="tx1"/>
                </a:solidFill>
                <a:effectLst/>
              </a:rPr>
              <a:t>Arias, E. (</a:t>
            </a:r>
            <a:r>
              <a:rPr lang="es-MX" sz="2000" dirty="0">
                <a:solidFill>
                  <a:schemeClr val="tx1"/>
                </a:solidFill>
              </a:rPr>
              <a:t>2013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). </a:t>
            </a:r>
            <a:r>
              <a:rPr lang="es-MX" sz="2000" b="0" i="1" dirty="0">
                <a:solidFill>
                  <a:schemeClr val="tx1"/>
                </a:solidFill>
                <a:effectLst/>
              </a:rPr>
              <a:t>¿Qué son los arcaísmos?. </a:t>
            </a:r>
            <a:r>
              <a:rPr lang="es-MX" sz="2000" b="0" dirty="0">
                <a:solidFill>
                  <a:schemeClr val="tx1"/>
                </a:solidFill>
                <a:effectLst/>
              </a:rPr>
              <a:t>Diccionario de dudas. </a:t>
            </a:r>
            <a:r>
              <a:rPr lang="es-MX" sz="2000" dirty="0">
                <a:solidFill>
                  <a:schemeClr val="tx1"/>
                </a:solidFill>
              </a:rPr>
              <a:t>Consultado: 2 de julio de 2020. https</a:t>
            </a:r>
            <a:r>
              <a:rPr lang="es-MX" sz="2000" b="0" i="0" dirty="0">
                <a:solidFill>
                  <a:schemeClr val="tx1"/>
                </a:solidFill>
                <a:effectLst/>
              </a:rPr>
              <a:t>://www.diccionariodedudas.com/que-son-arcaismos/</a:t>
            </a:r>
            <a:br>
              <a:rPr lang="es-MX" sz="2000" b="0" i="0" dirty="0">
                <a:solidFill>
                  <a:schemeClr val="tx1"/>
                </a:solidFill>
                <a:effectLst/>
              </a:rPr>
            </a:br>
            <a:r>
              <a:rPr lang="es-MX" sz="2000" b="0" i="0" dirty="0">
                <a:solidFill>
                  <a:schemeClr val="tx1"/>
                </a:solidFill>
                <a:effectLst/>
              </a:rPr>
              <a:t> </a:t>
            </a:r>
            <a:endParaRPr lang="es-MX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3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58A9A-6BF3-4C17-87B0-1465B447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952"/>
            <a:ext cx="9099883" cy="1325563"/>
          </a:xfrm>
        </p:spPr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C685A-0290-411B-9764-3D328211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452"/>
            <a:ext cx="8547847" cy="4351338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Distingue la importancia de la ampliación de vocabulario e identifica los tecnicismos y neologismos de los arcaísmos.</a:t>
            </a:r>
          </a:p>
        </p:txBody>
      </p:sp>
    </p:spTree>
    <p:extLst>
      <p:ext uri="{BB962C8B-B14F-4D97-AF65-F5344CB8AC3E}">
        <p14:creationId xmlns:p14="http://schemas.microsoft.com/office/powerpoint/2010/main" val="21114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0387" y="768038"/>
            <a:ext cx="7367752" cy="56015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MX" sz="3600" b="1" dirty="0">
                <a:solidFill>
                  <a:srgbClr val="521A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 </a:t>
            </a:r>
          </a:p>
          <a:p>
            <a:endParaRPr lang="es-MX" sz="3600" b="1" dirty="0">
              <a:solidFill>
                <a:srgbClr val="521A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Genéricas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Comunicación.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Atributos: 4.1 y 4.3 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Pensamiento crítico. </a:t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Atributos: 6.1, 6.3 y 6.4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Disciplinares 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Comunicación: 4 y 5</a:t>
            </a:r>
          </a:p>
          <a:p>
            <a:pPr algn="ctr"/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9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AF5A2-F98C-47EE-BFA3-D594A54F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E9C6A-23B7-4841-9104-D0F89EF2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51574" cy="4351338"/>
          </a:xfrm>
        </p:spPr>
        <p:txBody>
          <a:bodyPr/>
          <a:lstStyle/>
          <a:p>
            <a:pPr marL="0" indent="0">
              <a:buNone/>
            </a:pPr>
            <a:br>
              <a:rPr lang="es-MX" dirty="0"/>
            </a:b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92F992-8EC7-4BB9-86B8-08D98F83FF60}"/>
              </a:ext>
            </a:extLst>
          </p:cNvPr>
          <p:cNvSpPr txBox="1"/>
          <p:nvPr/>
        </p:nvSpPr>
        <p:spPr>
          <a:xfrm>
            <a:off x="712694" y="1652648"/>
            <a:ext cx="845157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b="0" i="0" dirty="0">
                <a:effectLst/>
                <a:latin typeface="arial" panose="020B0604020202020204" pitchFamily="34" charset="0"/>
              </a:rPr>
              <a:t>Los tecnicismos son palabras o parámetros utilizados en el mundo profesional para referirse a muchos aspectos relacionados al trabajo. Son palabras o modismos que se introducen en el lenguaje, y este lenguaje es propio de diferentes profesiones y técnicas.</a:t>
            </a:r>
          </a:p>
          <a:p>
            <a:pPr algn="just"/>
            <a:r>
              <a:rPr lang="es-MX" sz="2200" i="0" dirty="0">
                <a:effectLst/>
                <a:latin typeface="arial" panose="020B0604020202020204" pitchFamily="34" charset="0"/>
              </a:rPr>
              <a:t>Los tecnicismos se utilizan para referirse a ciertas cosas o actividades en particular, que se llevan a cabo dentro de un entorno en particular, por lo que no se utilizan en el lenguaje común.</a:t>
            </a:r>
          </a:p>
          <a:p>
            <a:pPr algn="just"/>
            <a:endParaRPr lang="es-MX" sz="2200" dirty="0">
              <a:latin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arial" panose="020B0604020202020204" pitchFamily="34" charset="0"/>
              </a:rPr>
              <a:t>Palabras clave: Tecnicismo – trabajo – profesión – lenguaje-.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81608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D4F4F-C5F6-408F-AEF4-CC9498DB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solidFill>
                  <a:srgbClr val="2B074A"/>
                </a:solidFill>
              </a:rPr>
              <a:t>Abstract</a:t>
            </a:r>
            <a:endParaRPr lang="es-MX" dirty="0">
              <a:solidFill>
                <a:srgbClr val="2B074A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DD5D9A-42C4-48A3-B18A-F02531301E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11422"/>
            <a:ext cx="8346141" cy="36580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Technicalities are words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parameters used in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professional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world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refer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many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aspects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related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work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words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idioms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that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introduced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language, and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this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language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characteristic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different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professions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techniques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Technicalities are used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refer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certain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things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activities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particular,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which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carried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out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within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particular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environment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so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not used in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common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language.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Key words: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Technicality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work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profession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language -. </a:t>
            </a:r>
          </a:p>
        </p:txBody>
      </p:sp>
    </p:spTree>
    <p:extLst>
      <p:ext uri="{BB962C8B-B14F-4D97-AF65-F5344CB8AC3E}">
        <p14:creationId xmlns:p14="http://schemas.microsoft.com/office/powerpoint/2010/main" val="331529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85BA9-D6B1-4666-A061-5011D89E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TECNICISMOS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63D84-BDB2-41F0-B296-C06BE9601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51574" cy="4351338"/>
          </a:xfrm>
        </p:spPr>
        <p:txBody>
          <a:bodyPr/>
          <a:lstStyle/>
          <a:p>
            <a:pPr algn="just"/>
            <a:r>
              <a:rPr lang="es-MX" i="0" dirty="0">
                <a:solidFill>
                  <a:schemeClr val="tx1"/>
                </a:solidFill>
                <a:effectLst/>
              </a:rPr>
              <a:t>Se denomina tecnicismo a todas aquellas palabras que tienen un significado específico y son empleadas como parte de los lenguajes o jergas de las diversas ramas de las ciencias, humanidades, así como, en diversas áreas del desarrollo humano.</a:t>
            </a:r>
          </a:p>
          <a:p>
            <a:endParaRPr lang="es-MX" dirty="0"/>
          </a:p>
        </p:txBody>
      </p:sp>
      <p:pic>
        <p:nvPicPr>
          <p:cNvPr id="4" name="Picture 2" descr="Infinita Brand Analyst | Tecnicismos Infinita Brand Analyst">
            <a:extLst>
              <a:ext uri="{FF2B5EF4-FFF2-40B4-BE49-F238E27FC236}">
                <a16:creationId xmlns:a16="http://schemas.microsoft.com/office/drawing/2014/main" id="{17D36063-F07C-465D-BDCC-637A0964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129088"/>
            <a:ext cx="4876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1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08711-2AEF-4EC6-9BB2-F1147FDB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2B074A"/>
                </a:solidFill>
              </a:rPr>
              <a:t>TECNICISMOS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860C7-6A78-493C-949A-EE963B8E2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1825625"/>
            <a:ext cx="4703353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i="0" dirty="0">
                <a:solidFill>
                  <a:schemeClr val="tx1"/>
                </a:solidFill>
                <a:effectLst/>
              </a:rPr>
              <a:t>Los tecnicismos se acostumbran a usar en numerosas áreas profesionales u oficios, poseen un significado particular y, generalmente, carecen de sinónimo, en especial en las áreas de ciencias y tecnología. Los tecnicismos designan y definen un método, objeto, concepto, actividad u oficio.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Qué son los tecnicismos? Definición, historias y ejemplos">
            <a:extLst>
              <a:ext uri="{FF2B5EF4-FFF2-40B4-BE49-F238E27FC236}">
                <a16:creationId xmlns:a16="http://schemas.microsoft.com/office/drawing/2014/main" id="{5368DFC1-56B7-4426-8051-47A02FA0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9" y="2476966"/>
            <a:ext cx="3996766" cy="224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49BF19-B80B-446D-9060-6F159A8A5955}"/>
              </a:ext>
            </a:extLst>
          </p:cNvPr>
          <p:cNvSpPr txBox="1"/>
          <p:nvPr/>
        </p:nvSpPr>
        <p:spPr>
          <a:xfrm>
            <a:off x="697135" y="5034627"/>
            <a:ext cx="381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https://www.google.com/url?sa=i&amp;url=https%3A%2F%2Fwww.recursosdeautoayuda.com%2Ftecnicismos%2F&amp;psig=AOvVaw1JF5i53jErkZeR8xQsKpTE&amp;ust=1596582945845000&amp;source=images&amp;cd=vfe&amp;ved=0CAIQjRxqFwoTCPiI542VgOsCFQAAAAAdAAAAABAD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621900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2456</Words>
  <Application>Microsoft Office PowerPoint</Application>
  <PresentationFormat>Panorámica</PresentationFormat>
  <Paragraphs>208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Arial</vt:lpstr>
      <vt:lpstr>Calibri</vt:lpstr>
      <vt:lpstr>Helvetica Neue</vt:lpstr>
      <vt:lpstr>Open Sans</vt:lpstr>
      <vt:lpstr>Roboto</vt:lpstr>
      <vt:lpstr>Tema de Office</vt:lpstr>
      <vt:lpstr>BLOQUE III: FUNCIONES Y CARACTERÍSTICAS DE TEXTOS PERSUASIVOS Producción de textos </vt:lpstr>
      <vt:lpstr>BLOQUE III: AMPLIACIÓN DE VOCABULARIO Producción de textos </vt:lpstr>
      <vt:lpstr>TECNICISMOS</vt:lpstr>
      <vt:lpstr>Objetivo</vt:lpstr>
      <vt:lpstr>Presentación de PowerPoint</vt:lpstr>
      <vt:lpstr>Resumen</vt:lpstr>
      <vt:lpstr>Abstract</vt:lpstr>
      <vt:lpstr>TECNICISMOS</vt:lpstr>
      <vt:lpstr>TECNICISMOS</vt:lpstr>
      <vt:lpstr>Informática</vt:lpstr>
      <vt:lpstr>En medicina</vt:lpstr>
      <vt:lpstr>En economía</vt:lpstr>
      <vt:lpstr>Conclusión</vt:lpstr>
      <vt:lpstr>Bibliografía</vt:lpstr>
      <vt:lpstr>NEOLOGISMOS</vt:lpstr>
      <vt:lpstr>Objetivo</vt:lpstr>
      <vt:lpstr>Presentación de PowerPoint</vt:lpstr>
      <vt:lpstr>Resumen</vt:lpstr>
      <vt:lpstr>Abstract</vt:lpstr>
      <vt:lpstr>NEOLOGISMOS</vt:lpstr>
      <vt:lpstr>NEOLOGISMOS</vt:lpstr>
      <vt:lpstr>NEOLOGISMOS</vt:lpstr>
      <vt:lpstr>Ejemplos</vt:lpstr>
      <vt:lpstr>Ejemplos</vt:lpstr>
      <vt:lpstr>Ejemplos</vt:lpstr>
      <vt:lpstr>Conclusión</vt:lpstr>
      <vt:lpstr>ARCAISMOS</vt:lpstr>
      <vt:lpstr>Objetivo</vt:lpstr>
      <vt:lpstr>Presentación de PowerPoint</vt:lpstr>
      <vt:lpstr>Resumen</vt:lpstr>
      <vt:lpstr>Abstract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Montse Fonseca</cp:lastModifiedBy>
  <cp:revision>8</cp:revision>
  <dcterms:created xsi:type="dcterms:W3CDTF">2020-05-20T22:13:38Z</dcterms:created>
  <dcterms:modified xsi:type="dcterms:W3CDTF">2020-08-03T23:34:20Z</dcterms:modified>
</cp:coreProperties>
</file>