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5" r:id="rId3"/>
    <p:sldId id="282" r:id="rId4"/>
    <p:sldId id="260" r:id="rId5"/>
    <p:sldId id="261" r:id="rId6"/>
    <p:sldId id="281" r:id="rId7"/>
    <p:sldId id="283" r:id="rId8"/>
    <p:sldId id="263" r:id="rId9"/>
    <p:sldId id="272" r:id="rId10"/>
    <p:sldId id="269" r:id="rId11"/>
    <p:sldId id="268" r:id="rId12"/>
    <p:sldId id="267" r:id="rId13"/>
    <p:sldId id="266" r:id="rId14"/>
    <p:sldId id="265" r:id="rId15"/>
    <p:sldId id="264" r:id="rId16"/>
    <p:sldId id="258" r:id="rId17"/>
    <p:sldId id="276" r:id="rId18"/>
    <p:sldId id="277" r:id="rId19"/>
    <p:sldId id="278" r:id="rId20"/>
    <p:sldId id="279" r:id="rId21"/>
    <p:sldId id="280" r:id="rId22"/>
    <p:sldId id="270" r:id="rId23"/>
    <p:sldId id="275"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p:restoredTop sz="96291"/>
  </p:normalViewPr>
  <p:slideViewPr>
    <p:cSldViewPr snapToGrid="0" snapToObjects="1">
      <p:cViewPr varScale="1">
        <p:scale>
          <a:sx n="91" d="100"/>
          <a:sy n="91" d="100"/>
        </p:scale>
        <p:origin x="50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D7B09AB-EEB7-CA41-9917-C6B3FA9BF70E}"/>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Imagen 9">
            <a:extLst>
              <a:ext uri="{FF2B5EF4-FFF2-40B4-BE49-F238E27FC236}">
                <a16:creationId xmlns:a16="http://schemas.microsoft.com/office/drawing/2014/main" id="{331B7F3B-5BCB-B246-A70C-81797DD2BB3F}"/>
              </a:ext>
            </a:extLst>
          </p:cNvPr>
          <p:cNvPicPr>
            <a:picLocks noChangeAspect="1"/>
          </p:cNvPicPr>
          <p:nvPr userDrawn="1"/>
        </p:nvPicPr>
        <p:blipFill>
          <a:blip r:embed="rId4" cstate="screen">
            <a:alphaModFix amt="63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dondear rectángulo de una esquina 10">
            <a:extLst>
              <a:ext uri="{FF2B5EF4-FFF2-40B4-BE49-F238E27FC236}">
                <a16:creationId xmlns:a16="http://schemas.microsoft.com/office/drawing/2014/main" id="{C44B12F3-29A4-AB4F-94C5-054238EA8637}"/>
              </a:ext>
            </a:extLst>
          </p:cNvPr>
          <p:cNvSpPr/>
          <p:nvPr userDrawn="1"/>
        </p:nvSpPr>
        <p:spPr>
          <a:xfrm>
            <a:off x="0" y="3429000"/>
            <a:ext cx="8855242" cy="1828800"/>
          </a:xfrm>
          <a:prstGeom prst="round1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lumMod val="75000"/>
                  <a:lumOff val="25000"/>
                </a:schemeClr>
              </a:solidFill>
            </a:endParaRPr>
          </a:p>
        </p:txBody>
      </p:sp>
      <p:sp>
        <p:nvSpPr>
          <p:cNvPr id="2" name="Título 1">
            <a:extLst>
              <a:ext uri="{FF2B5EF4-FFF2-40B4-BE49-F238E27FC236}">
                <a16:creationId xmlns:a16="http://schemas.microsoft.com/office/drawing/2014/main" id="{2FE7CFA3-DE76-8B45-B636-1648109B6287}"/>
              </a:ext>
            </a:extLst>
          </p:cNvPr>
          <p:cNvSpPr>
            <a:spLocks noGrp="1"/>
          </p:cNvSpPr>
          <p:nvPr>
            <p:ph type="ctrTitle" hasCustomPrompt="1"/>
          </p:nvPr>
        </p:nvSpPr>
        <p:spPr>
          <a:xfrm>
            <a:off x="0" y="3429000"/>
            <a:ext cx="8855242" cy="1150855"/>
          </a:xfrm>
        </p:spPr>
        <p:txBody>
          <a:bodyPr anchor="b">
            <a:normAutofit/>
          </a:bodyPr>
          <a:lstStyle>
            <a:lvl1pPr algn="ctr">
              <a:defRPr sz="3200" b="1">
                <a:solidFill>
                  <a:schemeClr val="tx1">
                    <a:lumMod val="75000"/>
                    <a:lumOff val="25000"/>
                  </a:schemeClr>
                </a:solidFill>
                <a:latin typeface="Arial" panose="020B0604020202020204" pitchFamily="34" charset="0"/>
                <a:cs typeface="Arial" panose="020B0604020202020204" pitchFamily="34" charset="0"/>
              </a:defRPr>
            </a:lvl1pPr>
          </a:lstStyle>
          <a:p>
            <a:r>
              <a:rPr lang="es-MX" dirty="0"/>
              <a:t>Haz clic para agregar el título del material</a:t>
            </a:r>
            <a:endParaRPr lang="es-ES_tradnl" dirty="0"/>
          </a:p>
        </p:txBody>
      </p:sp>
      <p:sp>
        <p:nvSpPr>
          <p:cNvPr id="3" name="Subtítulo 2">
            <a:extLst>
              <a:ext uri="{FF2B5EF4-FFF2-40B4-BE49-F238E27FC236}">
                <a16:creationId xmlns:a16="http://schemas.microsoft.com/office/drawing/2014/main" id="{A12C9998-47EF-DD44-961C-A43D1FF5E4F4}"/>
              </a:ext>
            </a:extLst>
          </p:cNvPr>
          <p:cNvSpPr>
            <a:spLocks noGrp="1"/>
          </p:cNvSpPr>
          <p:nvPr>
            <p:ph type="subTitle" idx="1" hasCustomPrompt="1"/>
          </p:nvPr>
        </p:nvSpPr>
        <p:spPr>
          <a:xfrm>
            <a:off x="0" y="4579855"/>
            <a:ext cx="8855242" cy="677945"/>
          </a:xfrm>
        </p:spPr>
        <p:txBody>
          <a:bodyPr>
            <a:normAutofit/>
          </a:bodyPr>
          <a:lstStyle>
            <a:lvl1pPr marL="0" indent="0" algn="ctr">
              <a:buNone/>
              <a:defRPr sz="200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agregar el nombre de la escuela preparatoria en donde te encuentras inscrito, así como tu nombre con grado académico</a:t>
            </a:r>
            <a:endParaRPr lang="es-ES_tradnl" dirty="0"/>
          </a:p>
        </p:txBody>
      </p:sp>
      <p:sp>
        <p:nvSpPr>
          <p:cNvPr id="4" name="Marcador de fecha 3">
            <a:extLst>
              <a:ext uri="{FF2B5EF4-FFF2-40B4-BE49-F238E27FC236}">
                <a16:creationId xmlns:a16="http://schemas.microsoft.com/office/drawing/2014/main" id="{BB8CFE52-EBC9-3C48-9F25-33677FE15B41}"/>
              </a:ext>
            </a:extLst>
          </p:cNvPr>
          <p:cNvSpPr>
            <a:spLocks noGrp="1"/>
          </p:cNvSpPr>
          <p:nvPr>
            <p:ph type="dt" sz="half" idx="10"/>
          </p:nvPr>
        </p:nvSpPr>
        <p:spPr/>
        <p:txBody>
          <a:bodyPr/>
          <a:lstStyle/>
          <a:p>
            <a:fld id="{4169689B-880E-C74A-B334-5CB1C218260E}" type="datetimeFigureOut">
              <a:rPr lang="es-ES_tradnl" smtClean="0"/>
              <a:t>04/08/2020</a:t>
            </a:fld>
            <a:endParaRPr lang="es-ES_tradnl"/>
          </a:p>
        </p:txBody>
      </p:sp>
      <p:sp>
        <p:nvSpPr>
          <p:cNvPr id="5" name="Marcador de pie de página 4">
            <a:extLst>
              <a:ext uri="{FF2B5EF4-FFF2-40B4-BE49-F238E27FC236}">
                <a16:creationId xmlns:a16="http://schemas.microsoft.com/office/drawing/2014/main" id="{B5603A88-6432-4F49-A3C3-AD3F42D82497}"/>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207185BA-6CC8-C641-B8F9-81623197682C}"/>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pic>
        <p:nvPicPr>
          <p:cNvPr id="15" name="Imagen 14">
            <a:extLst>
              <a:ext uri="{FF2B5EF4-FFF2-40B4-BE49-F238E27FC236}">
                <a16:creationId xmlns:a16="http://schemas.microsoft.com/office/drawing/2014/main" id="{4D60410E-D856-0F4E-8E2C-092742049E0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15017" y="204537"/>
            <a:ext cx="2787902" cy="1268495"/>
          </a:xfrm>
          <a:prstGeom prst="rect">
            <a:avLst/>
          </a:prstGeom>
        </p:spPr>
      </p:pic>
      <p:pic>
        <p:nvPicPr>
          <p:cNvPr id="17" name="Imagen 16">
            <a:extLst>
              <a:ext uri="{FF2B5EF4-FFF2-40B4-BE49-F238E27FC236}">
                <a16:creationId xmlns:a16="http://schemas.microsoft.com/office/drawing/2014/main" id="{4031E1E9-FF61-9D4D-9C0D-A70DE6C4F4A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1498" y="204537"/>
            <a:ext cx="3050674" cy="930084"/>
          </a:xfrm>
          <a:prstGeom prst="rect">
            <a:avLst/>
          </a:prstGeom>
        </p:spPr>
      </p:pic>
    </p:spTree>
    <p:extLst>
      <p:ext uri="{BB962C8B-B14F-4D97-AF65-F5344CB8AC3E}">
        <p14:creationId xmlns:p14="http://schemas.microsoft.com/office/powerpoint/2010/main" val="92390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255B9D-941E-224B-B3C2-325BB7FDC78A}"/>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27B8EED0-EF65-A24C-A77B-55701BDC095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E73E1C74-97F4-014C-A5B8-14859599E4D7}"/>
              </a:ext>
            </a:extLst>
          </p:cNvPr>
          <p:cNvSpPr>
            <a:spLocks noGrp="1"/>
          </p:cNvSpPr>
          <p:nvPr>
            <p:ph type="dt" sz="half" idx="10"/>
          </p:nvPr>
        </p:nvSpPr>
        <p:spPr/>
        <p:txBody>
          <a:bodyPr/>
          <a:lstStyle/>
          <a:p>
            <a:fld id="{4169689B-880E-C74A-B334-5CB1C218260E}" type="datetimeFigureOut">
              <a:rPr lang="es-ES_tradnl" smtClean="0"/>
              <a:t>04/08/2020</a:t>
            </a:fld>
            <a:endParaRPr lang="es-ES_tradnl"/>
          </a:p>
        </p:txBody>
      </p:sp>
      <p:sp>
        <p:nvSpPr>
          <p:cNvPr id="5" name="Marcador de pie de página 4">
            <a:extLst>
              <a:ext uri="{FF2B5EF4-FFF2-40B4-BE49-F238E27FC236}">
                <a16:creationId xmlns:a16="http://schemas.microsoft.com/office/drawing/2014/main" id="{98205000-302A-F64E-9D31-E87450072E67}"/>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BFB8377C-567E-2E48-9652-70207373DD08}"/>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17346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13F56FB-7CC5-3846-BE29-563C0950177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CE8B27B8-F713-1B48-A920-C859ED24765C}"/>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8CAA4CC7-0768-0744-AFEC-74E276EF2EA5}"/>
              </a:ext>
            </a:extLst>
          </p:cNvPr>
          <p:cNvSpPr>
            <a:spLocks noGrp="1"/>
          </p:cNvSpPr>
          <p:nvPr>
            <p:ph type="dt" sz="half" idx="10"/>
          </p:nvPr>
        </p:nvSpPr>
        <p:spPr/>
        <p:txBody>
          <a:bodyPr/>
          <a:lstStyle/>
          <a:p>
            <a:fld id="{4169689B-880E-C74A-B334-5CB1C218260E}" type="datetimeFigureOut">
              <a:rPr lang="es-ES_tradnl" smtClean="0"/>
              <a:t>04/08/2020</a:t>
            </a:fld>
            <a:endParaRPr lang="es-ES_tradnl"/>
          </a:p>
        </p:txBody>
      </p:sp>
      <p:sp>
        <p:nvSpPr>
          <p:cNvPr id="5" name="Marcador de pie de página 4">
            <a:extLst>
              <a:ext uri="{FF2B5EF4-FFF2-40B4-BE49-F238E27FC236}">
                <a16:creationId xmlns:a16="http://schemas.microsoft.com/office/drawing/2014/main" id="{8421745B-E8D7-BB44-947D-BFD61176F063}"/>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041AD22D-2AAA-0A47-894F-7A97A4763E02}"/>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402375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D422B8-2615-2D42-A79C-F13ED1ED89C0}"/>
              </a:ext>
            </a:extLst>
          </p:cNvPr>
          <p:cNvSpPr>
            <a:spLocks noGrp="1"/>
          </p:cNvSpPr>
          <p:nvPr>
            <p:ph type="title"/>
          </p:nvPr>
        </p:nvSpPr>
        <p:spPr/>
        <p:txBody>
          <a:bodyPr/>
          <a:lstStyle/>
          <a:p>
            <a:r>
              <a:rPr lang="es-MX" dirty="0"/>
              <a:t>Haz clic para modificar el estilo de título del patrón</a:t>
            </a:r>
            <a:endParaRPr lang="es-ES_tradnl" dirty="0"/>
          </a:p>
        </p:txBody>
      </p:sp>
      <p:sp>
        <p:nvSpPr>
          <p:cNvPr id="3" name="Marcador de contenido 2">
            <a:extLst>
              <a:ext uri="{FF2B5EF4-FFF2-40B4-BE49-F238E27FC236}">
                <a16:creationId xmlns:a16="http://schemas.microsoft.com/office/drawing/2014/main" id="{EA2EB629-4CB7-194A-AD40-8CC37507B1E7}"/>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A1241DA0-432D-FD42-BA4F-6FEC65E1C7DB}"/>
              </a:ext>
            </a:extLst>
          </p:cNvPr>
          <p:cNvSpPr>
            <a:spLocks noGrp="1"/>
          </p:cNvSpPr>
          <p:nvPr>
            <p:ph type="dt" sz="half" idx="10"/>
          </p:nvPr>
        </p:nvSpPr>
        <p:spPr/>
        <p:txBody>
          <a:bodyPr/>
          <a:lstStyle/>
          <a:p>
            <a:fld id="{4169689B-880E-C74A-B334-5CB1C218260E}" type="datetimeFigureOut">
              <a:rPr lang="es-ES_tradnl" smtClean="0"/>
              <a:t>04/08/2020</a:t>
            </a:fld>
            <a:endParaRPr lang="es-ES_tradnl"/>
          </a:p>
        </p:txBody>
      </p:sp>
      <p:sp>
        <p:nvSpPr>
          <p:cNvPr id="5" name="Marcador de pie de página 4">
            <a:extLst>
              <a:ext uri="{FF2B5EF4-FFF2-40B4-BE49-F238E27FC236}">
                <a16:creationId xmlns:a16="http://schemas.microsoft.com/office/drawing/2014/main" id="{7C802766-726B-B643-B5F6-F59363D8FC7C}"/>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97245839-812A-1043-B7C1-12522557DFCA}"/>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324355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004D24-9FD4-BA42-BA14-4BADCFEEB6D0}"/>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B61BDD48-03C1-BE40-8585-651DE977E4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CA91F79-C74D-AB47-9A27-D840DF9E6311}"/>
              </a:ext>
            </a:extLst>
          </p:cNvPr>
          <p:cNvSpPr>
            <a:spLocks noGrp="1"/>
          </p:cNvSpPr>
          <p:nvPr>
            <p:ph type="dt" sz="half" idx="10"/>
          </p:nvPr>
        </p:nvSpPr>
        <p:spPr/>
        <p:txBody>
          <a:bodyPr/>
          <a:lstStyle/>
          <a:p>
            <a:fld id="{4169689B-880E-C74A-B334-5CB1C218260E}" type="datetimeFigureOut">
              <a:rPr lang="es-ES_tradnl" smtClean="0"/>
              <a:t>04/08/2020</a:t>
            </a:fld>
            <a:endParaRPr lang="es-ES_tradnl"/>
          </a:p>
        </p:txBody>
      </p:sp>
      <p:sp>
        <p:nvSpPr>
          <p:cNvPr id="5" name="Marcador de pie de página 4">
            <a:extLst>
              <a:ext uri="{FF2B5EF4-FFF2-40B4-BE49-F238E27FC236}">
                <a16:creationId xmlns:a16="http://schemas.microsoft.com/office/drawing/2014/main" id="{902BA749-E2B8-004B-A840-195BC1775E15}"/>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CA991F02-5515-414B-9920-67D64A6C9B5D}"/>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266423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659886-E899-3048-AEE4-3E93B4ACBE3A}"/>
              </a:ext>
            </a:extLst>
          </p:cNvPr>
          <p:cNvSpPr>
            <a:spLocks noGrp="1"/>
          </p:cNvSpPr>
          <p:nvPr>
            <p:ph type="title"/>
          </p:nvPr>
        </p:nvSpPr>
        <p:spPr/>
        <p:txBody>
          <a:bodyPr/>
          <a:lstStyle/>
          <a:p>
            <a:r>
              <a:rPr lang="es-MX" dirty="0"/>
              <a:t>Haz clic para modificar el estilo de título del patrón</a:t>
            </a:r>
            <a:endParaRPr lang="es-ES_tradnl" dirty="0"/>
          </a:p>
        </p:txBody>
      </p:sp>
      <p:sp>
        <p:nvSpPr>
          <p:cNvPr id="3" name="Marcador de contenido 2">
            <a:extLst>
              <a:ext uri="{FF2B5EF4-FFF2-40B4-BE49-F238E27FC236}">
                <a16:creationId xmlns:a16="http://schemas.microsoft.com/office/drawing/2014/main" id="{11E93F39-37D7-5844-B794-042B7B140CB2}"/>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contenido 3">
            <a:extLst>
              <a:ext uri="{FF2B5EF4-FFF2-40B4-BE49-F238E27FC236}">
                <a16:creationId xmlns:a16="http://schemas.microsoft.com/office/drawing/2014/main" id="{7841521D-E812-A646-A2A2-54D94C85DD5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fecha 4">
            <a:extLst>
              <a:ext uri="{FF2B5EF4-FFF2-40B4-BE49-F238E27FC236}">
                <a16:creationId xmlns:a16="http://schemas.microsoft.com/office/drawing/2014/main" id="{E471FEDB-2D62-DE41-9715-FDF9AD183D5D}"/>
              </a:ext>
            </a:extLst>
          </p:cNvPr>
          <p:cNvSpPr>
            <a:spLocks noGrp="1"/>
          </p:cNvSpPr>
          <p:nvPr>
            <p:ph type="dt" sz="half" idx="10"/>
          </p:nvPr>
        </p:nvSpPr>
        <p:spPr/>
        <p:txBody>
          <a:bodyPr/>
          <a:lstStyle/>
          <a:p>
            <a:fld id="{4169689B-880E-C74A-B334-5CB1C218260E}" type="datetimeFigureOut">
              <a:rPr lang="es-ES_tradnl" smtClean="0"/>
              <a:t>04/08/2020</a:t>
            </a:fld>
            <a:endParaRPr lang="es-ES_tradnl"/>
          </a:p>
        </p:txBody>
      </p:sp>
      <p:sp>
        <p:nvSpPr>
          <p:cNvPr id="6" name="Marcador de pie de página 5">
            <a:extLst>
              <a:ext uri="{FF2B5EF4-FFF2-40B4-BE49-F238E27FC236}">
                <a16:creationId xmlns:a16="http://schemas.microsoft.com/office/drawing/2014/main" id="{3E67457E-B6D8-1C47-A1DC-C9D6F20AA334}"/>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35F89854-C6CA-FF42-BAC4-E9B914ACC854}"/>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208838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A6FF8-B2F5-9145-8195-D074DB3A5A63}"/>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CA44A506-C5C4-4442-B81E-1F149D046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ECDEF8C-7B1F-ED4F-9637-AF4A1A97B2FB}"/>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texto 4">
            <a:extLst>
              <a:ext uri="{FF2B5EF4-FFF2-40B4-BE49-F238E27FC236}">
                <a16:creationId xmlns:a16="http://schemas.microsoft.com/office/drawing/2014/main" id="{4E4B8301-1FB5-9846-96EC-A98B6E77A8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9AD4D0E3-7E91-A04C-ACD2-75AC3B441E6A}"/>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7" name="Marcador de fecha 6">
            <a:extLst>
              <a:ext uri="{FF2B5EF4-FFF2-40B4-BE49-F238E27FC236}">
                <a16:creationId xmlns:a16="http://schemas.microsoft.com/office/drawing/2014/main" id="{B8C8C5CE-A80D-7A42-96B0-7F882CF8095D}"/>
              </a:ext>
            </a:extLst>
          </p:cNvPr>
          <p:cNvSpPr>
            <a:spLocks noGrp="1"/>
          </p:cNvSpPr>
          <p:nvPr>
            <p:ph type="dt" sz="half" idx="10"/>
          </p:nvPr>
        </p:nvSpPr>
        <p:spPr/>
        <p:txBody>
          <a:bodyPr/>
          <a:lstStyle/>
          <a:p>
            <a:fld id="{4169689B-880E-C74A-B334-5CB1C218260E}" type="datetimeFigureOut">
              <a:rPr lang="es-ES_tradnl" smtClean="0"/>
              <a:t>04/08/2020</a:t>
            </a:fld>
            <a:endParaRPr lang="es-ES_tradnl"/>
          </a:p>
        </p:txBody>
      </p:sp>
      <p:sp>
        <p:nvSpPr>
          <p:cNvPr id="8" name="Marcador de pie de página 7">
            <a:extLst>
              <a:ext uri="{FF2B5EF4-FFF2-40B4-BE49-F238E27FC236}">
                <a16:creationId xmlns:a16="http://schemas.microsoft.com/office/drawing/2014/main" id="{7EB31D6D-612A-D041-B63D-8EDE2DEDBB8E}"/>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152FF4D0-FCC3-D14E-AA75-1ED49B334456}"/>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131188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AE8A8C-856E-9241-9DC5-2AD38189E882}"/>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fecha 2">
            <a:extLst>
              <a:ext uri="{FF2B5EF4-FFF2-40B4-BE49-F238E27FC236}">
                <a16:creationId xmlns:a16="http://schemas.microsoft.com/office/drawing/2014/main" id="{3681A9FB-7DF4-6F4C-A507-7F6FD3D995EE}"/>
              </a:ext>
            </a:extLst>
          </p:cNvPr>
          <p:cNvSpPr>
            <a:spLocks noGrp="1"/>
          </p:cNvSpPr>
          <p:nvPr>
            <p:ph type="dt" sz="half" idx="10"/>
          </p:nvPr>
        </p:nvSpPr>
        <p:spPr/>
        <p:txBody>
          <a:bodyPr/>
          <a:lstStyle/>
          <a:p>
            <a:fld id="{4169689B-880E-C74A-B334-5CB1C218260E}" type="datetimeFigureOut">
              <a:rPr lang="es-ES_tradnl" smtClean="0"/>
              <a:t>04/08/2020</a:t>
            </a:fld>
            <a:endParaRPr lang="es-ES_tradnl"/>
          </a:p>
        </p:txBody>
      </p:sp>
      <p:sp>
        <p:nvSpPr>
          <p:cNvPr id="4" name="Marcador de pie de página 3">
            <a:extLst>
              <a:ext uri="{FF2B5EF4-FFF2-40B4-BE49-F238E27FC236}">
                <a16:creationId xmlns:a16="http://schemas.microsoft.com/office/drawing/2014/main" id="{9E14E1E5-9756-464E-A6AD-D6782B0F7E02}"/>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26E73C45-A7D7-1144-9F27-DEB9503B9B3C}"/>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107268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72F43DD-6324-2044-9CAC-FB5D9A4F9234}"/>
              </a:ext>
            </a:extLst>
          </p:cNvPr>
          <p:cNvSpPr>
            <a:spLocks noGrp="1"/>
          </p:cNvSpPr>
          <p:nvPr>
            <p:ph type="dt" sz="half" idx="10"/>
          </p:nvPr>
        </p:nvSpPr>
        <p:spPr/>
        <p:txBody>
          <a:bodyPr/>
          <a:lstStyle/>
          <a:p>
            <a:fld id="{4169689B-880E-C74A-B334-5CB1C218260E}" type="datetimeFigureOut">
              <a:rPr lang="es-ES_tradnl" smtClean="0"/>
              <a:t>04/08/2020</a:t>
            </a:fld>
            <a:endParaRPr lang="es-ES_tradnl"/>
          </a:p>
        </p:txBody>
      </p:sp>
      <p:sp>
        <p:nvSpPr>
          <p:cNvPr id="3" name="Marcador de pie de página 2">
            <a:extLst>
              <a:ext uri="{FF2B5EF4-FFF2-40B4-BE49-F238E27FC236}">
                <a16:creationId xmlns:a16="http://schemas.microsoft.com/office/drawing/2014/main" id="{4362408F-B5BA-1747-8382-5E80844122C2}"/>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10BB5A36-D124-594D-9778-692E2A0C85B1}"/>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93924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F9C5E3-A863-5E4A-A277-AAF364CC7C8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7B2DC7AD-2C1F-244E-9145-365A65733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texto 3">
            <a:extLst>
              <a:ext uri="{FF2B5EF4-FFF2-40B4-BE49-F238E27FC236}">
                <a16:creationId xmlns:a16="http://schemas.microsoft.com/office/drawing/2014/main" id="{E977FDE7-7E44-C646-B80D-C51D8FC57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A732A17-FC7D-6945-8619-B0A530C10EF8}"/>
              </a:ext>
            </a:extLst>
          </p:cNvPr>
          <p:cNvSpPr>
            <a:spLocks noGrp="1"/>
          </p:cNvSpPr>
          <p:nvPr>
            <p:ph type="dt" sz="half" idx="10"/>
          </p:nvPr>
        </p:nvSpPr>
        <p:spPr/>
        <p:txBody>
          <a:bodyPr/>
          <a:lstStyle/>
          <a:p>
            <a:fld id="{4169689B-880E-C74A-B334-5CB1C218260E}" type="datetimeFigureOut">
              <a:rPr lang="es-ES_tradnl" smtClean="0"/>
              <a:t>04/08/2020</a:t>
            </a:fld>
            <a:endParaRPr lang="es-ES_tradnl"/>
          </a:p>
        </p:txBody>
      </p:sp>
      <p:sp>
        <p:nvSpPr>
          <p:cNvPr id="6" name="Marcador de pie de página 5">
            <a:extLst>
              <a:ext uri="{FF2B5EF4-FFF2-40B4-BE49-F238E27FC236}">
                <a16:creationId xmlns:a16="http://schemas.microsoft.com/office/drawing/2014/main" id="{BA41F231-9AED-D94B-84CC-A5A69E9893E9}"/>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32C6CF69-0BE6-6346-BC73-6EC0BEF533AA}"/>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19156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143CBC-683A-A841-B968-A0FBD46F95B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B1F37239-C183-A34C-B6F7-9BC52F150E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4C75A560-C88E-8847-B55F-A457F1CD9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9FFBF0F-1066-2D46-8B99-75382131E494}"/>
              </a:ext>
            </a:extLst>
          </p:cNvPr>
          <p:cNvSpPr>
            <a:spLocks noGrp="1"/>
          </p:cNvSpPr>
          <p:nvPr>
            <p:ph type="dt" sz="half" idx="10"/>
          </p:nvPr>
        </p:nvSpPr>
        <p:spPr/>
        <p:txBody>
          <a:bodyPr/>
          <a:lstStyle/>
          <a:p>
            <a:fld id="{4169689B-880E-C74A-B334-5CB1C218260E}" type="datetimeFigureOut">
              <a:rPr lang="es-ES_tradnl" smtClean="0"/>
              <a:t>04/08/2020</a:t>
            </a:fld>
            <a:endParaRPr lang="es-ES_tradnl"/>
          </a:p>
        </p:txBody>
      </p:sp>
      <p:sp>
        <p:nvSpPr>
          <p:cNvPr id="6" name="Marcador de pie de página 5">
            <a:extLst>
              <a:ext uri="{FF2B5EF4-FFF2-40B4-BE49-F238E27FC236}">
                <a16:creationId xmlns:a16="http://schemas.microsoft.com/office/drawing/2014/main" id="{8469DAF6-B90A-074E-8209-6563FBE3AA59}"/>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BADF5519-8B35-564C-B418-77AA0BD771F4}"/>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411303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CEE1FC1-DA4E-1D43-98CB-E83CC8A74B5F}"/>
              </a:ext>
            </a:extLst>
          </p:cNvPr>
          <p:cNvPicPr>
            <a:picLocks noChangeAspect="1"/>
          </p:cNvPicPr>
          <p:nvPr userDrawn="1"/>
        </p:nvPicPr>
        <p:blipFill rotWithShape="1">
          <a:blip r:embed="rId13" cstate="screen">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a:ext>
            </a:extLst>
          </a:blip>
          <a:srcRect/>
          <a:stretch/>
        </p:blipFill>
        <p:spPr>
          <a:xfrm>
            <a:off x="9938083" y="0"/>
            <a:ext cx="2261937" cy="6858000"/>
          </a:xfrm>
          <a:prstGeom prst="rect">
            <a:avLst/>
          </a:prstGeom>
        </p:spPr>
      </p:pic>
      <p:pic>
        <p:nvPicPr>
          <p:cNvPr id="8" name="Imagen 7">
            <a:extLst>
              <a:ext uri="{FF2B5EF4-FFF2-40B4-BE49-F238E27FC236}">
                <a16:creationId xmlns:a16="http://schemas.microsoft.com/office/drawing/2014/main" id="{4585902B-DE01-1646-97E7-4586582F37CE}"/>
              </a:ext>
            </a:extLst>
          </p:cNvPr>
          <p:cNvPicPr>
            <a:picLocks noChangeAspect="1"/>
          </p:cNvPicPr>
          <p:nvPr userDrawn="1"/>
        </p:nvPicPr>
        <p:blipFill rotWithShape="1">
          <a:blip r:embed="rId15" cstate="screen">
            <a:alphaModFix amt="63000"/>
            <a:extLst>
              <a:ext uri="{28A0092B-C50C-407E-A947-70E740481C1C}">
                <a14:useLocalDpi xmlns:a14="http://schemas.microsoft.com/office/drawing/2010/main"/>
              </a:ext>
            </a:extLst>
          </a:blip>
          <a:srcRect/>
          <a:stretch/>
        </p:blipFill>
        <p:spPr>
          <a:xfrm>
            <a:off x="9938083" y="0"/>
            <a:ext cx="2261937" cy="6858000"/>
          </a:xfrm>
          <a:prstGeom prst="rect">
            <a:avLst/>
          </a:prstGeom>
        </p:spPr>
      </p:pic>
      <p:pic>
        <p:nvPicPr>
          <p:cNvPr id="10" name="Imagen 9">
            <a:extLst>
              <a:ext uri="{FF2B5EF4-FFF2-40B4-BE49-F238E27FC236}">
                <a16:creationId xmlns:a16="http://schemas.microsoft.com/office/drawing/2014/main" id="{71913C49-74FB-C445-B79F-86C3CE4761E5}"/>
              </a:ext>
            </a:extLst>
          </p:cNvPr>
          <p:cNvPicPr>
            <a:picLocks noChangeAspect="1"/>
          </p:cNvPicPr>
          <p:nvPr userDrawn="1"/>
        </p:nvPicPr>
        <p:blipFill>
          <a:blip r:embed="rId16" cstate="screen">
            <a:alphaModFix amt="50000"/>
            <a:extLst>
              <a:ext uri="{28A0092B-C50C-407E-A947-70E740481C1C}">
                <a14:useLocalDpi xmlns:a14="http://schemas.microsoft.com/office/drawing/2010/main"/>
              </a:ext>
            </a:extLst>
          </a:blip>
          <a:stretch>
            <a:fillRect/>
          </a:stretch>
        </p:blipFill>
        <p:spPr>
          <a:xfrm>
            <a:off x="10293825" y="3842251"/>
            <a:ext cx="1943482" cy="3015749"/>
          </a:xfrm>
          <a:prstGeom prst="rect">
            <a:avLst/>
          </a:prstGeom>
        </p:spPr>
      </p:pic>
      <p:sp>
        <p:nvSpPr>
          <p:cNvPr id="2" name="Marcador de título 1">
            <a:extLst>
              <a:ext uri="{FF2B5EF4-FFF2-40B4-BE49-F238E27FC236}">
                <a16:creationId xmlns:a16="http://schemas.microsoft.com/office/drawing/2014/main" id="{83EED4BA-DAF9-D340-9D35-8E27534DF166}"/>
              </a:ext>
            </a:extLst>
          </p:cNvPr>
          <p:cNvSpPr>
            <a:spLocks noGrp="1"/>
          </p:cNvSpPr>
          <p:nvPr>
            <p:ph type="title"/>
          </p:nvPr>
        </p:nvSpPr>
        <p:spPr>
          <a:xfrm>
            <a:off x="838200" y="365125"/>
            <a:ext cx="9099883" cy="1325563"/>
          </a:xfrm>
          <a:prstGeom prst="rect">
            <a:avLst/>
          </a:prstGeom>
        </p:spPr>
        <p:txBody>
          <a:bodyPr vert="horz" lIns="91440" tIns="45720" rIns="91440" bIns="45720" rtlCol="0" anchor="ctr">
            <a:normAutofit/>
          </a:bodyPr>
          <a:lstStyle/>
          <a:p>
            <a:r>
              <a:rPr lang="es-MX" dirty="0"/>
              <a:t>Haz clic para modificar el estilo de título del patrón</a:t>
            </a:r>
            <a:endParaRPr lang="es-ES_tradnl" dirty="0"/>
          </a:p>
        </p:txBody>
      </p:sp>
      <p:sp>
        <p:nvSpPr>
          <p:cNvPr id="3" name="Marcador de texto 2">
            <a:extLst>
              <a:ext uri="{FF2B5EF4-FFF2-40B4-BE49-F238E27FC236}">
                <a16:creationId xmlns:a16="http://schemas.microsoft.com/office/drawing/2014/main" id="{FA0FAE48-472E-6C40-BD17-2265164D54EF}"/>
              </a:ext>
            </a:extLst>
          </p:cNvPr>
          <p:cNvSpPr>
            <a:spLocks noGrp="1"/>
          </p:cNvSpPr>
          <p:nvPr>
            <p:ph type="body" idx="1"/>
          </p:nvPr>
        </p:nvSpPr>
        <p:spPr>
          <a:xfrm>
            <a:off x="838200" y="1825625"/>
            <a:ext cx="9099883"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ES_tradnl" dirty="0"/>
          </a:p>
        </p:txBody>
      </p:sp>
      <p:sp>
        <p:nvSpPr>
          <p:cNvPr id="4" name="Marcador de fecha 3">
            <a:extLst>
              <a:ext uri="{FF2B5EF4-FFF2-40B4-BE49-F238E27FC236}">
                <a16:creationId xmlns:a16="http://schemas.microsoft.com/office/drawing/2014/main" id="{74FC3BDB-6109-C543-9582-E0223F9869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9689B-880E-C74A-B334-5CB1C218260E}" type="datetimeFigureOut">
              <a:rPr lang="es-ES_tradnl" smtClean="0"/>
              <a:t>04/08/2020</a:t>
            </a:fld>
            <a:endParaRPr lang="es-ES_tradnl"/>
          </a:p>
        </p:txBody>
      </p:sp>
      <p:sp>
        <p:nvSpPr>
          <p:cNvPr id="5" name="Marcador de pie de página 4">
            <a:extLst>
              <a:ext uri="{FF2B5EF4-FFF2-40B4-BE49-F238E27FC236}">
                <a16:creationId xmlns:a16="http://schemas.microsoft.com/office/drawing/2014/main" id="{6F60B4F4-B93B-7244-B5E9-87573342D9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B383A45C-D08D-9E42-9D19-2A8066085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3395379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A8DE30-E52D-C640-A858-D8DD1DA1C26A}"/>
              </a:ext>
            </a:extLst>
          </p:cNvPr>
          <p:cNvSpPr>
            <a:spLocks noGrp="1"/>
          </p:cNvSpPr>
          <p:nvPr>
            <p:ph type="ctrTitle"/>
          </p:nvPr>
        </p:nvSpPr>
        <p:spPr/>
        <p:txBody>
          <a:bodyPr>
            <a:normAutofit fontScale="90000"/>
          </a:bodyPr>
          <a:lstStyle/>
          <a:p>
            <a:r>
              <a:rPr lang="es-ES_tradnl" sz="2800" dirty="0" smtClean="0"/>
              <a:t>Universidad Autónoma del Estado de Hidalgo </a:t>
            </a:r>
            <a:br>
              <a:rPr lang="es-ES_tradnl" sz="2800" dirty="0" smtClean="0"/>
            </a:br>
            <a:r>
              <a:rPr lang="es-ES_tradnl" sz="2800" dirty="0" smtClean="0"/>
              <a:t>Escuela Preparatoria No. 3 </a:t>
            </a:r>
            <a:br>
              <a:rPr lang="es-ES_tradnl" sz="2800" dirty="0" smtClean="0"/>
            </a:br>
            <a:r>
              <a:rPr lang="es-ES_tradnl" sz="2800" dirty="0" smtClean="0"/>
              <a:t>Lic. Norma Iliana Gálvez Rodríguez </a:t>
            </a:r>
            <a:endParaRPr lang="es-ES_tradnl" sz="2800" dirty="0"/>
          </a:p>
        </p:txBody>
      </p:sp>
      <p:sp>
        <p:nvSpPr>
          <p:cNvPr id="3" name="Subtítulo 2">
            <a:extLst>
              <a:ext uri="{FF2B5EF4-FFF2-40B4-BE49-F238E27FC236}">
                <a16:creationId xmlns:a16="http://schemas.microsoft.com/office/drawing/2014/main" id="{58B3F70A-1CFF-6A49-8E1A-FC1D1BBFA0E3}"/>
              </a:ext>
            </a:extLst>
          </p:cNvPr>
          <p:cNvSpPr>
            <a:spLocks noGrp="1"/>
          </p:cNvSpPr>
          <p:nvPr>
            <p:ph type="subTitle" idx="1"/>
          </p:nvPr>
        </p:nvSpPr>
        <p:spPr>
          <a:xfrm>
            <a:off x="0" y="4498428"/>
            <a:ext cx="8855242" cy="903889"/>
          </a:xfrm>
        </p:spPr>
        <p:txBody>
          <a:bodyPr>
            <a:normAutofit fontScale="25000" lnSpcReduction="20000"/>
          </a:bodyPr>
          <a:lstStyle/>
          <a:p>
            <a:r>
              <a:rPr lang="es-ES_tradnl" sz="5600" dirty="0" smtClean="0"/>
              <a:t>Bloque III                   Producción de textos </a:t>
            </a:r>
          </a:p>
          <a:p>
            <a:r>
              <a:rPr lang="es-ES_tradnl" sz="5600" dirty="0" smtClean="0"/>
              <a:t>Anuncio publicarlo</a:t>
            </a:r>
          </a:p>
          <a:p>
            <a:r>
              <a:rPr lang="es-ES_tradnl" sz="5600" dirty="0" smtClean="0"/>
              <a:t>7 de Julio de 2020 </a:t>
            </a:r>
          </a:p>
          <a:p>
            <a:endParaRPr lang="es-ES_tradnl" dirty="0"/>
          </a:p>
        </p:txBody>
      </p:sp>
    </p:spTree>
    <p:extLst>
      <p:ext uri="{BB962C8B-B14F-4D97-AF65-F5344CB8AC3E}">
        <p14:creationId xmlns:p14="http://schemas.microsoft.com/office/powerpoint/2010/main" val="3292169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latin typeface="Arial Black" panose="020B0A04020102020204" pitchFamily="34" charset="0"/>
              </a:rPr>
              <a:t>Tipos de anuncios publicitarios </a:t>
            </a:r>
            <a:endParaRPr lang="es-MX" dirty="0">
              <a:latin typeface="Arial Black" panose="020B0A04020102020204" pitchFamily="34" charset="0"/>
            </a:endParaRPr>
          </a:p>
        </p:txBody>
      </p:sp>
      <p:sp>
        <p:nvSpPr>
          <p:cNvPr id="3" name="Marcador de contenido 2"/>
          <p:cNvSpPr>
            <a:spLocks noGrp="1"/>
          </p:cNvSpPr>
          <p:nvPr>
            <p:ph idx="1"/>
          </p:nvPr>
        </p:nvSpPr>
        <p:spPr>
          <a:xfrm>
            <a:off x="838202" y="1825625"/>
            <a:ext cx="4007068" cy="4354458"/>
          </a:xfrm>
        </p:spPr>
        <p:txBody>
          <a:bodyPr>
            <a:normAutofit fontScale="92500" lnSpcReduction="10000"/>
          </a:bodyPr>
          <a:lstStyle/>
          <a:p>
            <a:r>
              <a:rPr lang="es-ES" dirty="0" smtClean="0">
                <a:latin typeface="Arial Black" panose="020B0A04020102020204" pitchFamily="34" charset="0"/>
              </a:rPr>
              <a:t>Publicidad de </a:t>
            </a:r>
            <a:r>
              <a:rPr lang="es-ES" dirty="0">
                <a:latin typeface="Arial Black" panose="020B0A04020102020204" pitchFamily="34" charset="0"/>
              </a:rPr>
              <a:t>marca </a:t>
            </a:r>
            <a:endParaRPr lang="es-MX" dirty="0">
              <a:latin typeface="Arial Black" panose="020B0A04020102020204" pitchFamily="34" charset="0"/>
            </a:endParaRPr>
          </a:p>
          <a:p>
            <a:pPr marL="0" indent="0">
              <a:buNone/>
            </a:pPr>
            <a:r>
              <a:rPr lang="es-MX" dirty="0" smtClean="0"/>
              <a:t>Publicidad </a:t>
            </a:r>
            <a:r>
              <a:rPr lang="es-MX" dirty="0"/>
              <a:t>se enfoca en fortalecer y posicionar una marca y su filosofía a largo plazo (no un producto en específico) en la mente de los consumidores. Uno de los más grandes ejemplos de esta publicidad es la marca Coca Cola</a:t>
            </a:r>
            <a:r>
              <a:rPr lang="es-MX" dirty="0" smtClean="0"/>
              <a:t>.</a:t>
            </a:r>
            <a:endParaRPr lang="es-MX" dirty="0">
              <a:latin typeface="Arial Black" panose="020B0A04020102020204" pitchFamily="34" charset="0"/>
            </a:endParaRPr>
          </a:p>
        </p:txBody>
      </p:sp>
      <p:pic>
        <p:nvPicPr>
          <p:cNvPr id="2050" name="Picture 2" descr="Tipos de publicidad que existen en la actual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354" y="1690688"/>
            <a:ext cx="4897820" cy="367862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5852204" y="5564530"/>
            <a:ext cx="2749471" cy="246221"/>
          </a:xfrm>
          <a:prstGeom prst="rect">
            <a:avLst/>
          </a:prstGeom>
        </p:spPr>
        <p:txBody>
          <a:bodyPr wrap="none">
            <a:spAutoFit/>
          </a:bodyPr>
          <a:lstStyle/>
          <a:p>
            <a:r>
              <a:rPr lang="es-MX" sz="1000" dirty="0"/>
              <a:t>https://images.app.goo.gl/weGNV4Pz7X5Q5S4z6</a:t>
            </a:r>
          </a:p>
        </p:txBody>
      </p:sp>
    </p:spTree>
    <p:extLst>
      <p:ext uri="{BB962C8B-B14F-4D97-AF65-F5344CB8AC3E}">
        <p14:creationId xmlns:p14="http://schemas.microsoft.com/office/powerpoint/2010/main" val="1996644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0" dirty="0">
                <a:latin typeface="Arial Black" panose="020B0A04020102020204" pitchFamily="34" charset="0"/>
              </a:rPr>
              <a:t>Publicidad detallista</a:t>
            </a:r>
            <a:endParaRPr lang="es-MX" dirty="0">
              <a:latin typeface="Arial Black" panose="020B0A04020102020204" pitchFamily="34" charset="0"/>
            </a:endParaRPr>
          </a:p>
        </p:txBody>
      </p:sp>
      <p:sp>
        <p:nvSpPr>
          <p:cNvPr id="6" name="Rectángulo 5"/>
          <p:cNvSpPr/>
          <p:nvPr/>
        </p:nvSpPr>
        <p:spPr>
          <a:xfrm>
            <a:off x="693683" y="2133599"/>
            <a:ext cx="4550979" cy="3539430"/>
          </a:xfrm>
          <a:prstGeom prst="rect">
            <a:avLst/>
          </a:prstGeom>
        </p:spPr>
        <p:txBody>
          <a:bodyPr wrap="square">
            <a:spAutoFit/>
          </a:bodyPr>
          <a:lstStyle/>
          <a:p>
            <a:r>
              <a:rPr lang="es-MX" sz="2800" dirty="0">
                <a:solidFill>
                  <a:srgbClr val="000000"/>
                </a:solidFill>
                <a:latin typeface="Arial" panose="020B0604020202020204" pitchFamily="34" charset="0"/>
                <a:ea typeface="Calibri" panose="020F0502020204030204" pitchFamily="34" charset="0"/>
                <a:cs typeface="Arial" panose="020B0604020202020204" pitchFamily="34" charset="0"/>
              </a:rPr>
              <a:t>Envía mensajes de comunicación anunciando productos u ofertas en determinada zona geográfica para incentivar el tráfico y mejorar la imagen de locales y tiendas.</a:t>
            </a:r>
            <a:endParaRPr lang="es-MX" sz="2800" dirty="0">
              <a:latin typeface="Arial" panose="020B0604020202020204" pitchFamily="34" charset="0"/>
              <a:cs typeface="Arial" panose="020B0604020202020204" pitchFamily="34" charset="0"/>
            </a:endParaRPr>
          </a:p>
        </p:txBody>
      </p:sp>
      <p:pic>
        <p:nvPicPr>
          <p:cNvPr id="3074" name="Picture 2" descr="publicidad detallista o local by yina paz on Prezi N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662" y="1770993"/>
            <a:ext cx="4572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6636019" y="4982939"/>
            <a:ext cx="2699778" cy="246221"/>
          </a:xfrm>
          <a:prstGeom prst="rect">
            <a:avLst/>
          </a:prstGeom>
        </p:spPr>
        <p:txBody>
          <a:bodyPr wrap="none">
            <a:spAutoFit/>
          </a:bodyPr>
          <a:lstStyle/>
          <a:p>
            <a:r>
              <a:rPr lang="es-MX" sz="1000" dirty="0"/>
              <a:t>https://images.app.goo.gl/uNTiiUvQPHWGiVrR8</a:t>
            </a:r>
          </a:p>
        </p:txBody>
      </p:sp>
    </p:spTree>
    <p:extLst>
      <p:ext uri="{BB962C8B-B14F-4D97-AF65-F5344CB8AC3E}">
        <p14:creationId xmlns:p14="http://schemas.microsoft.com/office/powerpoint/2010/main" val="2416661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latin typeface="Arial Black" panose="020B0A04020102020204" pitchFamily="34" charset="0"/>
              </a:rPr>
              <a:t>Publicidad de respuesta directa</a:t>
            </a:r>
            <a:br>
              <a:rPr lang="es-MX" dirty="0">
                <a:latin typeface="Arial Black" panose="020B0A04020102020204" pitchFamily="34" charset="0"/>
              </a:rPr>
            </a:br>
            <a:endParaRPr lang="es-MX" dirty="0">
              <a:latin typeface="Arial Black" panose="020B0A04020102020204" pitchFamily="34" charset="0"/>
            </a:endParaRPr>
          </a:p>
        </p:txBody>
      </p:sp>
      <p:sp>
        <p:nvSpPr>
          <p:cNvPr id="3" name="Marcador de contenido 2"/>
          <p:cNvSpPr>
            <a:spLocks noGrp="1"/>
          </p:cNvSpPr>
          <p:nvPr>
            <p:ph idx="1"/>
          </p:nvPr>
        </p:nvSpPr>
        <p:spPr>
          <a:xfrm>
            <a:off x="5875283" y="1825625"/>
            <a:ext cx="3689132" cy="4351338"/>
          </a:xfrm>
        </p:spPr>
        <p:txBody>
          <a:bodyPr/>
          <a:lstStyle/>
          <a:p>
            <a:pPr marL="0" indent="0">
              <a:buNone/>
            </a:pPr>
            <a:r>
              <a:rPr lang="es-MX" dirty="0"/>
              <a:t>Se busca entablar una conversación directa con un posible consumidor para conseguir una venta. Los ejemplos más conocidos de este tipo de publicidad son el </a:t>
            </a:r>
            <a:r>
              <a:rPr lang="es-MX" dirty="0" err="1"/>
              <a:t>telemarketing</a:t>
            </a:r>
            <a:r>
              <a:rPr lang="es-MX" dirty="0"/>
              <a:t> y el </a:t>
            </a:r>
            <a:r>
              <a:rPr lang="es-MX" dirty="0" smtClean="0"/>
              <a:t> e-</a:t>
            </a:r>
            <a:r>
              <a:rPr lang="es-MX" dirty="0" err="1" smtClean="0"/>
              <a:t>mailing</a:t>
            </a:r>
            <a:r>
              <a:rPr lang="es-MX" dirty="0"/>
              <a:t>.</a:t>
            </a:r>
          </a:p>
        </p:txBody>
      </p:sp>
      <p:pic>
        <p:nvPicPr>
          <p:cNvPr id="4098" name="Picture 2" descr="Publicidad de respuesta direc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051" y="1690688"/>
            <a:ext cx="4876800" cy="281824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088931" y="4957520"/>
            <a:ext cx="2773516" cy="246221"/>
          </a:xfrm>
          <a:prstGeom prst="rect">
            <a:avLst/>
          </a:prstGeom>
        </p:spPr>
        <p:txBody>
          <a:bodyPr wrap="none">
            <a:spAutoFit/>
          </a:bodyPr>
          <a:lstStyle/>
          <a:p>
            <a:r>
              <a:rPr lang="es-MX" sz="1000" dirty="0"/>
              <a:t>https://images.app.goo.gl/uRz24oMghTMpJazM6</a:t>
            </a:r>
          </a:p>
        </p:txBody>
      </p:sp>
    </p:spTree>
    <p:extLst>
      <p:ext uri="{BB962C8B-B14F-4D97-AF65-F5344CB8AC3E}">
        <p14:creationId xmlns:p14="http://schemas.microsoft.com/office/powerpoint/2010/main" val="331826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0" dirty="0">
                <a:latin typeface="Arial Black" panose="020B0A04020102020204" pitchFamily="34" charset="0"/>
              </a:rPr>
              <a:t>Publicidad negocio a negocio </a:t>
            </a:r>
            <a:endParaRPr lang="es-MX" dirty="0">
              <a:latin typeface="Arial Black" panose="020B0A04020102020204" pitchFamily="34" charset="0"/>
            </a:endParaRPr>
          </a:p>
        </p:txBody>
      </p:sp>
      <p:sp>
        <p:nvSpPr>
          <p:cNvPr id="3" name="Marcador de contenido 2"/>
          <p:cNvSpPr>
            <a:spLocks noGrp="1"/>
          </p:cNvSpPr>
          <p:nvPr>
            <p:ph idx="1"/>
          </p:nvPr>
        </p:nvSpPr>
        <p:spPr>
          <a:xfrm>
            <a:off x="838202" y="1825625"/>
            <a:ext cx="4501054" cy="4351338"/>
          </a:xfrm>
        </p:spPr>
        <p:txBody>
          <a:bodyPr>
            <a:normAutofit/>
          </a:bodyPr>
          <a:lstStyle/>
          <a:p>
            <a:pPr marL="0" indent="0" algn="just">
              <a:buNone/>
            </a:pPr>
            <a:r>
              <a:rPr lang="es-MX" sz="2100" dirty="0"/>
              <a:t>Este tipo de publicidad no le habla al consumidor general sino a otras empresas que puedan ser clientes o proveedores del negocio publicitado. </a:t>
            </a:r>
            <a:endParaRPr lang="es-MX" sz="2100" dirty="0" smtClean="0"/>
          </a:p>
          <a:p>
            <a:pPr marL="0" indent="0" algn="just">
              <a:buNone/>
            </a:pPr>
            <a:r>
              <a:rPr lang="es-MX" sz="2100" dirty="0" smtClean="0"/>
              <a:t>Estos </a:t>
            </a:r>
            <a:r>
              <a:rPr lang="es-MX" sz="2100" dirty="0"/>
              <a:t>anuncios se suelen ubicar en medios especializados, es decir, si mi negocio se encarga de la fabricación de materiales de construcción, lo correcto sería poner mi anuncio en una revista o página web de bienes raíces, arquitectura, diseño e interiores o alguna otra rama a fin.</a:t>
            </a:r>
          </a:p>
          <a:p>
            <a:pPr marL="0" indent="0">
              <a:buNone/>
            </a:pPr>
            <a:endParaRPr lang="es-MX" dirty="0"/>
          </a:p>
        </p:txBody>
      </p:sp>
      <p:pic>
        <p:nvPicPr>
          <p:cNvPr id="5122" name="Picture 2" descr="B2b marketing de negocio a negocio | Vector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669" y="1974685"/>
            <a:ext cx="3899338" cy="3400426"/>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6653049" y="5558047"/>
            <a:ext cx="2542684" cy="246221"/>
          </a:xfrm>
          <a:prstGeom prst="rect">
            <a:avLst/>
          </a:prstGeom>
        </p:spPr>
        <p:txBody>
          <a:bodyPr wrap="none">
            <a:spAutoFit/>
          </a:bodyPr>
          <a:lstStyle/>
          <a:p>
            <a:r>
              <a:rPr lang="es-MX" sz="1000" dirty="0"/>
              <a:t>https://images.app.goo.gl/TeteJPzdJsr7gJhcA</a:t>
            </a:r>
          </a:p>
        </p:txBody>
      </p:sp>
    </p:spTree>
    <p:extLst>
      <p:ext uri="{BB962C8B-B14F-4D97-AF65-F5344CB8AC3E}">
        <p14:creationId xmlns:p14="http://schemas.microsoft.com/office/powerpoint/2010/main" val="3421405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0" dirty="0">
                <a:latin typeface="Arial Black" panose="020B0A04020102020204" pitchFamily="34" charset="0"/>
              </a:rPr>
              <a:t>Publicidad institucional</a:t>
            </a:r>
            <a:endParaRPr lang="es-MX" dirty="0">
              <a:latin typeface="Arial Black" panose="020B0A04020102020204" pitchFamily="34" charset="0"/>
            </a:endParaRPr>
          </a:p>
        </p:txBody>
      </p:sp>
      <p:sp>
        <p:nvSpPr>
          <p:cNvPr id="3" name="Marcador de contenido 2"/>
          <p:cNvSpPr>
            <a:spLocks noGrp="1"/>
          </p:cNvSpPr>
          <p:nvPr>
            <p:ph idx="1"/>
          </p:nvPr>
        </p:nvSpPr>
        <p:spPr>
          <a:xfrm>
            <a:off x="5402317" y="1825625"/>
            <a:ext cx="4319752" cy="4351338"/>
          </a:xfrm>
        </p:spPr>
        <p:txBody>
          <a:bodyPr>
            <a:normAutofit/>
          </a:bodyPr>
          <a:lstStyle/>
          <a:p>
            <a:pPr marL="0" indent="0">
              <a:buNone/>
            </a:pPr>
            <a:r>
              <a:rPr lang="es-MX" sz="2600" dirty="0"/>
              <a:t>Busca posicionar lo bueno de una empresa. A pesar de que no podemos generalizar, esta publicidad la tienden a implementar organizaciones cuyas prácticas comerciales no son las más amigables con el medio ambiente o con la salud de los </a:t>
            </a:r>
            <a:r>
              <a:rPr lang="es-MX" sz="2600" dirty="0" smtClean="0"/>
              <a:t>consumidores , </a:t>
            </a:r>
            <a:r>
              <a:rPr lang="es-MX" sz="2600" dirty="0"/>
              <a:t>como las tabaqueras</a:t>
            </a:r>
            <a:r>
              <a:rPr lang="es-MX" dirty="0"/>
              <a:t>.</a:t>
            </a:r>
          </a:p>
          <a:p>
            <a:pPr marL="0" indent="0">
              <a:buNone/>
            </a:pPr>
            <a:endParaRPr lang="es-MX" dirty="0"/>
          </a:p>
          <a:p>
            <a:pPr marL="0" indent="0">
              <a:buNone/>
            </a:pPr>
            <a:endParaRPr lang="es-MX" dirty="0"/>
          </a:p>
        </p:txBody>
      </p:sp>
      <p:pic>
        <p:nvPicPr>
          <p:cNvPr id="6146" name="Picture 2" descr="La publicidad Institucional. Una breve introducción. | Publicida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340" y="1555531"/>
            <a:ext cx="3880398" cy="356694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369867" y="5161159"/>
            <a:ext cx="2784737" cy="246221"/>
          </a:xfrm>
          <a:prstGeom prst="rect">
            <a:avLst/>
          </a:prstGeom>
        </p:spPr>
        <p:txBody>
          <a:bodyPr wrap="none">
            <a:spAutoFit/>
          </a:bodyPr>
          <a:lstStyle/>
          <a:p>
            <a:r>
              <a:rPr lang="es-MX" sz="1000" dirty="0"/>
              <a:t>https://images.app.goo.gl/7gmwTRMg1V332S2L6</a:t>
            </a:r>
          </a:p>
        </p:txBody>
      </p:sp>
    </p:spTree>
    <p:extLst>
      <p:ext uri="{BB962C8B-B14F-4D97-AF65-F5344CB8AC3E}">
        <p14:creationId xmlns:p14="http://schemas.microsoft.com/office/powerpoint/2010/main" val="3324169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0" dirty="0">
                <a:latin typeface="Arial Black" panose="020B0A04020102020204" pitchFamily="34" charset="0"/>
              </a:rPr>
              <a:t>Publicidad sin fines de lucro</a:t>
            </a:r>
            <a:endParaRPr lang="es-MX" dirty="0">
              <a:latin typeface="Arial Black" panose="020B0A04020102020204" pitchFamily="34" charset="0"/>
            </a:endParaRPr>
          </a:p>
        </p:txBody>
      </p:sp>
      <p:sp>
        <p:nvSpPr>
          <p:cNvPr id="3" name="Marcador de contenido 2"/>
          <p:cNvSpPr>
            <a:spLocks noGrp="1"/>
          </p:cNvSpPr>
          <p:nvPr>
            <p:ph idx="1"/>
          </p:nvPr>
        </p:nvSpPr>
        <p:spPr>
          <a:xfrm>
            <a:off x="493987" y="1825625"/>
            <a:ext cx="4603530" cy="4351338"/>
          </a:xfrm>
        </p:spPr>
        <p:txBody>
          <a:bodyPr>
            <a:normAutofit fontScale="92500" lnSpcReduction="10000"/>
          </a:bodyPr>
          <a:lstStyle/>
          <a:p>
            <a:pPr marL="0" indent="0">
              <a:buNone/>
            </a:pPr>
            <a:r>
              <a:rPr lang="es-MX" dirty="0"/>
              <a:t>Esta publicidad la practican las instituciones como fundaciones, asociaciones, beneficencias, y demás, que no buscan un beneficio económico sino la participación directa o indirecta de una comunidad en algún programa como colectas de donativos, construcción de casas para personas damnificadas, entre otras.</a:t>
            </a:r>
          </a:p>
        </p:txBody>
      </p:sp>
      <p:pic>
        <p:nvPicPr>
          <p:cNvPr id="7170" name="Picture 2" descr="teletón-monopolio – LA BREC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662" y="2246694"/>
            <a:ext cx="4351283" cy="307553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558527" y="5440865"/>
            <a:ext cx="2794355" cy="246221"/>
          </a:xfrm>
          <a:prstGeom prst="rect">
            <a:avLst/>
          </a:prstGeom>
        </p:spPr>
        <p:txBody>
          <a:bodyPr wrap="none">
            <a:spAutoFit/>
          </a:bodyPr>
          <a:lstStyle/>
          <a:p>
            <a:r>
              <a:rPr lang="es-MX" sz="1000" dirty="0"/>
              <a:t>https://images.app.goo.gl/PyQyGGmd4XuX1N159</a:t>
            </a:r>
          </a:p>
        </p:txBody>
      </p:sp>
    </p:spTree>
    <p:extLst>
      <p:ext uri="{BB962C8B-B14F-4D97-AF65-F5344CB8AC3E}">
        <p14:creationId xmlns:p14="http://schemas.microsoft.com/office/powerpoint/2010/main" val="60665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F3026-B6F8-443F-A517-87E3F566FD6D}"/>
              </a:ext>
            </a:extLst>
          </p:cNvPr>
          <p:cNvSpPr>
            <a:spLocks noGrp="1"/>
          </p:cNvSpPr>
          <p:nvPr>
            <p:ph type="title"/>
          </p:nvPr>
        </p:nvSpPr>
        <p:spPr/>
        <p:txBody>
          <a:bodyPr/>
          <a:lstStyle/>
          <a:p>
            <a:r>
              <a:rPr lang="es-MX" b="0" dirty="0">
                <a:latin typeface="Arial Black" panose="020B0A04020102020204" pitchFamily="34" charset="0"/>
              </a:rPr>
              <a:t>Publicidad de servicio público</a:t>
            </a:r>
            <a:endParaRPr lang="es-MX"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D3246D7B-E7CD-4E57-9B5A-CF5E836AE909}"/>
              </a:ext>
            </a:extLst>
          </p:cNvPr>
          <p:cNvSpPr>
            <a:spLocks noGrp="1"/>
          </p:cNvSpPr>
          <p:nvPr>
            <p:ph idx="1"/>
          </p:nvPr>
        </p:nvSpPr>
        <p:spPr>
          <a:xfrm>
            <a:off x="838202" y="1825625"/>
            <a:ext cx="4490544" cy="4351338"/>
          </a:xfrm>
        </p:spPr>
        <p:txBody>
          <a:bodyPr>
            <a:normAutofit fontScale="92500" lnSpcReduction="20000"/>
          </a:bodyPr>
          <a:lstStyle/>
          <a:p>
            <a:pPr fontAlgn="base"/>
            <a:r>
              <a:rPr lang="es-MX" sz="2600" dirty="0"/>
              <a:t>Al igual que la publicidad sin fines de lucro, esta publicidad no busca generar ventas sino darle un mensaje positivo a la comunidad. Por lo general comunican una buena causa, como el mensaje de todos los años que realiza el Benemérito Cuerpo de Bomberos sobre la prevención del uso de pirotecnia en fin de año, o las campañas sobre la concienciación acerca de la violencia familiar.</a:t>
            </a:r>
          </a:p>
          <a:p>
            <a:pPr marL="0" indent="0">
              <a:buNone/>
            </a:pPr>
            <a:endParaRPr lang="es-MX" dirty="0"/>
          </a:p>
          <a:p>
            <a:pPr marL="0" indent="0">
              <a:buNone/>
            </a:pPr>
            <a:endParaRPr lang="es-MX" dirty="0"/>
          </a:p>
        </p:txBody>
      </p:sp>
      <p:pic>
        <p:nvPicPr>
          <p:cNvPr id="8194" name="Picture 2" descr="Quédate en casa – Coronavi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710" y="1825625"/>
            <a:ext cx="4033891" cy="3892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728776" y="5930742"/>
            <a:ext cx="2597186" cy="246221"/>
          </a:xfrm>
          <a:prstGeom prst="rect">
            <a:avLst/>
          </a:prstGeom>
        </p:spPr>
        <p:txBody>
          <a:bodyPr wrap="none">
            <a:spAutoFit/>
          </a:bodyPr>
          <a:lstStyle/>
          <a:p>
            <a:r>
              <a:rPr lang="es-MX" sz="1000" dirty="0"/>
              <a:t>https://images.app.goo.gl/TbJq7fonjhcqr9Nv9</a:t>
            </a:r>
          </a:p>
        </p:txBody>
      </p:sp>
    </p:spTree>
    <p:extLst>
      <p:ext uri="{BB962C8B-B14F-4D97-AF65-F5344CB8AC3E}">
        <p14:creationId xmlns:p14="http://schemas.microsoft.com/office/powerpoint/2010/main" val="1949335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Tipos de anuncios publicitarios</a:t>
            </a:r>
            <a:r>
              <a:rPr lang="es-MX" b="0" dirty="0"/>
              <a:t/>
            </a:r>
            <a:br>
              <a:rPr lang="es-MX" b="0" dirty="0"/>
            </a:br>
            <a:endParaRPr lang="es-MX" dirty="0"/>
          </a:p>
        </p:txBody>
      </p:sp>
      <p:sp>
        <p:nvSpPr>
          <p:cNvPr id="3" name="Marcador de contenido 2"/>
          <p:cNvSpPr>
            <a:spLocks noGrp="1"/>
          </p:cNvSpPr>
          <p:nvPr>
            <p:ph idx="1"/>
          </p:nvPr>
        </p:nvSpPr>
        <p:spPr>
          <a:xfrm>
            <a:off x="4120055" y="1418897"/>
            <a:ext cx="5559971" cy="4758066"/>
          </a:xfrm>
        </p:spPr>
        <p:txBody>
          <a:bodyPr>
            <a:normAutofit fontScale="92500"/>
          </a:bodyPr>
          <a:lstStyle/>
          <a:p>
            <a:r>
              <a:rPr lang="es-MX" b="1" dirty="0"/>
              <a:t>Impreso</a:t>
            </a:r>
            <a:endParaRPr lang="es-MX" dirty="0"/>
          </a:p>
          <a:p>
            <a:r>
              <a:rPr lang="es-MX" sz="2600" dirty="0"/>
              <a:t>Los anuncios publicitarios impresos son aquellos que se plasman sobre papel, es decir, en periódicos, folletos o revistas. Excepto en las revistas, su tendencia es a la baja, ya que son medios con cada vez menos tirada y, por ende, con menos capacidad para llegar a más gente.</a:t>
            </a:r>
          </a:p>
          <a:p>
            <a:r>
              <a:rPr lang="es-MX" sz="2600" dirty="0"/>
              <a:t>En el caso de las revistas se tiene el atractivo de las fotos a color en un papel </a:t>
            </a:r>
            <a:r>
              <a:rPr lang="es-MX" sz="2600" dirty="0" err="1"/>
              <a:t>couché</a:t>
            </a:r>
            <a:r>
              <a:rPr lang="es-MX" sz="2600" dirty="0"/>
              <a:t>, así como el que se especialicen en un sector concreto.</a:t>
            </a:r>
          </a:p>
          <a:p>
            <a:endParaRPr lang="es-MX" dirty="0"/>
          </a:p>
        </p:txBody>
      </p:sp>
      <p:pic>
        <p:nvPicPr>
          <p:cNvPr id="9218" name="Picture 2" descr="Revista temática | auladigital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58" y="1981599"/>
            <a:ext cx="3044679" cy="306168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880241" y="5322367"/>
            <a:ext cx="3717288" cy="246221"/>
          </a:xfrm>
          <a:prstGeom prst="rect">
            <a:avLst/>
          </a:prstGeom>
        </p:spPr>
        <p:txBody>
          <a:bodyPr wrap="square">
            <a:spAutoFit/>
          </a:bodyPr>
          <a:lstStyle/>
          <a:p>
            <a:r>
              <a:rPr lang="es-MX" sz="1000" dirty="0"/>
              <a:t>https://images.app.goo.gl/y1qjgT4XjxdMtAVD9</a:t>
            </a:r>
          </a:p>
        </p:txBody>
      </p:sp>
    </p:spTree>
    <p:extLst>
      <p:ext uri="{BB962C8B-B14F-4D97-AF65-F5344CB8AC3E}">
        <p14:creationId xmlns:p14="http://schemas.microsoft.com/office/powerpoint/2010/main" val="4031032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Televisivo</a:t>
            </a:r>
            <a:br>
              <a:rPr lang="es-MX" dirty="0"/>
            </a:br>
            <a:endParaRPr lang="es-MX" dirty="0"/>
          </a:p>
        </p:txBody>
      </p:sp>
      <p:sp>
        <p:nvSpPr>
          <p:cNvPr id="3" name="Marcador de contenido 2"/>
          <p:cNvSpPr>
            <a:spLocks noGrp="1"/>
          </p:cNvSpPr>
          <p:nvPr>
            <p:ph idx="1"/>
          </p:nvPr>
        </p:nvSpPr>
        <p:spPr>
          <a:xfrm>
            <a:off x="5454869" y="1825625"/>
            <a:ext cx="3636579" cy="4351338"/>
          </a:xfrm>
        </p:spPr>
        <p:txBody>
          <a:bodyPr>
            <a:normAutofit fontScale="85000" lnSpcReduction="10000"/>
          </a:bodyPr>
          <a:lstStyle/>
          <a:p>
            <a:r>
              <a:rPr lang="es-MX" dirty="0" smtClean="0"/>
              <a:t>Sigue </a:t>
            </a:r>
            <a:r>
              <a:rPr lang="es-MX" dirty="0"/>
              <a:t>siendo la plataforma favorita para las empresas de publicidad. Aunque han surgido otros medios que pueden cuantificar mejor el alcance, se sigue pensando que la TV es la que tiene más potencial para impactar en la retina del espectador.</a:t>
            </a:r>
          </a:p>
          <a:p>
            <a:pPr marL="0" indent="0">
              <a:buNone/>
            </a:pPr>
            <a:r>
              <a:rPr lang="es-MX" dirty="0"/>
              <a:t/>
            </a:r>
            <a:br>
              <a:rPr lang="es-MX" dirty="0"/>
            </a:br>
            <a:endParaRPr lang="es-MX" dirty="0"/>
          </a:p>
        </p:txBody>
      </p:sp>
      <p:sp>
        <p:nvSpPr>
          <p:cNvPr id="4" name="AutoShape 2" descr="Publicidad en Televisión | Vinculación Emocional del Espectad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42" name="Picture 2" descr="El Mercadeo y La Television.doc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1720056"/>
            <a:ext cx="4666593" cy="4562476"/>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3740643" y="6417469"/>
            <a:ext cx="2706190" cy="246221"/>
          </a:xfrm>
          <a:prstGeom prst="rect">
            <a:avLst/>
          </a:prstGeom>
        </p:spPr>
        <p:txBody>
          <a:bodyPr wrap="none">
            <a:spAutoFit/>
          </a:bodyPr>
          <a:lstStyle/>
          <a:p>
            <a:r>
              <a:rPr lang="es-MX" sz="1000" dirty="0"/>
              <a:t>https://images.app.goo.gl/JJZo8pvkNm4HqXh86</a:t>
            </a:r>
          </a:p>
        </p:txBody>
      </p:sp>
    </p:spTree>
    <p:extLst>
      <p:ext uri="{BB962C8B-B14F-4D97-AF65-F5344CB8AC3E}">
        <p14:creationId xmlns:p14="http://schemas.microsoft.com/office/powerpoint/2010/main" val="370842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Radial</a:t>
            </a:r>
            <a:br>
              <a:rPr lang="es-MX" dirty="0"/>
            </a:br>
            <a:endParaRPr lang="es-MX" dirty="0"/>
          </a:p>
        </p:txBody>
      </p:sp>
      <p:sp>
        <p:nvSpPr>
          <p:cNvPr id="3" name="Marcador de contenido 2"/>
          <p:cNvSpPr>
            <a:spLocks noGrp="1"/>
          </p:cNvSpPr>
          <p:nvPr>
            <p:ph idx="1"/>
          </p:nvPr>
        </p:nvSpPr>
        <p:spPr>
          <a:xfrm>
            <a:off x="838201" y="1825625"/>
            <a:ext cx="3901965" cy="4351338"/>
          </a:xfrm>
        </p:spPr>
        <p:txBody>
          <a:bodyPr>
            <a:normAutofit/>
          </a:bodyPr>
          <a:lstStyle/>
          <a:p>
            <a:r>
              <a:rPr lang="es-MX" sz="2400" dirty="0" smtClean="0"/>
              <a:t>Las </a:t>
            </a:r>
            <a:r>
              <a:rPr lang="es-MX" sz="2400" dirty="0"/>
              <a:t>cuñas siguen manteniendo su espacio dentro de la programación radiofónica. Pueden ser pregrabadas o en directo, teniendo una leve duración y con un mensaje acompañado de música pegadiza.</a:t>
            </a:r>
          </a:p>
          <a:p>
            <a:pPr marL="0" indent="0">
              <a:buNone/>
            </a:pPr>
            <a:endParaRPr lang="es-MX" sz="2400" dirty="0"/>
          </a:p>
        </p:txBody>
      </p:sp>
      <p:pic>
        <p:nvPicPr>
          <p:cNvPr id="11266" name="Picture 2" descr="Publicidad Flaix FM - Anuncia Comunic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745" y="1825624"/>
            <a:ext cx="4078015" cy="419680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602787" y="6287621"/>
            <a:ext cx="2803973" cy="246221"/>
          </a:xfrm>
          <a:prstGeom prst="rect">
            <a:avLst/>
          </a:prstGeom>
        </p:spPr>
        <p:txBody>
          <a:bodyPr wrap="none">
            <a:spAutoFit/>
          </a:bodyPr>
          <a:lstStyle/>
          <a:p>
            <a:r>
              <a:rPr lang="es-MX" sz="1000" dirty="0"/>
              <a:t>https://images.app.goo.gl/RmGCgnqH5uZDuudQ8</a:t>
            </a:r>
          </a:p>
        </p:txBody>
      </p:sp>
    </p:spTree>
    <p:extLst>
      <p:ext uri="{BB962C8B-B14F-4D97-AF65-F5344CB8AC3E}">
        <p14:creationId xmlns:p14="http://schemas.microsoft.com/office/powerpoint/2010/main" val="2542244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A8DE30-E52D-C640-A858-D8DD1DA1C26A}"/>
              </a:ext>
            </a:extLst>
          </p:cNvPr>
          <p:cNvSpPr>
            <a:spLocks noGrp="1"/>
          </p:cNvSpPr>
          <p:nvPr>
            <p:ph type="ctrTitle"/>
          </p:nvPr>
        </p:nvSpPr>
        <p:spPr>
          <a:xfrm>
            <a:off x="231227" y="4322407"/>
            <a:ext cx="8771159" cy="659496"/>
          </a:xfrm>
        </p:spPr>
        <p:txBody>
          <a:bodyPr>
            <a:normAutofit fontScale="90000"/>
          </a:bodyPr>
          <a:lstStyle/>
          <a:p>
            <a:r>
              <a:rPr lang="es-ES_tradnl" sz="2800" dirty="0"/>
              <a:t>Bloque III                   Producción de textos </a:t>
            </a:r>
            <a:br>
              <a:rPr lang="es-ES_tradnl" sz="2800" dirty="0"/>
            </a:br>
            <a:r>
              <a:rPr lang="es-ES_tradnl" sz="2800" dirty="0"/>
              <a:t>Anuncio publicarlo</a:t>
            </a:r>
            <a:br>
              <a:rPr lang="es-ES_tradnl" sz="2800" dirty="0"/>
            </a:br>
            <a:endParaRPr lang="es-ES_tradnl" sz="2800" dirty="0"/>
          </a:p>
        </p:txBody>
      </p:sp>
      <p:sp>
        <p:nvSpPr>
          <p:cNvPr id="3" name="Subtítulo 2">
            <a:extLst>
              <a:ext uri="{FF2B5EF4-FFF2-40B4-BE49-F238E27FC236}">
                <a16:creationId xmlns:a16="http://schemas.microsoft.com/office/drawing/2014/main" id="{58B3F70A-1CFF-6A49-8E1A-FC1D1BBFA0E3}"/>
              </a:ext>
            </a:extLst>
          </p:cNvPr>
          <p:cNvSpPr>
            <a:spLocks noGrp="1"/>
          </p:cNvSpPr>
          <p:nvPr>
            <p:ph type="subTitle" idx="1"/>
          </p:nvPr>
        </p:nvSpPr>
        <p:spPr>
          <a:xfrm>
            <a:off x="0" y="4498428"/>
            <a:ext cx="8855242" cy="903889"/>
          </a:xfrm>
        </p:spPr>
        <p:txBody>
          <a:bodyPr>
            <a:normAutofit fontScale="92500" lnSpcReduction="20000"/>
          </a:bodyPr>
          <a:lstStyle/>
          <a:p>
            <a:endParaRPr lang="es-ES_tradnl" dirty="0" smtClean="0"/>
          </a:p>
          <a:p>
            <a:r>
              <a:rPr lang="es-ES_tradnl" dirty="0"/>
              <a:t>7 de Julio de 2020 </a:t>
            </a:r>
            <a:br>
              <a:rPr lang="es-ES_tradnl" dirty="0"/>
            </a:br>
            <a:endParaRPr lang="es-ES_tradnl" dirty="0"/>
          </a:p>
        </p:txBody>
      </p:sp>
    </p:spTree>
    <p:extLst>
      <p:ext uri="{BB962C8B-B14F-4D97-AF65-F5344CB8AC3E}">
        <p14:creationId xmlns:p14="http://schemas.microsoft.com/office/powerpoint/2010/main" val="1366495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Online</a:t>
            </a:r>
            <a:br>
              <a:rPr lang="es-MX" dirty="0"/>
            </a:br>
            <a:endParaRPr lang="es-MX" dirty="0"/>
          </a:p>
        </p:txBody>
      </p:sp>
      <p:sp>
        <p:nvSpPr>
          <p:cNvPr id="3" name="Marcador de contenido 2"/>
          <p:cNvSpPr>
            <a:spLocks noGrp="1"/>
          </p:cNvSpPr>
          <p:nvPr>
            <p:ph idx="1"/>
          </p:nvPr>
        </p:nvSpPr>
        <p:spPr>
          <a:xfrm>
            <a:off x="838201" y="4897821"/>
            <a:ext cx="7885386" cy="1279142"/>
          </a:xfrm>
        </p:spPr>
        <p:txBody>
          <a:bodyPr>
            <a:normAutofit fontScale="77500" lnSpcReduction="20000"/>
          </a:bodyPr>
          <a:lstStyle/>
          <a:p>
            <a:r>
              <a:rPr lang="es-MX" dirty="0" smtClean="0"/>
              <a:t>Son </a:t>
            </a:r>
            <a:r>
              <a:rPr lang="es-MX" dirty="0"/>
              <a:t>los anuncios de Internet distribuidos entre las páginas web, las redes sociales, las app, email, o los buscadores. Son el sistema más preciso, ya que es capaz de cuantificar el número de personas que han visualizado el anuncio.</a:t>
            </a:r>
          </a:p>
          <a:p>
            <a:endParaRPr lang="es-MX" dirty="0"/>
          </a:p>
        </p:txBody>
      </p:sp>
      <p:pic>
        <p:nvPicPr>
          <p:cNvPr id="12290" name="Picture 2" descr="Tipos de publicidad online. Conceptos básicos. | Bilbao Busines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82262"/>
            <a:ext cx="8568559" cy="283779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426196" y="4331420"/>
            <a:ext cx="2709396" cy="246221"/>
          </a:xfrm>
          <a:prstGeom prst="rect">
            <a:avLst/>
          </a:prstGeom>
        </p:spPr>
        <p:txBody>
          <a:bodyPr wrap="none">
            <a:spAutoFit/>
          </a:bodyPr>
          <a:lstStyle/>
          <a:p>
            <a:r>
              <a:rPr lang="es-MX" sz="1000" dirty="0"/>
              <a:t>https://images.app.goo.gl/N6afb3QCQgZpuiKQ6</a:t>
            </a:r>
          </a:p>
        </p:txBody>
      </p:sp>
    </p:spTree>
    <p:extLst>
      <p:ext uri="{BB962C8B-B14F-4D97-AF65-F5344CB8AC3E}">
        <p14:creationId xmlns:p14="http://schemas.microsoft.com/office/powerpoint/2010/main" val="3975880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Exterior</a:t>
            </a:r>
            <a:br>
              <a:rPr lang="es-MX" dirty="0"/>
            </a:br>
            <a:endParaRPr lang="es-MX" dirty="0"/>
          </a:p>
        </p:txBody>
      </p:sp>
      <p:sp>
        <p:nvSpPr>
          <p:cNvPr id="3" name="Marcador de contenido 2"/>
          <p:cNvSpPr>
            <a:spLocks noGrp="1"/>
          </p:cNvSpPr>
          <p:nvPr>
            <p:ph idx="1"/>
          </p:nvPr>
        </p:nvSpPr>
        <p:spPr>
          <a:xfrm>
            <a:off x="588580" y="1776249"/>
            <a:ext cx="4561489" cy="4400714"/>
          </a:xfrm>
        </p:spPr>
        <p:txBody>
          <a:bodyPr>
            <a:normAutofit/>
          </a:bodyPr>
          <a:lstStyle/>
          <a:p>
            <a:r>
              <a:rPr lang="es-MX" dirty="0" smtClean="0"/>
              <a:t>Conocido </a:t>
            </a:r>
            <a:r>
              <a:rPr lang="es-MX" dirty="0"/>
              <a:t>también como </a:t>
            </a:r>
            <a:r>
              <a:rPr lang="es-MX" dirty="0" err="1"/>
              <a:t>street</a:t>
            </a:r>
            <a:r>
              <a:rPr lang="es-MX" dirty="0"/>
              <a:t> marketing, los anuncios de este tipo de publicidad son las vallas, marquesinas, carteles, neones, </a:t>
            </a:r>
            <a:r>
              <a:rPr lang="es-MX" dirty="0" err="1"/>
              <a:t>bornetas</a:t>
            </a:r>
            <a:r>
              <a:rPr lang="es-MX" dirty="0"/>
              <a:t> y demás elementos exteriores que se pueden encontrar en calles, avenidas, autopistas, etc.</a:t>
            </a:r>
          </a:p>
          <a:p>
            <a:endParaRPr lang="es-MX" dirty="0"/>
          </a:p>
        </p:txBody>
      </p:sp>
      <p:pic>
        <p:nvPicPr>
          <p:cNvPr id="13314" name="Picture 2" descr="Publicidad exterior (Anuncios luminosos, espectacular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076" y="933944"/>
            <a:ext cx="3584027" cy="3911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631079" y="4981345"/>
            <a:ext cx="2618024" cy="246221"/>
          </a:xfrm>
          <a:prstGeom prst="rect">
            <a:avLst/>
          </a:prstGeom>
        </p:spPr>
        <p:txBody>
          <a:bodyPr wrap="none">
            <a:spAutoFit/>
          </a:bodyPr>
          <a:lstStyle/>
          <a:p>
            <a:r>
              <a:rPr lang="es-MX" sz="1000" dirty="0"/>
              <a:t>https://images.app.goo.gl/n8B6rbAY2hikyJZA8</a:t>
            </a:r>
          </a:p>
        </p:txBody>
      </p:sp>
    </p:spTree>
    <p:extLst>
      <p:ext uri="{BB962C8B-B14F-4D97-AF65-F5344CB8AC3E}">
        <p14:creationId xmlns:p14="http://schemas.microsoft.com/office/powerpoint/2010/main" val="1848592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Conclusión </a:t>
            </a:r>
            <a:endParaRPr lang="es-MX" dirty="0"/>
          </a:p>
        </p:txBody>
      </p:sp>
      <p:sp>
        <p:nvSpPr>
          <p:cNvPr id="3" name="Marcador de contenido 2"/>
          <p:cNvSpPr>
            <a:spLocks noGrp="1"/>
          </p:cNvSpPr>
          <p:nvPr>
            <p:ph idx="1"/>
          </p:nvPr>
        </p:nvSpPr>
        <p:spPr>
          <a:xfrm>
            <a:off x="838200" y="1376855"/>
            <a:ext cx="8452945" cy="4800108"/>
          </a:xfrm>
        </p:spPr>
        <p:txBody>
          <a:bodyPr>
            <a:normAutofit fontScale="85000" lnSpcReduction="20000"/>
          </a:bodyPr>
          <a:lstStyle/>
          <a:p>
            <a:r>
              <a:rPr lang="es-MX" dirty="0"/>
              <a:t>La publicidad  representa el bienestar material que una persona o personas desean tener; fomenta la acción y la elección provocando así mismo, el interés en nuevos productos, bienes o servicios. Es por esto, que se sirve de nuevas técnicas para la construcción y transmisión de su mensaje que cada día debe ser más persuasivo haciendo posible la manifestación de aquello que creemos </a:t>
            </a:r>
            <a:r>
              <a:rPr lang="es-MX" dirty="0" smtClean="0"/>
              <a:t>imposible. </a:t>
            </a:r>
            <a:r>
              <a:rPr lang="es-MX" dirty="0"/>
              <a:t>Texto o palabras que desarrollan la información sobre el producto (características, utilidades, beneficios, ventajas competitivas, etc.). Tiene como misión la de dar el último apoyo al anuncio para que el posible cliente se convenza de que necesita el producto.</a:t>
            </a:r>
          </a:p>
          <a:p>
            <a:r>
              <a:rPr lang="es-MX" dirty="0"/>
              <a:t>Para ello, en las últimas décadas se ha desarrollado la técnica </a:t>
            </a:r>
            <a:r>
              <a:rPr lang="es-MX" dirty="0" err="1"/>
              <a:t>copywriting</a:t>
            </a:r>
            <a:r>
              <a:rPr lang="es-MX" dirty="0"/>
              <a:t>. Esta se encarga de plasmar en el anuncio un mensaje creíble, honesto y que inspire confianza en el consumidor. Se podría decir que el </a:t>
            </a:r>
            <a:r>
              <a:rPr lang="es-MX" dirty="0" err="1"/>
              <a:t>copy</a:t>
            </a:r>
            <a:r>
              <a:rPr lang="es-MX" dirty="0"/>
              <a:t> es la figura seductora del anuncio.</a:t>
            </a:r>
          </a:p>
          <a:p>
            <a:pPr marL="0" indent="0">
              <a:buNone/>
            </a:pPr>
            <a:endParaRPr lang="es-MX" dirty="0"/>
          </a:p>
        </p:txBody>
      </p:sp>
    </p:spTree>
    <p:extLst>
      <p:ext uri="{BB962C8B-B14F-4D97-AF65-F5344CB8AC3E}">
        <p14:creationId xmlns:p14="http://schemas.microsoft.com/office/powerpoint/2010/main" val="3488115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Bibliografia</a:t>
            </a:r>
            <a:r>
              <a:rPr lang="es-ES" dirty="0" smtClean="0"/>
              <a:t> </a:t>
            </a:r>
            <a:endParaRPr lang="es-MX" dirty="0"/>
          </a:p>
        </p:txBody>
      </p:sp>
      <p:sp>
        <p:nvSpPr>
          <p:cNvPr id="3" name="Marcador de contenido 2"/>
          <p:cNvSpPr>
            <a:spLocks noGrp="1"/>
          </p:cNvSpPr>
          <p:nvPr>
            <p:ph idx="1"/>
          </p:nvPr>
        </p:nvSpPr>
        <p:spPr/>
        <p:txBody>
          <a:bodyPr>
            <a:normAutofit/>
          </a:bodyPr>
          <a:lstStyle/>
          <a:p>
            <a:r>
              <a:rPr lang="es-MX" sz="2600" dirty="0"/>
              <a:t>S. (</a:t>
            </a:r>
            <a:r>
              <a:rPr lang="es-MX" sz="2600" dirty="0" smtClean="0"/>
              <a:t>2018). </a:t>
            </a:r>
            <a:r>
              <a:rPr lang="es-MX" sz="2600" i="1" dirty="0"/>
              <a:t>Significado de Anuncio publicitario</a:t>
            </a:r>
            <a:r>
              <a:rPr lang="es-MX" sz="2600" dirty="0"/>
              <a:t>. Significados. https://www.significados.com/anuncio-publicitario/#:%7E:text=Los%20anuncios%20publicitarios%20aparecen%2C%20por,Vea%20tambi%C3%A9n%20Publicidad</a:t>
            </a:r>
            <a:r>
              <a:rPr lang="es-MX" sz="2600" dirty="0" smtClean="0"/>
              <a:t>.</a:t>
            </a:r>
            <a:endParaRPr lang="es-MX" sz="2600" dirty="0" smtClean="0"/>
          </a:p>
          <a:p>
            <a:r>
              <a:rPr lang="es-MX" sz="2600" dirty="0" err="1" smtClean="0"/>
              <a:t>Jaideep</a:t>
            </a:r>
            <a:r>
              <a:rPr lang="es-MX" sz="2600" dirty="0"/>
              <a:t>, S. (2016). </a:t>
            </a:r>
            <a:r>
              <a:rPr lang="es-MX" sz="2600" dirty="0" err="1"/>
              <a:t>Your</a:t>
            </a:r>
            <a:r>
              <a:rPr lang="es-MX" sz="2600" dirty="0"/>
              <a:t> </a:t>
            </a:r>
            <a:r>
              <a:rPr lang="es-MX" sz="2600" dirty="0" err="1"/>
              <a:t>Article</a:t>
            </a:r>
            <a:r>
              <a:rPr lang="es-MX" sz="2600" dirty="0"/>
              <a:t> Library. </a:t>
            </a:r>
            <a:r>
              <a:rPr lang="es-MX" sz="2600" dirty="0" smtClean="0"/>
              <a:t>Recuperado </a:t>
            </a:r>
            <a:r>
              <a:rPr lang="es-MX" sz="2600" dirty="0"/>
              <a:t>de </a:t>
            </a:r>
            <a:r>
              <a:rPr lang="es-MX" sz="2600" dirty="0" err="1"/>
              <a:t>Advertising</a:t>
            </a:r>
            <a:r>
              <a:rPr lang="es-MX" sz="2600" dirty="0"/>
              <a:t>: </a:t>
            </a:r>
            <a:r>
              <a:rPr lang="es-MX" sz="2600" dirty="0" err="1"/>
              <a:t>Its</a:t>
            </a:r>
            <a:r>
              <a:rPr lang="es-MX" sz="2600" dirty="0"/>
              <a:t> </a:t>
            </a:r>
            <a:r>
              <a:rPr lang="es-MX" sz="2600" dirty="0" err="1"/>
              <a:t>Definitions</a:t>
            </a:r>
            <a:r>
              <a:rPr lang="es-MX" sz="2600" dirty="0"/>
              <a:t>, </a:t>
            </a:r>
            <a:r>
              <a:rPr lang="es-MX" sz="2600" dirty="0" err="1"/>
              <a:t>Characteristics</a:t>
            </a:r>
            <a:r>
              <a:rPr lang="es-MX" sz="2600" dirty="0"/>
              <a:t> and </a:t>
            </a:r>
            <a:r>
              <a:rPr lang="es-MX" sz="2600" dirty="0" err="1"/>
              <a:t>Objectives</a:t>
            </a:r>
            <a:r>
              <a:rPr lang="es-MX" sz="2600" dirty="0"/>
              <a:t>: yourarticlelibrary.com.</a:t>
            </a:r>
          </a:p>
          <a:p>
            <a:r>
              <a:rPr lang="es-MX" sz="2600" dirty="0" err="1"/>
              <a:t>Kokemuller</a:t>
            </a:r>
            <a:r>
              <a:rPr lang="es-MX" sz="2600" dirty="0"/>
              <a:t>, N. (2017). </a:t>
            </a:r>
            <a:r>
              <a:rPr lang="es-MX" sz="2600" dirty="0" err="1"/>
              <a:t>Hearst</a:t>
            </a:r>
            <a:r>
              <a:rPr lang="es-MX" sz="2600" dirty="0"/>
              <a:t> </a:t>
            </a:r>
            <a:r>
              <a:rPr lang="es-MX" sz="2600" dirty="0" err="1"/>
              <a:t>Newspapers</a:t>
            </a:r>
            <a:r>
              <a:rPr lang="es-MX" sz="2600" dirty="0"/>
              <a:t>. </a:t>
            </a:r>
            <a:r>
              <a:rPr lang="es-MX" sz="2600" dirty="0" smtClean="0"/>
              <a:t>Recuperado</a:t>
            </a:r>
            <a:r>
              <a:rPr lang="es-MX" sz="2600" dirty="0" smtClean="0"/>
              <a:t> </a:t>
            </a:r>
            <a:r>
              <a:rPr lang="es-MX" sz="2600" dirty="0"/>
              <a:t>de </a:t>
            </a:r>
            <a:r>
              <a:rPr lang="es-MX" sz="2600" dirty="0" err="1"/>
              <a:t>Characteristics</a:t>
            </a:r>
            <a:r>
              <a:rPr lang="es-MX" sz="2600" dirty="0"/>
              <a:t> of </a:t>
            </a:r>
            <a:r>
              <a:rPr lang="es-MX" sz="2600" dirty="0" err="1"/>
              <a:t>an</a:t>
            </a:r>
            <a:r>
              <a:rPr lang="es-MX" sz="2600" dirty="0"/>
              <a:t> </a:t>
            </a:r>
            <a:r>
              <a:rPr lang="es-MX" sz="2600" dirty="0" err="1"/>
              <a:t>Effective</a:t>
            </a:r>
            <a:r>
              <a:rPr lang="es-MX" sz="2600" dirty="0"/>
              <a:t> </a:t>
            </a:r>
            <a:r>
              <a:rPr lang="es-MX" sz="2600" dirty="0" err="1"/>
              <a:t>or</a:t>
            </a:r>
            <a:r>
              <a:rPr lang="es-MX" sz="2600" dirty="0"/>
              <a:t> </a:t>
            </a:r>
            <a:r>
              <a:rPr lang="es-MX" sz="2600" dirty="0" err="1"/>
              <a:t>Persuasive</a:t>
            </a:r>
            <a:r>
              <a:rPr lang="es-MX" sz="2600" dirty="0"/>
              <a:t> </a:t>
            </a:r>
            <a:r>
              <a:rPr lang="es-MX" sz="2600" dirty="0" err="1"/>
              <a:t>Advertisement</a:t>
            </a:r>
            <a:r>
              <a:rPr lang="es-MX" sz="2600" dirty="0"/>
              <a:t>: smallbusiness.chron.com.</a:t>
            </a:r>
          </a:p>
          <a:p>
            <a:pPr marL="0" indent="0">
              <a:buNone/>
            </a:pPr>
            <a:endParaRPr lang="es-MX" dirty="0"/>
          </a:p>
        </p:txBody>
      </p:sp>
    </p:spTree>
    <p:extLst>
      <p:ext uri="{BB962C8B-B14F-4D97-AF65-F5344CB8AC3E}">
        <p14:creationId xmlns:p14="http://schemas.microsoft.com/office/powerpoint/2010/main" val="1804496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A8DE30-E52D-C640-A858-D8DD1DA1C26A}"/>
              </a:ext>
            </a:extLst>
          </p:cNvPr>
          <p:cNvSpPr>
            <a:spLocks noGrp="1"/>
          </p:cNvSpPr>
          <p:nvPr>
            <p:ph type="ctrTitle"/>
          </p:nvPr>
        </p:nvSpPr>
        <p:spPr/>
        <p:txBody>
          <a:bodyPr>
            <a:normAutofit fontScale="90000"/>
          </a:bodyPr>
          <a:lstStyle/>
          <a:p>
            <a:r>
              <a:rPr lang="es-ES_tradnl" sz="2800" dirty="0" smtClean="0"/>
              <a:t>Universidad Autónoma del Estado de Hidalgo </a:t>
            </a:r>
            <a:br>
              <a:rPr lang="es-ES_tradnl" sz="2800" dirty="0" smtClean="0"/>
            </a:br>
            <a:r>
              <a:rPr lang="es-ES_tradnl" sz="2800" dirty="0" smtClean="0"/>
              <a:t>Escuela Preparatoria No. 3 </a:t>
            </a:r>
            <a:br>
              <a:rPr lang="es-ES_tradnl" sz="2800" dirty="0" smtClean="0"/>
            </a:br>
            <a:r>
              <a:rPr lang="es-ES_tradnl" sz="2800" dirty="0" smtClean="0"/>
              <a:t>Lic. Norma Iliana Gálvez Rodríguez</a:t>
            </a:r>
            <a:endParaRPr lang="es-ES_tradnl" sz="2800" dirty="0"/>
          </a:p>
        </p:txBody>
      </p:sp>
      <p:sp>
        <p:nvSpPr>
          <p:cNvPr id="3" name="Subtítulo 2">
            <a:extLst>
              <a:ext uri="{FF2B5EF4-FFF2-40B4-BE49-F238E27FC236}">
                <a16:creationId xmlns:a16="http://schemas.microsoft.com/office/drawing/2014/main" id="{58B3F70A-1CFF-6A49-8E1A-FC1D1BBFA0E3}"/>
              </a:ext>
            </a:extLst>
          </p:cNvPr>
          <p:cNvSpPr>
            <a:spLocks noGrp="1"/>
          </p:cNvSpPr>
          <p:nvPr>
            <p:ph type="subTitle" idx="1"/>
          </p:nvPr>
        </p:nvSpPr>
        <p:spPr/>
        <p:txBody>
          <a:bodyPr>
            <a:normAutofit fontScale="70000" lnSpcReduction="20000"/>
          </a:bodyPr>
          <a:lstStyle/>
          <a:p>
            <a:r>
              <a:rPr lang="es-ES_tradnl" dirty="0"/>
              <a:t>Bloque III               Producción de textos</a:t>
            </a:r>
            <a:br>
              <a:rPr lang="es-ES_tradnl" dirty="0"/>
            </a:br>
            <a:r>
              <a:rPr lang="es-ES_tradnl" dirty="0" smtClean="0"/>
              <a:t>Articulo de opinión </a:t>
            </a:r>
          </a:p>
          <a:p>
            <a:r>
              <a:rPr lang="es-ES_tradnl" dirty="0" smtClean="0"/>
              <a:t>7 </a:t>
            </a:r>
            <a:r>
              <a:rPr lang="es-ES_tradnl" dirty="0"/>
              <a:t>de Julio de 2020</a:t>
            </a:r>
          </a:p>
          <a:p>
            <a:endParaRPr lang="es-ES_tradnl" dirty="0"/>
          </a:p>
        </p:txBody>
      </p:sp>
    </p:spTree>
    <p:extLst>
      <p:ext uri="{BB962C8B-B14F-4D97-AF65-F5344CB8AC3E}">
        <p14:creationId xmlns:p14="http://schemas.microsoft.com/office/powerpoint/2010/main" val="529200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A8DE30-E52D-C640-A858-D8DD1DA1C26A}"/>
              </a:ext>
            </a:extLst>
          </p:cNvPr>
          <p:cNvSpPr>
            <a:spLocks noGrp="1"/>
          </p:cNvSpPr>
          <p:nvPr>
            <p:ph type="ctrTitle"/>
          </p:nvPr>
        </p:nvSpPr>
        <p:spPr/>
        <p:txBody>
          <a:bodyPr>
            <a:normAutofit/>
          </a:bodyPr>
          <a:lstStyle/>
          <a:p>
            <a:r>
              <a:rPr lang="es-ES_tradnl" sz="2800" dirty="0"/>
              <a:t>Bloque III               Producción de textos</a:t>
            </a:r>
            <a:br>
              <a:rPr lang="es-ES_tradnl" sz="2800" dirty="0"/>
            </a:br>
            <a:endParaRPr lang="es-ES_tradnl" sz="2800" dirty="0"/>
          </a:p>
        </p:txBody>
      </p:sp>
      <p:sp>
        <p:nvSpPr>
          <p:cNvPr id="3" name="Subtítulo 2">
            <a:extLst>
              <a:ext uri="{FF2B5EF4-FFF2-40B4-BE49-F238E27FC236}">
                <a16:creationId xmlns:a16="http://schemas.microsoft.com/office/drawing/2014/main" id="{58B3F70A-1CFF-6A49-8E1A-FC1D1BBFA0E3}"/>
              </a:ext>
            </a:extLst>
          </p:cNvPr>
          <p:cNvSpPr>
            <a:spLocks noGrp="1"/>
          </p:cNvSpPr>
          <p:nvPr>
            <p:ph type="subTitle" idx="1"/>
          </p:nvPr>
        </p:nvSpPr>
        <p:spPr>
          <a:xfrm>
            <a:off x="0" y="4338117"/>
            <a:ext cx="8855242" cy="677945"/>
          </a:xfrm>
        </p:spPr>
        <p:txBody>
          <a:bodyPr>
            <a:normAutofit fontScale="77500" lnSpcReduction="20000"/>
          </a:bodyPr>
          <a:lstStyle/>
          <a:p>
            <a:r>
              <a:rPr lang="es-ES_tradnl" sz="3500" dirty="0" smtClean="0"/>
              <a:t>Articulo de opinión </a:t>
            </a:r>
          </a:p>
          <a:p>
            <a:r>
              <a:rPr lang="es-ES_tradnl" dirty="0" smtClean="0"/>
              <a:t>7 </a:t>
            </a:r>
            <a:r>
              <a:rPr lang="es-ES_tradnl" dirty="0"/>
              <a:t>de Julio de 2020</a:t>
            </a:r>
          </a:p>
          <a:p>
            <a:endParaRPr lang="es-ES_tradnl" dirty="0"/>
          </a:p>
        </p:txBody>
      </p:sp>
    </p:spTree>
    <p:extLst>
      <p:ext uri="{BB962C8B-B14F-4D97-AF65-F5344CB8AC3E}">
        <p14:creationId xmlns:p14="http://schemas.microsoft.com/office/powerpoint/2010/main" val="210371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1D6510-03E4-4098-8B6A-535F7F490EED}"/>
              </a:ext>
            </a:extLst>
          </p:cNvPr>
          <p:cNvSpPr>
            <a:spLocks noGrp="1"/>
          </p:cNvSpPr>
          <p:nvPr>
            <p:ph type="title"/>
          </p:nvPr>
        </p:nvSpPr>
        <p:spPr/>
        <p:txBody>
          <a:bodyPr/>
          <a:lstStyle/>
          <a:p>
            <a:r>
              <a:rPr lang="es-ES" dirty="0" smtClean="0"/>
              <a:t>Bloque III</a:t>
            </a:r>
            <a:br>
              <a:rPr lang="es-ES" dirty="0" smtClean="0"/>
            </a:br>
            <a:r>
              <a:rPr lang="es-ES" dirty="0" smtClean="0"/>
              <a:t>                   Articulo de opinión </a:t>
            </a:r>
            <a:endParaRPr lang="es-MX" dirty="0"/>
          </a:p>
        </p:txBody>
      </p:sp>
      <p:pic>
        <p:nvPicPr>
          <p:cNvPr id="1026" name="Picture 2" descr="10 Características del Artículo de Opinió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2699" y="1608083"/>
            <a:ext cx="7966707" cy="431975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758643" y="6095650"/>
            <a:ext cx="2614818" cy="246221"/>
          </a:xfrm>
          <a:prstGeom prst="rect">
            <a:avLst/>
          </a:prstGeom>
        </p:spPr>
        <p:txBody>
          <a:bodyPr wrap="none">
            <a:spAutoFit/>
          </a:bodyPr>
          <a:lstStyle/>
          <a:p>
            <a:r>
              <a:rPr lang="es-MX" sz="1000" dirty="0"/>
              <a:t>https://images.app.goo.gl/BfD9JoiiGvt3ZBom7</a:t>
            </a:r>
          </a:p>
        </p:txBody>
      </p:sp>
    </p:spTree>
    <p:extLst>
      <p:ext uri="{BB962C8B-B14F-4D97-AF65-F5344CB8AC3E}">
        <p14:creationId xmlns:p14="http://schemas.microsoft.com/office/powerpoint/2010/main" val="1085610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F3026-B6F8-443F-A517-87E3F566FD6D}"/>
              </a:ext>
            </a:extLst>
          </p:cNvPr>
          <p:cNvSpPr>
            <a:spLocks noGrp="1"/>
          </p:cNvSpPr>
          <p:nvPr>
            <p:ph type="title"/>
          </p:nvPr>
        </p:nvSpPr>
        <p:spPr/>
        <p:txBody>
          <a:bodyPr/>
          <a:lstStyle/>
          <a:p>
            <a:r>
              <a:rPr lang="es-MX" dirty="0">
                <a:solidFill>
                  <a:srgbClr val="521A4B"/>
                </a:solidFill>
                <a:latin typeface="Arial Black" panose="020B0A04020102020204" pitchFamily="34" charset="0"/>
              </a:rPr>
              <a:t>Objetivo </a:t>
            </a:r>
            <a:endParaRPr lang="es-MX" dirty="0"/>
          </a:p>
        </p:txBody>
      </p:sp>
      <p:sp>
        <p:nvSpPr>
          <p:cNvPr id="3" name="Marcador de contenido 2">
            <a:extLst>
              <a:ext uri="{FF2B5EF4-FFF2-40B4-BE49-F238E27FC236}">
                <a16:creationId xmlns:a16="http://schemas.microsoft.com/office/drawing/2014/main" id="{D3246D7B-E7CD-4E57-9B5A-CF5E836AE909}"/>
              </a:ext>
            </a:extLst>
          </p:cNvPr>
          <p:cNvSpPr>
            <a:spLocks noGrp="1"/>
          </p:cNvSpPr>
          <p:nvPr>
            <p:ph idx="1"/>
          </p:nvPr>
        </p:nvSpPr>
        <p:spPr>
          <a:xfrm>
            <a:off x="1460937" y="2417379"/>
            <a:ext cx="7325711" cy="3759584"/>
          </a:xfrm>
        </p:spPr>
        <p:txBody>
          <a:bodyPr/>
          <a:lstStyle/>
          <a:p>
            <a:r>
              <a:rPr lang="es-MX" dirty="0">
                <a:solidFill>
                  <a:srgbClr val="9A1E8B"/>
                </a:solidFill>
                <a:latin typeface="Arial Black" panose="020B0A04020102020204" pitchFamily="34" charset="0"/>
              </a:rPr>
              <a:t>Elaborar textos persuasivos de manera oral y escrita atendiendo sus características para formar conciencia crítica y una actitud responsable ante su entorno</a:t>
            </a:r>
            <a:r>
              <a:rPr lang="es-MX" dirty="0"/>
              <a:t>. 	</a:t>
            </a:r>
          </a:p>
          <a:p>
            <a:endParaRPr lang="es-MX" dirty="0"/>
          </a:p>
          <a:p>
            <a:pPr marL="0" indent="0">
              <a:buNone/>
            </a:pPr>
            <a:endParaRPr lang="es-MX" dirty="0"/>
          </a:p>
        </p:txBody>
      </p:sp>
    </p:spTree>
    <p:extLst>
      <p:ext uri="{BB962C8B-B14F-4D97-AF65-F5344CB8AC3E}">
        <p14:creationId xmlns:p14="http://schemas.microsoft.com/office/powerpoint/2010/main" val="1174238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33600" y="809297"/>
            <a:ext cx="6264166" cy="1938992"/>
          </a:xfrm>
          <a:prstGeom prst="rect">
            <a:avLst/>
          </a:prstGeom>
        </p:spPr>
        <p:txBody>
          <a:bodyPr wrap="square">
            <a:spAutoFit/>
          </a:bodyPr>
          <a:lstStyle/>
          <a:p>
            <a:pPr algn="ctr"/>
            <a:r>
              <a:rPr lang="es-ES" sz="2400" dirty="0">
                <a:latin typeface="Arial Black" panose="020B0A04020102020204" pitchFamily="34" charset="0"/>
              </a:rPr>
              <a:t>Competencias Genéricas</a:t>
            </a:r>
            <a:br>
              <a:rPr lang="es-ES" sz="2400" dirty="0">
                <a:latin typeface="Arial Black" panose="020B0A04020102020204" pitchFamily="34" charset="0"/>
              </a:rPr>
            </a:br>
            <a:r>
              <a:rPr lang="es-MX" sz="2400" dirty="0">
                <a:latin typeface="Arial Black" panose="020B0A04020102020204" pitchFamily="34" charset="0"/>
              </a:rPr>
              <a:t>Comunicación.</a:t>
            </a:r>
            <a:br>
              <a:rPr lang="es-MX" sz="2400" dirty="0">
                <a:latin typeface="Arial Black" panose="020B0A04020102020204" pitchFamily="34" charset="0"/>
              </a:rPr>
            </a:br>
            <a:r>
              <a:rPr lang="es-MX" sz="2400" dirty="0">
                <a:latin typeface="Arial Black" panose="020B0A04020102020204" pitchFamily="34" charset="0"/>
              </a:rPr>
              <a:t> Atributos: 4.1 y 4.3 </a:t>
            </a:r>
            <a:br>
              <a:rPr lang="es-MX" sz="2400" dirty="0">
                <a:latin typeface="Arial Black" panose="020B0A04020102020204" pitchFamily="34" charset="0"/>
              </a:rPr>
            </a:br>
            <a:r>
              <a:rPr lang="es-MX" sz="2400" dirty="0">
                <a:latin typeface="Arial Black" panose="020B0A04020102020204" pitchFamily="34" charset="0"/>
              </a:rPr>
              <a:t>Pensamiento crítico. </a:t>
            </a:r>
            <a:br>
              <a:rPr lang="es-MX" sz="2400" dirty="0">
                <a:latin typeface="Arial Black" panose="020B0A04020102020204" pitchFamily="34" charset="0"/>
              </a:rPr>
            </a:br>
            <a:r>
              <a:rPr lang="es-MX" sz="2400" dirty="0">
                <a:latin typeface="Arial Black" panose="020B0A04020102020204" pitchFamily="34" charset="0"/>
              </a:rPr>
              <a:t>Atributos: 6.1, 6.3 y 6.4</a:t>
            </a:r>
            <a:endParaRPr lang="es-MX" sz="2400" dirty="0"/>
          </a:p>
        </p:txBody>
      </p:sp>
      <p:sp>
        <p:nvSpPr>
          <p:cNvPr id="3" name="Rectángulo 2"/>
          <p:cNvSpPr/>
          <p:nvPr/>
        </p:nvSpPr>
        <p:spPr>
          <a:xfrm>
            <a:off x="1008993" y="3668110"/>
            <a:ext cx="8135007" cy="830997"/>
          </a:xfrm>
          <a:prstGeom prst="rect">
            <a:avLst/>
          </a:prstGeom>
        </p:spPr>
        <p:txBody>
          <a:bodyPr wrap="square">
            <a:spAutoFit/>
          </a:bodyPr>
          <a:lstStyle/>
          <a:p>
            <a:pPr algn="ctr"/>
            <a:r>
              <a:rPr lang="es-ES" sz="2400" dirty="0">
                <a:latin typeface="Arial Black" panose="020B0A04020102020204" pitchFamily="34" charset="0"/>
              </a:rPr>
              <a:t>Competencias Disciplinares </a:t>
            </a:r>
          </a:p>
          <a:p>
            <a:pPr algn="ctr"/>
            <a:r>
              <a:rPr lang="es-MX" sz="2400" dirty="0">
                <a:latin typeface="Arial Black" panose="020B0A04020102020204" pitchFamily="34" charset="0"/>
              </a:rPr>
              <a:t>Comunicación: 4 y 5</a:t>
            </a:r>
          </a:p>
        </p:txBody>
      </p:sp>
    </p:spTree>
    <p:extLst>
      <p:ext uri="{BB962C8B-B14F-4D97-AF65-F5344CB8AC3E}">
        <p14:creationId xmlns:p14="http://schemas.microsoft.com/office/powerpoint/2010/main" val="407473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4097" y="2111882"/>
            <a:ext cx="8029903" cy="2174506"/>
          </a:xfrm>
          <a:prstGeom prst="rect">
            <a:avLst/>
          </a:prstGeom>
        </p:spPr>
        <p:txBody>
          <a:bodyPr wrap="square">
            <a:spAutoFit/>
          </a:bodyPr>
          <a:lstStyle/>
          <a:p>
            <a:pPr algn="ctr">
              <a:lnSpc>
                <a:spcPct val="107000"/>
              </a:lnSpc>
              <a:spcAft>
                <a:spcPts val="800"/>
              </a:spcAft>
            </a:pPr>
            <a:r>
              <a:rPr lang="es-MX" sz="2400" b="1" dirty="0">
                <a:latin typeface="Arial" panose="020B0604020202020204" pitchFamily="34" charset="0"/>
                <a:ea typeface="Times New Roman" panose="02020603050405020304" pitchFamily="18" charset="0"/>
                <a:cs typeface="Arial" panose="020B0604020202020204" pitchFamily="34" charset="0"/>
              </a:rPr>
              <a:t>Resumen </a:t>
            </a:r>
            <a:endParaRPr lang="es-MX" sz="24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Un artículo de opinión es un artículo, generalmente publicado en un periódico o revista, que refleja principalmente la opinión del autor sobre un tema. Los artículos de opinión se presentan en muchas publicaciones periódicas</a:t>
            </a:r>
            <a:r>
              <a:rPr lang="es-MX" dirty="0" smtClean="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s-ES" dirty="0" smtClean="0">
                <a:latin typeface="Arial" panose="020B0604020202020204" pitchFamily="34" charset="0"/>
                <a:ea typeface="Calibri" panose="020F0502020204030204" pitchFamily="34" charset="0"/>
                <a:cs typeface="Arial" panose="020B0604020202020204" pitchFamily="34" charset="0"/>
              </a:rPr>
              <a:t>Palabras clave: </a:t>
            </a:r>
            <a:r>
              <a:rPr lang="es-MX" dirty="0">
                <a:latin typeface="Arial" panose="020B0604020202020204" pitchFamily="34" charset="0"/>
                <a:ea typeface="Calibri" panose="020F0502020204030204" pitchFamily="34" charset="0"/>
                <a:cs typeface="Arial" panose="020B0604020202020204" pitchFamily="34" charset="0"/>
              </a:rPr>
              <a:t>artículo</a:t>
            </a:r>
            <a:r>
              <a:rPr lang="es-ES" dirty="0" smtClean="0">
                <a:latin typeface="Arial" panose="020B0604020202020204" pitchFamily="34" charset="0"/>
                <a:ea typeface="Calibri" panose="020F0502020204030204" pitchFamily="34" charset="0"/>
                <a:cs typeface="Arial" panose="020B0604020202020204" pitchFamily="34" charset="0"/>
              </a:rPr>
              <a:t> – publicado – periódico - revista</a:t>
            </a:r>
            <a:endParaRPr lang="es-MX"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4775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Bloque III </a:t>
            </a:r>
            <a:br>
              <a:rPr lang="es-ES" dirty="0"/>
            </a:br>
            <a:r>
              <a:rPr lang="es-ES" dirty="0"/>
              <a:t>                       Anuncio Publicitario </a:t>
            </a:r>
            <a:endParaRPr lang="es-MX" dirty="0"/>
          </a:p>
        </p:txBody>
      </p:sp>
      <p:pic>
        <p:nvPicPr>
          <p:cNvPr id="1026" name="Picture 2" descr="Los anuncios publicitari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6758" y="1498139"/>
            <a:ext cx="6768662" cy="447844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678783" y="6191751"/>
            <a:ext cx="2698175" cy="246221"/>
          </a:xfrm>
          <a:prstGeom prst="rect">
            <a:avLst/>
          </a:prstGeom>
        </p:spPr>
        <p:txBody>
          <a:bodyPr wrap="none">
            <a:spAutoFit/>
          </a:bodyPr>
          <a:lstStyle/>
          <a:p>
            <a:r>
              <a:rPr lang="es-MX" sz="1000" dirty="0"/>
              <a:t>https://images.app.goo.gl/SDgKwyPKp6Fv46gS7</a:t>
            </a:r>
          </a:p>
        </p:txBody>
      </p:sp>
    </p:spTree>
    <p:extLst>
      <p:ext uri="{BB962C8B-B14F-4D97-AF65-F5344CB8AC3E}">
        <p14:creationId xmlns:p14="http://schemas.microsoft.com/office/powerpoint/2010/main" val="1220596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55531" y="1502979"/>
            <a:ext cx="7588469" cy="2565959"/>
          </a:xfrm>
          <a:prstGeom prst="rect">
            <a:avLst/>
          </a:prstGeom>
        </p:spPr>
        <p:txBody>
          <a:bodyPr wrap="square">
            <a:spAutoFit/>
          </a:bodyPr>
          <a:lstStyle/>
          <a:p>
            <a:pPr algn="ctr">
              <a:lnSpc>
                <a:spcPct val="107000"/>
              </a:lnSpc>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Abstract</a:t>
            </a:r>
            <a:endParaRPr lang="es-MX"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An opinion piece is an article, usually published in a newspaper or magazine that mainly reflects the author's opinion about a subject. Opinion articles are featured in many periodicals</a:t>
            </a:r>
            <a:r>
              <a:rPr lang="en-US" sz="2400" dirty="0" smtClean="0">
                <a:latin typeface="Arial" panose="020B0604020202020204" pitchFamily="34" charset="0"/>
                <a:ea typeface="Calibri" panose="020F0502020204030204" pitchFamily="34" charset="0"/>
                <a:cs typeface="Arial" panose="020B0604020202020204" pitchFamily="34" charset="0"/>
              </a:rPr>
              <a:t>.</a:t>
            </a:r>
            <a:r>
              <a:rPr lang="en-US" sz="2400" dirty="0"/>
              <a:t> </a:t>
            </a:r>
            <a:br>
              <a:rPr lang="en-US" sz="2400" dirty="0"/>
            </a:br>
            <a:r>
              <a:rPr lang="en-US" sz="2400" dirty="0"/>
              <a:t>Keywords: article - published - newspaper - magazine</a:t>
            </a:r>
            <a:endParaRPr lang="en-US" sz="2400"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4753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Articulo de opinión </a:t>
            </a:r>
            <a:endParaRPr lang="es-MX" dirty="0"/>
          </a:p>
        </p:txBody>
      </p:sp>
      <p:pic>
        <p:nvPicPr>
          <p:cNvPr id="1030" name="Picture 6" descr="EL ARTÍCULO DE OPINIÓN ~ Nuestroblo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16928"/>
            <a:ext cx="9099550" cy="416873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43600" y="5777882"/>
            <a:ext cx="2672526" cy="246221"/>
          </a:xfrm>
          <a:prstGeom prst="rect">
            <a:avLst/>
          </a:prstGeom>
        </p:spPr>
        <p:txBody>
          <a:bodyPr wrap="none">
            <a:spAutoFit/>
          </a:bodyPr>
          <a:lstStyle/>
          <a:p>
            <a:r>
              <a:rPr lang="es-MX" sz="1000" dirty="0"/>
              <a:t>https://images.app.goo.gl/gzo1cARr1YxbHUcR9</a:t>
            </a:r>
          </a:p>
        </p:txBody>
      </p:sp>
    </p:spTree>
    <p:extLst>
      <p:ext uri="{BB962C8B-B14F-4D97-AF65-F5344CB8AC3E}">
        <p14:creationId xmlns:p14="http://schemas.microsoft.com/office/powerpoint/2010/main" val="1262635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Black" panose="020B0A04020102020204" pitchFamily="34" charset="0"/>
              </a:rPr>
              <a:t>Articulo de opinión </a:t>
            </a:r>
            <a:endParaRPr lang="es-MX" dirty="0">
              <a:latin typeface="Arial Black" panose="020B0A04020102020204" pitchFamily="34" charset="0"/>
            </a:endParaRPr>
          </a:p>
        </p:txBody>
      </p:sp>
      <p:sp>
        <p:nvSpPr>
          <p:cNvPr id="3" name="Marcador de contenido 2"/>
          <p:cNvSpPr>
            <a:spLocks noGrp="1"/>
          </p:cNvSpPr>
          <p:nvPr>
            <p:ph idx="1"/>
          </p:nvPr>
        </p:nvSpPr>
        <p:spPr>
          <a:xfrm>
            <a:off x="4038600" y="1600310"/>
            <a:ext cx="5494283" cy="4695004"/>
          </a:xfrm>
        </p:spPr>
        <p:txBody>
          <a:bodyPr>
            <a:normAutofit fontScale="55000" lnSpcReduction="20000"/>
          </a:bodyPr>
          <a:lstStyle/>
          <a:p>
            <a:r>
              <a:rPr lang="es-MX" dirty="0"/>
              <a:t>El artículo de opinión es un tipo de texto periodístico profesional (género de opinión de prensa) en el que el escritor o periodista da su punto de vista, evaluación y razonamiento referente a un tema en específico. Normalmente se trata de temas o tópicos que tienen que ver con las noticias o con sucesos de importancia cultural, económica, científica, artística, etcétera, los cuales pueden ser contemporáneos o antiguos. Otros textos periodísticos son: la noticia, la crónica, el reportaje, la editorial, entre otros.</a:t>
            </a:r>
          </a:p>
          <a:p>
            <a:r>
              <a:rPr lang="es-MX" dirty="0"/>
              <a:t>El autor de un artículo de opinión puede ser especialista en el tema del que va a hablar o en otros tópicos. Pero siempre debe ser un profesional y serio con amplios conocimientos generales en diversas materias. Un artículo de opinión se puede publicar en periódicos, revistas académicas o científicas, blogs, sitios web, entre otros. </a:t>
            </a:r>
          </a:p>
          <a:p>
            <a:r>
              <a:rPr lang="es-MX" dirty="0"/>
              <a:t>La principal diferencia entre el artículo de opinión y otros tipos de textos periodísticos es que en los demás se le da preferencia a la noticia o evento que se describe, y en el de opinión lo importante son las ideas y argumentos del autor, cómo ve o entiende él dicha noticia.</a:t>
            </a:r>
          </a:p>
          <a:p>
            <a:pPr marL="0" indent="0">
              <a:buNone/>
            </a:pPr>
            <a:endParaRPr lang="es-MX" dirty="0"/>
          </a:p>
        </p:txBody>
      </p:sp>
      <p:pic>
        <p:nvPicPr>
          <p:cNvPr id="2050" name="Picture 2" descr="Ejemplo de Artículo de opin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16" y="1600310"/>
            <a:ext cx="3200400" cy="387558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8067" y="5829879"/>
            <a:ext cx="2613216" cy="246221"/>
          </a:xfrm>
          <a:prstGeom prst="rect">
            <a:avLst/>
          </a:prstGeom>
        </p:spPr>
        <p:txBody>
          <a:bodyPr wrap="none">
            <a:spAutoFit/>
          </a:bodyPr>
          <a:lstStyle/>
          <a:p>
            <a:r>
              <a:rPr lang="es-MX" sz="1000" dirty="0"/>
              <a:t>https://images.app.goo.gl/L2z4LZHoJZbin1XC9</a:t>
            </a:r>
          </a:p>
        </p:txBody>
      </p:sp>
    </p:spTree>
    <p:extLst>
      <p:ext uri="{BB962C8B-B14F-4D97-AF65-F5344CB8AC3E}">
        <p14:creationId xmlns:p14="http://schemas.microsoft.com/office/powerpoint/2010/main" val="2668118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4096" y="365125"/>
            <a:ext cx="7609489" cy="1325563"/>
          </a:xfrm>
        </p:spPr>
        <p:txBody>
          <a:bodyPr>
            <a:normAutofit fontScale="90000"/>
          </a:bodyPr>
          <a:lstStyle/>
          <a:p>
            <a:r>
              <a:rPr lang="es-MX" sz="3600" dirty="0">
                <a:latin typeface="Arial Black" panose="020B0A04020102020204" pitchFamily="34" charset="0"/>
              </a:rPr>
              <a:t>Características del artículo de opinión: </a:t>
            </a:r>
            <a:r>
              <a:rPr lang="es-MX" dirty="0">
                <a:latin typeface="Arial Black" panose="020B0A04020102020204" pitchFamily="34" charset="0"/>
              </a:rPr>
              <a:t/>
            </a:r>
            <a:br>
              <a:rPr lang="es-MX" dirty="0">
                <a:latin typeface="Arial Black" panose="020B0A04020102020204" pitchFamily="34" charset="0"/>
              </a:rPr>
            </a:br>
            <a:endParaRPr lang="es-MX" dirty="0">
              <a:latin typeface="Arial Black" panose="020B0A04020102020204" pitchFamily="34" charset="0"/>
            </a:endParaRPr>
          </a:p>
        </p:txBody>
      </p:sp>
      <p:sp>
        <p:nvSpPr>
          <p:cNvPr id="3" name="Marcador de contenido 2"/>
          <p:cNvSpPr>
            <a:spLocks noGrp="1"/>
          </p:cNvSpPr>
          <p:nvPr>
            <p:ph idx="1"/>
          </p:nvPr>
        </p:nvSpPr>
        <p:spPr>
          <a:xfrm>
            <a:off x="838200" y="1825625"/>
            <a:ext cx="8757745" cy="4351338"/>
          </a:xfrm>
        </p:spPr>
        <p:txBody>
          <a:bodyPr>
            <a:normAutofit fontScale="62500" lnSpcReduction="20000"/>
          </a:bodyPr>
          <a:lstStyle/>
          <a:p>
            <a:pPr lvl="0"/>
            <a:r>
              <a:rPr lang="es-MX" dirty="0"/>
              <a:t>Es considerado como género periodístico y literario.</a:t>
            </a:r>
          </a:p>
          <a:p>
            <a:pPr lvl="0"/>
            <a:r>
              <a:rPr lang="es-MX" dirty="0"/>
              <a:t>El lenguaje debe ser ágil y claro. No debe ser engorroso o rebuscado, pero tampoco coloquial, vulgar ni simple.</a:t>
            </a:r>
          </a:p>
          <a:p>
            <a:pPr lvl="0"/>
            <a:r>
              <a:rPr lang="es-MX" dirty="0"/>
              <a:t>El objetivo principal es presentar una idea principal o tesis, discutirla con los argumentos o datos que dé el autor. El tema o la noticia en sí no es lo más importante.</a:t>
            </a:r>
          </a:p>
          <a:p>
            <a:pPr lvl="0"/>
            <a:r>
              <a:rPr lang="es-MX" dirty="0"/>
              <a:t>Analiza un suceso, situación o hecho para causar un impacto o influencia al lector respecto al tema del que está hablando.</a:t>
            </a:r>
          </a:p>
          <a:p>
            <a:pPr lvl="0"/>
            <a:r>
              <a:rPr lang="es-MX" dirty="0"/>
              <a:t>La opinión del periodista tiene que ver con sus conocimientos sobre ese tema del que escribe, pero también con sus sentimientos muy personales; él interpreta ese tema pero da una valoración.</a:t>
            </a:r>
          </a:p>
          <a:p>
            <a:pPr lvl="0"/>
            <a:r>
              <a:rPr lang="es-MX" dirty="0"/>
              <a:t>La responsabilidad de las opiniones es completamente del autor del artículo. A pesar de que se publique en un periódico o revista que no pertenezca al autor, él es quien asume la responsabilidad por las ideas y razonamientos expuestos en el texto.</a:t>
            </a:r>
          </a:p>
          <a:p>
            <a:pPr lvl="0"/>
            <a:r>
              <a:rPr lang="es-MX" dirty="0"/>
              <a:t>No sigue reglas de estructura pues es muy personal.</a:t>
            </a:r>
          </a:p>
          <a:p>
            <a:pPr lvl="0"/>
            <a:r>
              <a:rPr lang="es-MX" dirty="0"/>
              <a:t>Puede ser parecido a una crítica, un ensayo o una crónica.</a:t>
            </a:r>
          </a:p>
          <a:p>
            <a:pPr marL="0" lvl="0" indent="0">
              <a:buNone/>
            </a:pPr>
            <a:endParaRPr lang="es-MX" dirty="0"/>
          </a:p>
        </p:txBody>
      </p:sp>
    </p:spTree>
    <p:extLst>
      <p:ext uri="{BB962C8B-B14F-4D97-AF65-F5344CB8AC3E}">
        <p14:creationId xmlns:p14="http://schemas.microsoft.com/office/powerpoint/2010/main" val="3501278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sz="3600" dirty="0">
                <a:latin typeface="Arial Black" panose="020B0A04020102020204" pitchFamily="34" charset="0"/>
              </a:rPr>
              <a:t>Elementos y estructura básica del artículo de opinión:</a:t>
            </a:r>
            <a:r>
              <a:rPr lang="es-MX" dirty="0"/>
              <a:t/>
            </a:r>
            <a:br>
              <a:rPr lang="es-MX" dirty="0"/>
            </a:br>
            <a:endParaRPr lang="es-MX" dirty="0"/>
          </a:p>
        </p:txBody>
      </p:sp>
      <p:sp>
        <p:nvSpPr>
          <p:cNvPr id="3" name="Marcador de contenido 2"/>
          <p:cNvSpPr>
            <a:spLocks noGrp="1"/>
          </p:cNvSpPr>
          <p:nvPr>
            <p:ph idx="1"/>
          </p:nvPr>
        </p:nvSpPr>
        <p:spPr/>
        <p:txBody>
          <a:bodyPr>
            <a:normAutofit fontScale="85000" lnSpcReduction="20000"/>
          </a:bodyPr>
          <a:lstStyle/>
          <a:p>
            <a:r>
              <a:rPr lang="es-MX" dirty="0" smtClean="0"/>
              <a:t>Como </a:t>
            </a:r>
            <a:r>
              <a:rPr lang="es-MX" dirty="0"/>
              <a:t>ya vimos, el artículo de opinión no tiene una estructura exacta, pues no sigue normas o reglas de redacción o de formato. Sin embargo, es posible identificar como principales elementos los siguientes: </a:t>
            </a:r>
          </a:p>
          <a:p>
            <a:r>
              <a:rPr lang="es-MX" b="1" dirty="0"/>
              <a:t>El título</a:t>
            </a:r>
            <a:r>
              <a:rPr lang="es-MX" dirty="0"/>
              <a:t> </a:t>
            </a:r>
            <a:r>
              <a:rPr lang="es-MX" b="1" dirty="0"/>
              <a:t>y el tema</a:t>
            </a:r>
            <a:r>
              <a:rPr lang="es-MX" dirty="0"/>
              <a:t>. Estos son los elementos más básicos. </a:t>
            </a:r>
          </a:p>
          <a:p>
            <a:r>
              <a:rPr lang="es-MX" b="1" dirty="0"/>
              <a:t>La introducción o entrada</a:t>
            </a:r>
            <a:r>
              <a:rPr lang="es-MX" dirty="0"/>
              <a:t>. En los primeros párrafos se encuentra siempre la entrada. En ella se da información relevante pero breve; puede ser la temática de la que se hablará y la ubicación espacio temporal respecto a dicho tema. </a:t>
            </a:r>
          </a:p>
          <a:p>
            <a:r>
              <a:rPr lang="es-MX" b="1" dirty="0"/>
              <a:t>La argumentación u opinión</a:t>
            </a:r>
            <a:r>
              <a:rPr lang="es-MX" dirty="0"/>
              <a:t>. En este elemento se incluye el análisis del autor, con argumentos o ejemplos. </a:t>
            </a:r>
          </a:p>
          <a:p>
            <a:r>
              <a:rPr lang="es-MX" b="1" dirty="0"/>
              <a:t>La conclusión</a:t>
            </a:r>
            <a:r>
              <a:rPr lang="es-MX" dirty="0"/>
              <a:t>. Puede incluir como el autor lo desee, incluso puede incluir una última reflexión al tema.</a:t>
            </a:r>
          </a:p>
          <a:p>
            <a:pPr marL="0" indent="0">
              <a:buNone/>
            </a:pPr>
            <a:endParaRPr lang="es-MX" dirty="0"/>
          </a:p>
        </p:txBody>
      </p:sp>
    </p:spTree>
    <p:extLst>
      <p:ext uri="{BB962C8B-B14F-4D97-AF65-F5344CB8AC3E}">
        <p14:creationId xmlns:p14="http://schemas.microsoft.com/office/powerpoint/2010/main" val="1012437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Estructura del artículo de opinión</a:t>
            </a:r>
            <a:br>
              <a:rPr lang="es-MX" dirty="0"/>
            </a:br>
            <a:endParaRPr lang="es-MX" dirty="0"/>
          </a:p>
        </p:txBody>
      </p:sp>
      <p:sp>
        <p:nvSpPr>
          <p:cNvPr id="3" name="Marcador de contenido 2"/>
          <p:cNvSpPr>
            <a:spLocks noGrp="1"/>
          </p:cNvSpPr>
          <p:nvPr>
            <p:ph idx="1"/>
          </p:nvPr>
        </p:nvSpPr>
        <p:spPr>
          <a:xfrm>
            <a:off x="838200" y="1292772"/>
            <a:ext cx="9099883" cy="4884191"/>
          </a:xfrm>
        </p:spPr>
        <p:txBody>
          <a:bodyPr>
            <a:normAutofit fontScale="92500" lnSpcReduction="20000"/>
          </a:bodyPr>
          <a:lstStyle/>
          <a:p>
            <a:r>
              <a:rPr lang="es-MX" b="1" dirty="0" smtClean="0"/>
              <a:t>Título</a:t>
            </a:r>
            <a:r>
              <a:rPr lang="es-MX" dirty="0"/>
              <a:t>: todo texto periodístico debe titularse con un enunciado breve y conciso, preferiblemente llamativo, sobre el contenido del artículo.</a:t>
            </a:r>
          </a:p>
          <a:p>
            <a:r>
              <a:rPr lang="es-MX" b="1" dirty="0"/>
              <a:t>Introducción</a:t>
            </a:r>
            <a:r>
              <a:rPr lang="es-MX" dirty="0"/>
              <a:t>: constituye la primera parte del artículo. Debe adelantar, sin desarrollar, las ideas principales en torno al asunto que se abordará. Lo idóneo es que despierte el interés del lector.</a:t>
            </a:r>
          </a:p>
          <a:p>
            <a:r>
              <a:rPr lang="es-MX" b="1" dirty="0"/>
              <a:t>Cuerpo</a:t>
            </a:r>
            <a:r>
              <a:rPr lang="es-MX" dirty="0"/>
              <a:t>: es la parte donde se desarrollarán y analizarán las principales ideas en torno al tema o asunto central del artículo. Se esgrimirán argumentos, se contrastarán con posturas opuestas. Se razonará.</a:t>
            </a:r>
          </a:p>
          <a:p>
            <a:r>
              <a:rPr lang="es-MX" b="1" dirty="0"/>
              <a:t>Conclusión</a:t>
            </a:r>
            <a:r>
              <a:rPr lang="es-MX" dirty="0"/>
              <a:t>: la conclusión coincidirá con la resolución del artículo. El autor presentará la tesis o postura defendida (la opinión) e, incluso, podrá adicionar alguna recomendación o frase que motive al lector a tomar acción.</a:t>
            </a:r>
          </a:p>
          <a:p>
            <a:pPr marL="0" indent="0">
              <a:buNone/>
            </a:pPr>
            <a:endParaRPr lang="es-MX" dirty="0"/>
          </a:p>
        </p:txBody>
      </p:sp>
    </p:spTree>
    <p:extLst>
      <p:ext uri="{BB962C8B-B14F-4D97-AF65-F5344CB8AC3E}">
        <p14:creationId xmlns:p14="http://schemas.microsoft.com/office/powerpoint/2010/main" val="1523814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Conclusión </a:t>
            </a:r>
            <a:endParaRPr lang="es-MX" dirty="0"/>
          </a:p>
        </p:txBody>
      </p:sp>
      <p:sp>
        <p:nvSpPr>
          <p:cNvPr id="3" name="Marcador de contenido 2"/>
          <p:cNvSpPr>
            <a:spLocks noGrp="1"/>
          </p:cNvSpPr>
          <p:nvPr>
            <p:ph idx="1"/>
          </p:nvPr>
        </p:nvSpPr>
        <p:spPr>
          <a:xfrm>
            <a:off x="838200" y="1825625"/>
            <a:ext cx="8263759" cy="4351338"/>
          </a:xfrm>
        </p:spPr>
        <p:txBody>
          <a:bodyPr>
            <a:normAutofit fontScale="92500" lnSpcReduction="10000"/>
          </a:bodyPr>
          <a:lstStyle/>
          <a:p>
            <a:r>
              <a:rPr lang="es-MX" dirty="0"/>
              <a:t>El</a:t>
            </a:r>
            <a:r>
              <a:rPr lang="es-MX" b="1" dirty="0"/>
              <a:t> artículo de opinión </a:t>
            </a:r>
            <a:r>
              <a:rPr lang="es-MX" dirty="0"/>
              <a:t>es un subgénero del periodismo, de naturaleza argumentativa y persuasiva, caracterizado por presentar la postura, valoraciones y análisis que, sobre determinado asunto o acontecimiento de interés público, realiza una personalidad de reconocido prestigio, credibilidad y autoridad, con la finalidad de influenciar y orientar la opinión pública</a:t>
            </a:r>
            <a:r>
              <a:rPr lang="es-MX" dirty="0" smtClean="0"/>
              <a:t>.</a:t>
            </a:r>
          </a:p>
          <a:p>
            <a:r>
              <a:rPr lang="es-MX" dirty="0"/>
              <a:t>La finalidad de un artículo de opinión es </a:t>
            </a:r>
            <a:r>
              <a:rPr lang="es-MX" b="1" dirty="0"/>
              <a:t>abrir el debate, mover a la reflexión</a:t>
            </a:r>
            <a:r>
              <a:rPr lang="es-MX" dirty="0"/>
              <a:t>, brindar una mirada crítica y personal sobre cualquier aspecto de la realidad humana.</a:t>
            </a:r>
            <a:br>
              <a:rPr lang="es-MX" dirty="0"/>
            </a:br>
            <a:endParaRPr lang="es-MX" dirty="0"/>
          </a:p>
        </p:txBody>
      </p:sp>
    </p:spTree>
    <p:extLst>
      <p:ext uri="{BB962C8B-B14F-4D97-AF65-F5344CB8AC3E}">
        <p14:creationId xmlns:p14="http://schemas.microsoft.com/office/powerpoint/2010/main" val="3494519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Bibliografía </a:t>
            </a:r>
            <a:endParaRPr lang="es-MX" dirty="0"/>
          </a:p>
        </p:txBody>
      </p:sp>
      <p:sp>
        <p:nvSpPr>
          <p:cNvPr id="3" name="Marcador de contenido 2"/>
          <p:cNvSpPr>
            <a:spLocks noGrp="1"/>
          </p:cNvSpPr>
          <p:nvPr>
            <p:ph idx="1"/>
          </p:nvPr>
        </p:nvSpPr>
        <p:spPr>
          <a:xfrm>
            <a:off x="838200" y="1825625"/>
            <a:ext cx="7979979" cy="4351338"/>
          </a:xfrm>
        </p:spPr>
        <p:txBody>
          <a:bodyPr/>
          <a:lstStyle/>
          <a:p>
            <a:pPr marL="0" indent="0">
              <a:buNone/>
            </a:pPr>
            <a:r>
              <a:rPr lang="es-MX" altLang="es-MX" sz="2400" dirty="0">
                <a:solidFill>
                  <a:srgbClr val="202F66"/>
                </a:solidFill>
              </a:rPr>
              <a:t>Ejemplo de Artículo de opinión. (s. f.). ejemplode.com. https://www.ejemplode.com/11-escritos/1905-ejemplo_de_articulo_de_opinion.html#ixzz6RCW88drz</a:t>
            </a:r>
          </a:p>
          <a:p>
            <a:pPr marL="0" indent="0">
              <a:buNone/>
            </a:pPr>
            <a:endParaRPr lang="es-MX" dirty="0"/>
          </a:p>
        </p:txBody>
      </p:sp>
    </p:spTree>
    <p:extLst>
      <p:ext uri="{BB962C8B-B14F-4D97-AF65-F5344CB8AC3E}">
        <p14:creationId xmlns:p14="http://schemas.microsoft.com/office/powerpoint/2010/main" val="2978452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A8DE30-E52D-C640-A858-D8DD1DA1C26A}"/>
              </a:ext>
            </a:extLst>
          </p:cNvPr>
          <p:cNvSpPr>
            <a:spLocks noGrp="1"/>
          </p:cNvSpPr>
          <p:nvPr>
            <p:ph type="ctrTitle"/>
          </p:nvPr>
        </p:nvSpPr>
        <p:spPr>
          <a:xfrm>
            <a:off x="420414" y="3546163"/>
            <a:ext cx="8434828" cy="1183492"/>
          </a:xfrm>
        </p:spPr>
        <p:txBody>
          <a:bodyPr>
            <a:noAutofit/>
          </a:bodyPr>
          <a:lstStyle/>
          <a:p>
            <a:r>
              <a:rPr lang="es-ES_tradnl" sz="2000" dirty="0" smtClean="0"/>
              <a:t>Universidad Autónoma del estado de Hidalgo</a:t>
            </a:r>
            <a:br>
              <a:rPr lang="es-ES_tradnl" sz="2000" dirty="0" smtClean="0"/>
            </a:br>
            <a:r>
              <a:rPr lang="es-ES_tradnl" sz="2000" dirty="0" smtClean="0"/>
              <a:t>Escuela Preparatoria No. 3 </a:t>
            </a:r>
            <a:br>
              <a:rPr lang="es-ES_tradnl" sz="2000" dirty="0" smtClean="0"/>
            </a:br>
            <a:r>
              <a:rPr lang="es-ES_tradnl" sz="2000" dirty="0" smtClean="0"/>
              <a:t>Lic. Norma Iliana Gálvez Rodríguez</a:t>
            </a:r>
            <a:br>
              <a:rPr lang="es-ES_tradnl" sz="2000" dirty="0" smtClean="0"/>
            </a:br>
            <a:endParaRPr lang="es-ES_tradnl" sz="2000" dirty="0"/>
          </a:p>
        </p:txBody>
      </p:sp>
      <p:sp>
        <p:nvSpPr>
          <p:cNvPr id="3" name="Subtítulo 2">
            <a:extLst>
              <a:ext uri="{FF2B5EF4-FFF2-40B4-BE49-F238E27FC236}">
                <a16:creationId xmlns:a16="http://schemas.microsoft.com/office/drawing/2014/main" id="{58B3F70A-1CFF-6A49-8E1A-FC1D1BBFA0E3}"/>
              </a:ext>
            </a:extLst>
          </p:cNvPr>
          <p:cNvSpPr>
            <a:spLocks noGrp="1"/>
          </p:cNvSpPr>
          <p:nvPr>
            <p:ph type="subTitle" idx="1"/>
          </p:nvPr>
        </p:nvSpPr>
        <p:spPr>
          <a:xfrm>
            <a:off x="0" y="4445877"/>
            <a:ext cx="8855242" cy="811924"/>
          </a:xfrm>
        </p:spPr>
        <p:txBody>
          <a:bodyPr>
            <a:noAutofit/>
          </a:bodyPr>
          <a:lstStyle/>
          <a:p>
            <a:r>
              <a:rPr lang="es-ES_tradnl" sz="1600" dirty="0" smtClean="0"/>
              <a:t>Bloque III               Producción </a:t>
            </a:r>
            <a:r>
              <a:rPr lang="es-ES_tradnl" sz="1600" dirty="0"/>
              <a:t>de textos</a:t>
            </a:r>
            <a:br>
              <a:rPr lang="es-ES_tradnl" sz="1600" dirty="0"/>
            </a:br>
            <a:r>
              <a:rPr lang="es-ES_tradnl" sz="1600" dirty="0"/>
              <a:t>Caricatura Política</a:t>
            </a:r>
            <a:endParaRPr lang="es-ES_tradnl" sz="1600" dirty="0" smtClean="0"/>
          </a:p>
          <a:p>
            <a:r>
              <a:rPr lang="es-ES_tradnl" sz="1600" dirty="0" smtClean="0"/>
              <a:t>7 de Julio de 2020</a:t>
            </a:r>
            <a:endParaRPr lang="es-ES_tradnl" sz="1600" dirty="0"/>
          </a:p>
        </p:txBody>
      </p:sp>
    </p:spTree>
    <p:extLst>
      <p:ext uri="{BB962C8B-B14F-4D97-AF65-F5344CB8AC3E}">
        <p14:creationId xmlns:p14="http://schemas.microsoft.com/office/powerpoint/2010/main" val="1104594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A8DE30-E52D-C640-A858-D8DD1DA1C26A}"/>
              </a:ext>
            </a:extLst>
          </p:cNvPr>
          <p:cNvSpPr>
            <a:spLocks noGrp="1"/>
          </p:cNvSpPr>
          <p:nvPr>
            <p:ph type="ctrTitle"/>
          </p:nvPr>
        </p:nvSpPr>
        <p:spPr>
          <a:xfrm>
            <a:off x="420414" y="3262385"/>
            <a:ext cx="8434828" cy="1183492"/>
          </a:xfrm>
        </p:spPr>
        <p:txBody>
          <a:bodyPr>
            <a:noAutofit/>
          </a:bodyPr>
          <a:lstStyle/>
          <a:p>
            <a:r>
              <a:rPr lang="es-ES_tradnl" sz="2400" dirty="0"/>
              <a:t>Bloque III               Producción de textos</a:t>
            </a:r>
            <a:r>
              <a:rPr lang="es-ES_tradnl" sz="2000" dirty="0" smtClean="0"/>
              <a:t/>
            </a:r>
            <a:br>
              <a:rPr lang="es-ES_tradnl" sz="2000" dirty="0" smtClean="0"/>
            </a:br>
            <a:endParaRPr lang="es-ES_tradnl" sz="2000" dirty="0"/>
          </a:p>
        </p:txBody>
      </p:sp>
      <p:sp>
        <p:nvSpPr>
          <p:cNvPr id="3" name="Subtítulo 2">
            <a:extLst>
              <a:ext uri="{FF2B5EF4-FFF2-40B4-BE49-F238E27FC236}">
                <a16:creationId xmlns:a16="http://schemas.microsoft.com/office/drawing/2014/main" id="{58B3F70A-1CFF-6A49-8E1A-FC1D1BBFA0E3}"/>
              </a:ext>
            </a:extLst>
          </p:cNvPr>
          <p:cNvSpPr>
            <a:spLocks noGrp="1"/>
          </p:cNvSpPr>
          <p:nvPr>
            <p:ph type="subTitle" idx="1"/>
          </p:nvPr>
        </p:nvSpPr>
        <p:spPr>
          <a:xfrm>
            <a:off x="210207" y="4162098"/>
            <a:ext cx="8855242" cy="811924"/>
          </a:xfrm>
        </p:spPr>
        <p:txBody>
          <a:bodyPr>
            <a:noAutofit/>
          </a:bodyPr>
          <a:lstStyle/>
          <a:p>
            <a:r>
              <a:rPr lang="es-ES_tradnl" sz="1600" dirty="0"/>
              <a:t/>
            </a:r>
            <a:br>
              <a:rPr lang="es-ES_tradnl" sz="1600" dirty="0"/>
            </a:br>
            <a:r>
              <a:rPr lang="es-ES_tradnl" sz="2400" dirty="0"/>
              <a:t>Caricatura Política</a:t>
            </a:r>
            <a:endParaRPr lang="es-ES_tradnl" sz="2400" dirty="0" smtClean="0"/>
          </a:p>
          <a:p>
            <a:r>
              <a:rPr lang="es-ES_tradnl" sz="2400" dirty="0" smtClean="0"/>
              <a:t>7 de Julio de 2020</a:t>
            </a:r>
            <a:endParaRPr lang="es-ES_tradnl" sz="2400" dirty="0"/>
          </a:p>
        </p:txBody>
      </p:sp>
    </p:spTree>
    <p:extLst>
      <p:ext uri="{BB962C8B-B14F-4D97-AF65-F5344CB8AC3E}">
        <p14:creationId xmlns:p14="http://schemas.microsoft.com/office/powerpoint/2010/main" val="4254898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rgbClr val="521A4B"/>
                </a:solidFill>
                <a:latin typeface="Arial Black" panose="020B0A04020102020204" pitchFamily="34" charset="0"/>
              </a:rPr>
              <a:t>Objetivo </a:t>
            </a:r>
            <a:endParaRPr lang="es-MX" dirty="0"/>
          </a:p>
        </p:txBody>
      </p:sp>
      <p:sp>
        <p:nvSpPr>
          <p:cNvPr id="3" name="Marcador de contenido 2"/>
          <p:cNvSpPr>
            <a:spLocks noGrp="1"/>
          </p:cNvSpPr>
          <p:nvPr>
            <p:ph idx="1"/>
          </p:nvPr>
        </p:nvSpPr>
        <p:spPr>
          <a:xfrm>
            <a:off x="1587061" y="1825625"/>
            <a:ext cx="7020911" cy="4351338"/>
          </a:xfrm>
        </p:spPr>
        <p:txBody>
          <a:bodyPr/>
          <a:lstStyle/>
          <a:p>
            <a:r>
              <a:rPr lang="es-MX" sz="3200" dirty="0">
                <a:solidFill>
                  <a:srgbClr val="9A1E8B"/>
                </a:solidFill>
                <a:latin typeface="Arial Black" panose="020B0A04020102020204" pitchFamily="34" charset="0"/>
              </a:rPr>
              <a:t>Elaborar textos persuasivos de manera oral y escrita atendiendo sus características para formar conciencia crítica y una actitud responsable ante su entorno</a:t>
            </a:r>
            <a:r>
              <a:rPr lang="es-MX" sz="3200" dirty="0"/>
              <a:t>. 	</a:t>
            </a:r>
          </a:p>
          <a:p>
            <a:endParaRPr lang="es-MX" sz="3200" dirty="0"/>
          </a:p>
          <a:p>
            <a:pPr marL="0" indent="0">
              <a:buNone/>
            </a:pPr>
            <a:endParaRPr lang="es-MX" dirty="0"/>
          </a:p>
        </p:txBody>
      </p:sp>
    </p:spTree>
    <p:extLst>
      <p:ext uri="{BB962C8B-B14F-4D97-AF65-F5344CB8AC3E}">
        <p14:creationId xmlns:p14="http://schemas.microsoft.com/office/powerpoint/2010/main" val="1942746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1D6510-03E4-4098-8B6A-535F7F490EED}"/>
              </a:ext>
            </a:extLst>
          </p:cNvPr>
          <p:cNvSpPr>
            <a:spLocks noGrp="1"/>
          </p:cNvSpPr>
          <p:nvPr>
            <p:ph type="title"/>
          </p:nvPr>
        </p:nvSpPr>
        <p:spPr>
          <a:xfrm>
            <a:off x="838200" y="365125"/>
            <a:ext cx="9099883" cy="1726434"/>
          </a:xfrm>
        </p:spPr>
        <p:txBody>
          <a:bodyPr>
            <a:noAutofit/>
          </a:bodyPr>
          <a:lstStyle/>
          <a:p>
            <a:r>
              <a:rPr lang="es-MX" dirty="0" smtClean="0">
                <a:latin typeface="Arial Black" panose="020B0A04020102020204" pitchFamily="34" charset="0"/>
              </a:rPr>
              <a:t/>
            </a:r>
            <a:br>
              <a:rPr lang="es-MX" dirty="0" smtClean="0">
                <a:latin typeface="Arial Black" panose="020B0A04020102020204" pitchFamily="34" charset="0"/>
              </a:rPr>
            </a:br>
            <a:r>
              <a:rPr lang="es-MX" dirty="0">
                <a:latin typeface="Arial Black" panose="020B0A04020102020204" pitchFamily="34" charset="0"/>
              </a:rPr>
              <a:t/>
            </a:r>
            <a:br>
              <a:rPr lang="es-MX" dirty="0">
                <a:latin typeface="Arial Black" panose="020B0A04020102020204" pitchFamily="34" charset="0"/>
              </a:rPr>
            </a:br>
            <a:r>
              <a:rPr lang="es-MX" dirty="0" smtClean="0">
                <a:latin typeface="Arial Black" panose="020B0A04020102020204" pitchFamily="34" charset="0"/>
              </a:rPr>
              <a:t>Bloque III</a:t>
            </a:r>
            <a:br>
              <a:rPr lang="es-MX" dirty="0" smtClean="0">
                <a:latin typeface="Arial Black" panose="020B0A04020102020204" pitchFamily="34" charset="0"/>
              </a:rPr>
            </a:br>
            <a:r>
              <a:rPr lang="es-MX" dirty="0" smtClean="0">
                <a:latin typeface="Arial Black" panose="020B0A04020102020204" pitchFamily="34" charset="0"/>
              </a:rPr>
              <a:t/>
            </a:r>
            <a:br>
              <a:rPr lang="es-MX" dirty="0" smtClean="0">
                <a:latin typeface="Arial Black" panose="020B0A04020102020204" pitchFamily="34" charset="0"/>
              </a:rPr>
            </a:br>
            <a:r>
              <a:rPr lang="es-MX" dirty="0">
                <a:latin typeface="Arial Black" panose="020B0A04020102020204" pitchFamily="34" charset="0"/>
              </a:rPr>
              <a:t> </a:t>
            </a:r>
            <a:r>
              <a:rPr lang="es-MX" dirty="0" smtClean="0">
                <a:latin typeface="Arial Black" panose="020B0A04020102020204" pitchFamily="34" charset="0"/>
              </a:rPr>
              <a:t>         Caricatura </a:t>
            </a:r>
            <a:r>
              <a:rPr lang="es-MX" dirty="0">
                <a:latin typeface="Arial Black" panose="020B0A04020102020204" pitchFamily="34" charset="0"/>
              </a:rPr>
              <a:t/>
            </a:r>
            <a:br>
              <a:rPr lang="es-MX" dirty="0">
                <a:latin typeface="Arial Black" panose="020B0A04020102020204" pitchFamily="34" charset="0"/>
              </a:rPr>
            </a:br>
            <a:r>
              <a:rPr lang="es-MX" dirty="0">
                <a:latin typeface="Arial Black" panose="020B0A04020102020204" pitchFamily="34" charset="0"/>
              </a:rPr>
              <a:t>			</a:t>
            </a:r>
            <a:r>
              <a:rPr lang="es-MX" dirty="0" smtClean="0">
                <a:latin typeface="Arial Black" panose="020B0A04020102020204" pitchFamily="34" charset="0"/>
              </a:rPr>
              <a:t>     política </a:t>
            </a:r>
            <a:r>
              <a:rPr lang="es-MX" dirty="0">
                <a:latin typeface="Arial Black" panose="020B0A04020102020204" pitchFamily="34" charset="0"/>
              </a:rPr>
              <a:t/>
            </a:r>
            <a:br>
              <a:rPr lang="es-MX" dirty="0">
                <a:latin typeface="Arial Black" panose="020B0A04020102020204" pitchFamily="34" charset="0"/>
              </a:rPr>
            </a:br>
            <a:endParaRPr lang="es-MX" dirty="0"/>
          </a:p>
        </p:txBody>
      </p:sp>
      <p:pic>
        <p:nvPicPr>
          <p:cNvPr id="1026" name="Picture 2" descr="Ilustración de Caricatura Política De Equilibrio Problema Social 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070" y="2427754"/>
            <a:ext cx="8437727" cy="358416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226374" y="6250292"/>
            <a:ext cx="2654894" cy="246221"/>
          </a:xfrm>
          <a:prstGeom prst="rect">
            <a:avLst/>
          </a:prstGeom>
        </p:spPr>
        <p:txBody>
          <a:bodyPr wrap="none">
            <a:spAutoFit/>
          </a:bodyPr>
          <a:lstStyle/>
          <a:p>
            <a:r>
              <a:rPr lang="es-MX" sz="1000" dirty="0"/>
              <a:t>https://images.app.goo.gl/kMGyfPtS2QytzBc28</a:t>
            </a:r>
          </a:p>
        </p:txBody>
      </p:sp>
    </p:spTree>
    <p:extLst>
      <p:ext uri="{BB962C8B-B14F-4D97-AF65-F5344CB8AC3E}">
        <p14:creationId xmlns:p14="http://schemas.microsoft.com/office/powerpoint/2010/main" val="3413027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F3026-B6F8-443F-A517-87E3F566FD6D}"/>
              </a:ext>
            </a:extLst>
          </p:cNvPr>
          <p:cNvSpPr>
            <a:spLocks noGrp="1"/>
          </p:cNvSpPr>
          <p:nvPr>
            <p:ph type="title"/>
          </p:nvPr>
        </p:nvSpPr>
        <p:spPr/>
        <p:txBody>
          <a:bodyPr/>
          <a:lstStyle/>
          <a:p>
            <a:r>
              <a:rPr lang="es-MX" dirty="0" smtClean="0">
                <a:solidFill>
                  <a:srgbClr val="521A4B"/>
                </a:solidFill>
                <a:latin typeface="Arial Black" panose="020B0A04020102020204" pitchFamily="34" charset="0"/>
              </a:rPr>
              <a:t>Objetivo </a:t>
            </a:r>
            <a:endParaRPr lang="es-MX" dirty="0">
              <a:solidFill>
                <a:srgbClr val="521A4B"/>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D3246D7B-E7CD-4E57-9B5A-CF5E836AE909}"/>
              </a:ext>
            </a:extLst>
          </p:cNvPr>
          <p:cNvSpPr>
            <a:spLocks noGrp="1"/>
          </p:cNvSpPr>
          <p:nvPr>
            <p:ph idx="1"/>
          </p:nvPr>
        </p:nvSpPr>
        <p:spPr/>
        <p:txBody>
          <a:bodyPr/>
          <a:lstStyle/>
          <a:p>
            <a:r>
              <a:rPr lang="es-MX" sz="3200" dirty="0">
                <a:solidFill>
                  <a:srgbClr val="9A1E8B"/>
                </a:solidFill>
                <a:latin typeface="Arial Black" panose="020B0A04020102020204" pitchFamily="34" charset="0"/>
              </a:rPr>
              <a:t>Elaborar textos persuasivos de manera oral y escrita atendiendo sus características para formar conciencia crítica y una actitud responsable ante su entorno</a:t>
            </a:r>
            <a:r>
              <a:rPr lang="es-MX" dirty="0"/>
              <a:t>. 	</a:t>
            </a:r>
          </a:p>
          <a:p>
            <a:endParaRPr lang="es-MX" dirty="0"/>
          </a:p>
        </p:txBody>
      </p:sp>
    </p:spTree>
    <p:extLst>
      <p:ext uri="{BB962C8B-B14F-4D97-AF65-F5344CB8AC3E}">
        <p14:creationId xmlns:p14="http://schemas.microsoft.com/office/powerpoint/2010/main" val="2659308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4910" y="1639613"/>
            <a:ext cx="9013173" cy="1124607"/>
          </a:xfrm>
        </p:spPr>
        <p:txBody>
          <a:bodyPr>
            <a:normAutofit fontScale="90000"/>
          </a:bodyPr>
          <a:lstStyle/>
          <a:p>
            <a:pPr algn="ctr"/>
            <a:r>
              <a:rPr lang="es-ES" sz="2800" dirty="0" smtClean="0">
                <a:latin typeface="Arial Black" panose="020B0A04020102020204" pitchFamily="34" charset="0"/>
              </a:rPr>
              <a:t>Competencias Genéricas</a:t>
            </a:r>
            <a:br>
              <a:rPr lang="es-ES" sz="2800" dirty="0" smtClean="0">
                <a:latin typeface="Arial Black" panose="020B0A04020102020204" pitchFamily="34" charset="0"/>
              </a:rPr>
            </a:br>
            <a:r>
              <a:rPr lang="es-MX" sz="2800" dirty="0">
                <a:latin typeface="Arial Black" panose="020B0A04020102020204" pitchFamily="34" charset="0"/>
              </a:rPr>
              <a:t>Comunicación.</a:t>
            </a:r>
            <a:br>
              <a:rPr lang="es-MX" sz="2800" dirty="0">
                <a:latin typeface="Arial Black" panose="020B0A04020102020204" pitchFamily="34" charset="0"/>
              </a:rPr>
            </a:br>
            <a:r>
              <a:rPr lang="es-MX" sz="2800" dirty="0">
                <a:latin typeface="Arial Black" panose="020B0A04020102020204" pitchFamily="34" charset="0"/>
              </a:rPr>
              <a:t> Atributos: 4.1 y 4.3 </a:t>
            </a:r>
            <a:br>
              <a:rPr lang="es-MX" sz="2800" dirty="0">
                <a:latin typeface="Arial Black" panose="020B0A04020102020204" pitchFamily="34" charset="0"/>
              </a:rPr>
            </a:br>
            <a:r>
              <a:rPr lang="es-MX" sz="2800" dirty="0">
                <a:latin typeface="Arial Black" panose="020B0A04020102020204" pitchFamily="34" charset="0"/>
              </a:rPr>
              <a:t>Pensamiento crítico. </a:t>
            </a:r>
            <a:br>
              <a:rPr lang="es-MX" sz="2800" dirty="0">
                <a:latin typeface="Arial Black" panose="020B0A04020102020204" pitchFamily="34" charset="0"/>
              </a:rPr>
            </a:br>
            <a:r>
              <a:rPr lang="es-MX" sz="2800" dirty="0">
                <a:latin typeface="Arial Black" panose="020B0A04020102020204" pitchFamily="34" charset="0"/>
              </a:rPr>
              <a:t>Atributos: 6.1, 6.3 y 6.4</a:t>
            </a:r>
            <a:br>
              <a:rPr lang="es-MX" sz="2800" dirty="0">
                <a:latin typeface="Arial Black" panose="020B0A04020102020204" pitchFamily="34" charset="0"/>
              </a:rPr>
            </a:br>
            <a:endParaRPr lang="es-MX" sz="2800" dirty="0">
              <a:latin typeface="Arial Black" panose="020B0A04020102020204" pitchFamily="34" charset="0"/>
            </a:endParaRPr>
          </a:p>
        </p:txBody>
      </p:sp>
      <p:sp>
        <p:nvSpPr>
          <p:cNvPr id="3" name="Marcador de contenido 2"/>
          <p:cNvSpPr>
            <a:spLocks noGrp="1"/>
          </p:cNvSpPr>
          <p:nvPr>
            <p:ph idx="1"/>
          </p:nvPr>
        </p:nvSpPr>
        <p:spPr>
          <a:xfrm>
            <a:off x="683172" y="4330262"/>
            <a:ext cx="9254911" cy="1846700"/>
          </a:xfrm>
        </p:spPr>
        <p:txBody>
          <a:bodyPr>
            <a:normAutofit/>
          </a:bodyPr>
          <a:lstStyle/>
          <a:p>
            <a:pPr marL="0" indent="0" algn="ctr">
              <a:buNone/>
            </a:pPr>
            <a:r>
              <a:rPr lang="es-ES" sz="2400" dirty="0">
                <a:latin typeface="Arial Black" panose="020B0A04020102020204" pitchFamily="34" charset="0"/>
              </a:rPr>
              <a:t>Competencias Disciplinares </a:t>
            </a:r>
            <a:endParaRPr lang="es-ES" sz="2400" dirty="0" smtClean="0">
              <a:latin typeface="Arial Black" panose="020B0A04020102020204" pitchFamily="34" charset="0"/>
            </a:endParaRPr>
          </a:p>
          <a:p>
            <a:pPr marL="0" indent="0" algn="ctr">
              <a:buNone/>
            </a:pPr>
            <a:r>
              <a:rPr lang="es-MX" sz="2400" dirty="0">
                <a:latin typeface="Arial Black" panose="020B0A04020102020204" pitchFamily="34" charset="0"/>
              </a:rPr>
              <a:t>Comunicación: 4 y 5</a:t>
            </a:r>
          </a:p>
          <a:p>
            <a:pPr marL="0" indent="0" algn="ctr">
              <a:buNone/>
            </a:pPr>
            <a:endParaRPr lang="es-MX" sz="3200" dirty="0">
              <a:latin typeface="Arial Black" panose="020B0A04020102020204" pitchFamily="34" charset="0"/>
            </a:endParaRPr>
          </a:p>
        </p:txBody>
      </p:sp>
    </p:spTree>
    <p:extLst>
      <p:ext uri="{BB962C8B-B14F-4D97-AF65-F5344CB8AC3E}">
        <p14:creationId xmlns:p14="http://schemas.microsoft.com/office/powerpoint/2010/main" val="2834452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6766" y="546539"/>
            <a:ext cx="8715703" cy="5703996"/>
          </a:xfrm>
        </p:spPr>
        <p:txBody>
          <a:bodyPr>
            <a:normAutofit fontScale="92500" lnSpcReduction="10000"/>
          </a:bodyPr>
          <a:lstStyle/>
          <a:p>
            <a:pPr marL="0" indent="0" algn="ctr">
              <a:buNone/>
            </a:pPr>
            <a:r>
              <a:rPr lang="es-MX" sz="3800" b="1" dirty="0" smtClean="0"/>
              <a:t>Resumen</a:t>
            </a:r>
          </a:p>
          <a:p>
            <a:pPr algn="just"/>
            <a:r>
              <a:rPr lang="es-MX" sz="2400" dirty="0" smtClean="0"/>
              <a:t>La </a:t>
            </a:r>
            <a:r>
              <a:rPr lang="es-MX" sz="2400" dirty="0"/>
              <a:t>caricatura política es una herramienta lúdica de comunicación, diestra en hacer circular mensajes, por lo general, no subordinados al discurso de quienes detentan el poder o ejercen algún tipo de control estatal. De hecho, se trata de un recurso que incorpora información que rápidamente es capaz de sumarse a una conciencia común. Revela tensiones y juicios acerca de personajes, colectividades o acontecimientos, y a la postre, no solo advierte, si no que induce una mirada a la realidad. Su estudio es este sentido, constituye una alternativa interesante de investigación, que privilegia la interpretación de signos en un tiempo y espacio determinados, para reconocer datos no siempre evidentes en otras fuentes de conocimiento. No obstante, su abordaje exige una compresión amplia alrededor de su contexto y evolución.</a:t>
            </a:r>
            <a:r>
              <a:rPr lang="es-MX" sz="2900" dirty="0"/>
              <a:t> </a:t>
            </a:r>
          </a:p>
          <a:p>
            <a:pPr marL="0" indent="0" algn="just">
              <a:buNone/>
            </a:pPr>
            <a:r>
              <a:rPr lang="es-MX" sz="2600" dirty="0" smtClean="0"/>
              <a:t>   </a:t>
            </a:r>
            <a:r>
              <a:rPr lang="es-MX" sz="2100" dirty="0" smtClean="0"/>
              <a:t>Palabras clave: caricatura - política </a:t>
            </a:r>
            <a:r>
              <a:rPr lang="es-MX" sz="2100" dirty="0"/>
              <a:t>– </a:t>
            </a:r>
            <a:r>
              <a:rPr lang="es-MX" sz="2100" dirty="0" smtClean="0"/>
              <a:t>representaciones - sociales </a:t>
            </a:r>
            <a:r>
              <a:rPr lang="es-MX" sz="2100" dirty="0"/>
              <a:t>– </a:t>
            </a:r>
            <a:r>
              <a:rPr lang="es-MX" sz="2100" dirty="0" smtClean="0"/>
              <a:t>                                         investigación </a:t>
            </a:r>
            <a:r>
              <a:rPr lang="es-MX" sz="2400" dirty="0"/>
              <a:t>social.</a:t>
            </a:r>
          </a:p>
          <a:p>
            <a:pPr algn="ctr"/>
            <a:endParaRPr lang="es-MX" sz="2600" dirty="0">
              <a:latin typeface="Arial Black" panose="020B0A04020102020204" pitchFamily="34" charset="0"/>
            </a:endParaRPr>
          </a:p>
        </p:txBody>
      </p:sp>
    </p:spTree>
    <p:extLst>
      <p:ext uri="{BB962C8B-B14F-4D97-AF65-F5344CB8AC3E}">
        <p14:creationId xmlns:p14="http://schemas.microsoft.com/office/powerpoint/2010/main" val="3778839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5299" y="1351638"/>
            <a:ext cx="9099883" cy="4351338"/>
          </a:xfrm>
        </p:spPr>
        <p:txBody>
          <a:bodyPr>
            <a:normAutofit/>
          </a:bodyPr>
          <a:lstStyle/>
          <a:p>
            <a:pPr marL="0" indent="0" algn="ctr">
              <a:buNone/>
            </a:pPr>
            <a:r>
              <a:rPr lang="es-MX" sz="2000" b="1" dirty="0" err="1"/>
              <a:t>Abstract</a:t>
            </a:r>
            <a:endParaRPr lang="es-MX" sz="2000" b="1" dirty="0"/>
          </a:p>
          <a:p>
            <a:pPr algn="just"/>
            <a:r>
              <a:rPr lang="en-US" sz="2000" b="1" dirty="0"/>
              <a:t>Political caricature is a playful communication tool, skillful at circulating messages, generally not subordinate to the discourse of those who hold power or exercises some type of state control. In fact, it is a resource that incorporates information that is quickly able to join a common conscience. It reveals tensions and judgments about characters, communities or events, and in the end, not only warns, but induces a look at reality. His study in this sense, constitutes an interesting research alternative, which privileges the interpretation of signs in a given time and space, to recognize data not always evident in other sources, of knowledge. However, its context and evolution</a:t>
            </a:r>
            <a:r>
              <a:rPr lang="en-US" sz="2000" b="1" dirty="0" smtClean="0"/>
              <a:t>.</a:t>
            </a:r>
          </a:p>
          <a:p>
            <a:pPr algn="just"/>
            <a:endParaRPr lang="en-US" sz="2000" b="1" dirty="0" smtClean="0"/>
          </a:p>
          <a:p>
            <a:pPr algn="just"/>
            <a:endParaRPr lang="en-US" sz="2000" b="1" dirty="0"/>
          </a:p>
          <a:p>
            <a:pPr algn="just"/>
            <a:endParaRPr lang="en-US" sz="2400" b="1" dirty="0" smtClean="0"/>
          </a:p>
          <a:p>
            <a:pPr marL="0" indent="0" algn="just">
              <a:buNone/>
            </a:pPr>
            <a:endParaRPr lang="en-US" sz="2400" dirty="0"/>
          </a:p>
          <a:p>
            <a:pPr algn="ctr"/>
            <a:endParaRPr lang="es-MX" sz="2400" dirty="0">
              <a:latin typeface="Arial Black" panose="020B0A04020102020204" pitchFamily="34" charset="0"/>
            </a:endParaRPr>
          </a:p>
          <a:p>
            <a:pPr marL="0" indent="0">
              <a:buNone/>
            </a:pPr>
            <a:endParaRPr lang="es-MX" dirty="0"/>
          </a:p>
        </p:txBody>
      </p:sp>
      <p:sp>
        <p:nvSpPr>
          <p:cNvPr id="6"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rot="10800000" flipV="1">
            <a:off x="956440" y="4943137"/>
            <a:ext cx="8508741" cy="29111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100" b="0" i="0" u="none" strike="noStrike" cap="none" normalizeH="0" baseline="0" dirty="0" smtClean="0">
                <a:ln>
                  <a:noFill/>
                </a:ln>
                <a:solidFill>
                  <a:srgbClr val="222222"/>
                </a:solidFill>
                <a:effectLst/>
                <a:latin typeface="inherit"/>
              </a:rPr>
              <a:t>Key </a:t>
            </a:r>
            <a:r>
              <a:rPr kumimoji="0" lang="es-MX" altLang="es-MX" sz="2100" b="0" i="0" u="none" strike="noStrike" cap="none" normalizeH="0" baseline="0" dirty="0" err="1" smtClean="0">
                <a:ln>
                  <a:noFill/>
                </a:ln>
                <a:solidFill>
                  <a:srgbClr val="222222"/>
                </a:solidFill>
                <a:effectLst/>
                <a:latin typeface="inherit"/>
              </a:rPr>
              <a:t>words</a:t>
            </a:r>
            <a:r>
              <a:rPr kumimoji="0" lang="es-MX" altLang="es-MX" sz="2100" b="0" i="0" u="none" strike="noStrike" cap="none" normalizeH="0" baseline="0" dirty="0" smtClean="0">
                <a:ln>
                  <a:noFill/>
                </a:ln>
                <a:solidFill>
                  <a:srgbClr val="222222"/>
                </a:solidFill>
                <a:effectLst/>
                <a:latin typeface="inherit"/>
              </a:rPr>
              <a:t>: </a:t>
            </a:r>
            <a:r>
              <a:rPr kumimoji="0" lang="es-MX" altLang="es-MX" sz="2100" b="0" i="0" u="none" strike="noStrike" cap="none" normalizeH="0" baseline="0" dirty="0" err="1" smtClean="0">
                <a:ln>
                  <a:noFill/>
                </a:ln>
                <a:solidFill>
                  <a:srgbClr val="222222"/>
                </a:solidFill>
                <a:effectLst/>
                <a:latin typeface="inherit"/>
              </a:rPr>
              <a:t>political</a:t>
            </a:r>
            <a:r>
              <a:rPr kumimoji="0" lang="es-MX" altLang="es-MX" sz="2100" b="0" i="0" u="none" strike="noStrike" cap="none" normalizeH="0" baseline="0" dirty="0" smtClean="0">
                <a:ln>
                  <a:noFill/>
                </a:ln>
                <a:solidFill>
                  <a:srgbClr val="222222"/>
                </a:solidFill>
                <a:effectLst/>
                <a:latin typeface="inherit"/>
              </a:rPr>
              <a:t> </a:t>
            </a:r>
            <a:r>
              <a:rPr kumimoji="0" lang="es-MX" altLang="es-MX" sz="2100" b="0" i="0" u="none" strike="noStrike" cap="none" normalizeH="0" baseline="0" dirty="0" err="1" smtClean="0">
                <a:ln>
                  <a:noFill/>
                </a:ln>
                <a:solidFill>
                  <a:srgbClr val="222222"/>
                </a:solidFill>
                <a:effectLst/>
                <a:latin typeface="inherit"/>
              </a:rPr>
              <a:t>cartoon</a:t>
            </a:r>
            <a:r>
              <a:rPr kumimoji="0" lang="es-MX" altLang="es-MX" sz="2100" b="0" i="0" u="none" strike="noStrike" cap="none" normalizeH="0" baseline="0" dirty="0" smtClean="0">
                <a:ln>
                  <a:noFill/>
                </a:ln>
                <a:solidFill>
                  <a:srgbClr val="222222"/>
                </a:solidFill>
                <a:effectLst/>
                <a:latin typeface="inherit"/>
              </a:rPr>
              <a:t> - social </a:t>
            </a:r>
            <a:r>
              <a:rPr kumimoji="0" lang="es-MX" altLang="es-MX" sz="2100" b="0" i="0" u="none" strike="noStrike" cap="none" normalizeH="0" baseline="0" dirty="0" err="1" smtClean="0">
                <a:ln>
                  <a:noFill/>
                </a:ln>
                <a:solidFill>
                  <a:srgbClr val="222222"/>
                </a:solidFill>
                <a:effectLst/>
                <a:latin typeface="inherit"/>
              </a:rPr>
              <a:t>representations</a:t>
            </a:r>
            <a:r>
              <a:rPr kumimoji="0" lang="es-MX" altLang="es-MX" sz="2100" b="0" i="0" u="none" strike="noStrike" cap="none" normalizeH="0" baseline="0" dirty="0" smtClean="0">
                <a:ln>
                  <a:noFill/>
                </a:ln>
                <a:solidFill>
                  <a:srgbClr val="222222"/>
                </a:solidFill>
                <a:effectLst/>
                <a:latin typeface="inherit"/>
              </a:rPr>
              <a:t> - social </a:t>
            </a:r>
            <a:r>
              <a:rPr kumimoji="0" lang="es-MX" altLang="es-MX" sz="2100" b="0" i="0" u="none" strike="noStrike" cap="none" normalizeH="0" baseline="0" dirty="0" err="1" smtClean="0">
                <a:ln>
                  <a:noFill/>
                </a:ln>
                <a:solidFill>
                  <a:srgbClr val="222222"/>
                </a:solidFill>
                <a:effectLst/>
                <a:latin typeface="inherit"/>
              </a:rPr>
              <a:t>research</a:t>
            </a:r>
            <a:r>
              <a:rPr kumimoji="0" lang="es-MX" altLang="es-MX" sz="2100" b="0" i="0" u="none" strike="noStrike" cap="none" normalizeH="0" baseline="0" dirty="0" smtClean="0">
                <a:ln>
                  <a:noFill/>
                </a:ln>
                <a:solidFill>
                  <a:srgbClr val="222222"/>
                </a:solidFill>
                <a:effectLst/>
                <a:latin typeface="inherit"/>
              </a:rPr>
              <a:t>.</a:t>
            </a:r>
            <a:r>
              <a:rPr kumimoji="0" lang="es-MX" altLang="es-MX" sz="900" b="0" i="0" u="none" strike="noStrike" cap="none" normalizeH="0" baseline="0" dirty="0" smtClean="0">
                <a:ln>
                  <a:noFill/>
                </a:ln>
                <a:solidFill>
                  <a:schemeClr val="tx1"/>
                </a:solidFill>
                <a:effectLst/>
              </a:rPr>
              <a:t> </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7442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62153" y="792381"/>
            <a:ext cx="8481848" cy="584775"/>
          </a:xfrm>
          <a:prstGeom prst="rect">
            <a:avLst/>
          </a:prstGeom>
        </p:spPr>
        <p:txBody>
          <a:bodyPr wrap="square">
            <a:spAutoFit/>
          </a:bodyPr>
          <a:lstStyle/>
          <a:p>
            <a:pPr algn="just"/>
            <a:r>
              <a:rPr lang="es-MX" sz="3200" b="1" dirty="0">
                <a:solidFill>
                  <a:srgbClr val="E4801E"/>
                </a:solidFill>
                <a:latin typeface="Arial Black" panose="020B0A04020102020204" pitchFamily="34" charset="0"/>
                <a:ea typeface="Times New Roman" panose="02020603050405020304" pitchFamily="18" charset="0"/>
              </a:rPr>
              <a:t>Caricatura política</a:t>
            </a:r>
            <a:r>
              <a:rPr lang="es-MX" sz="2000" b="1" dirty="0">
                <a:solidFill>
                  <a:srgbClr val="E4801E"/>
                </a:solidFill>
                <a:latin typeface="Arial Black" panose="020B0A04020102020204" pitchFamily="34" charset="0"/>
                <a:ea typeface="Times New Roman" panose="02020603050405020304" pitchFamily="18" charset="0"/>
              </a:rPr>
              <a:t> </a:t>
            </a:r>
            <a:endParaRPr lang="es-MX" sz="2000" b="1" dirty="0" smtClean="0">
              <a:solidFill>
                <a:srgbClr val="E4801E"/>
              </a:solidFill>
              <a:latin typeface="Arial Black" panose="020B0A04020102020204" pitchFamily="34" charset="0"/>
              <a:ea typeface="Times New Roman" panose="02020603050405020304" pitchFamily="18" charset="0"/>
            </a:endParaRPr>
          </a:p>
        </p:txBody>
      </p:sp>
      <p:sp>
        <p:nvSpPr>
          <p:cNvPr id="4" name="Rectángulo 3"/>
          <p:cNvSpPr/>
          <p:nvPr/>
        </p:nvSpPr>
        <p:spPr>
          <a:xfrm>
            <a:off x="462455" y="2087928"/>
            <a:ext cx="4561490" cy="2978508"/>
          </a:xfrm>
          <a:prstGeom prst="rect">
            <a:avLst/>
          </a:prstGeom>
        </p:spPr>
        <p:txBody>
          <a:bodyPr wrap="square">
            <a:spAutoFit/>
          </a:bodyPr>
          <a:lstStyle/>
          <a:p>
            <a:pPr algn="just" fontAlgn="t">
              <a:spcAft>
                <a:spcPts val="0"/>
              </a:spcAft>
            </a:pPr>
            <a:r>
              <a:rPr lang="es-MX" dirty="0">
                <a:solidFill>
                  <a:srgbClr val="404040"/>
                </a:solidFill>
                <a:latin typeface="Arial" panose="020B0604020202020204" pitchFamily="34" charset="0"/>
                <a:ea typeface="Times New Roman" panose="02020603050405020304" pitchFamily="18" charset="0"/>
                <a:cs typeface="Arial" panose="020B0604020202020204" pitchFamily="34" charset="0"/>
              </a:rPr>
              <a:t>Es una </a:t>
            </a:r>
            <a:r>
              <a:rPr lang="es-MX" b="1" dirty="0">
                <a:solidFill>
                  <a:srgbClr val="404040"/>
                </a:solidFill>
                <a:latin typeface="Arial" panose="020B0604020202020204" pitchFamily="34" charset="0"/>
                <a:ea typeface="Times New Roman" panose="02020603050405020304" pitchFamily="18" charset="0"/>
                <a:cs typeface="Arial" panose="020B0604020202020204" pitchFamily="34" charset="0"/>
              </a:rPr>
              <a:t>figura en que se deforma el aspecto de una persona</a:t>
            </a:r>
            <a:r>
              <a:rPr lang="es-MX" dirty="0">
                <a:solidFill>
                  <a:srgbClr val="404040"/>
                </a:solidFill>
                <a:latin typeface="Arial" panose="020B0604020202020204" pitchFamily="34" charset="0"/>
                <a:ea typeface="Times New Roman" panose="02020603050405020304" pitchFamily="18" charset="0"/>
                <a:cs typeface="Arial" panose="020B0604020202020204" pitchFamily="34" charset="0"/>
              </a:rPr>
              <a:t>. La palabra caricatura es de origen italiano “</a:t>
            </a:r>
            <a:r>
              <a:rPr lang="es-MX" i="1" dirty="0">
                <a:solidFill>
                  <a:srgbClr val="404040"/>
                </a:solidFill>
                <a:latin typeface="Arial" panose="020B0604020202020204" pitchFamily="34" charset="0"/>
                <a:ea typeface="Times New Roman" panose="02020603050405020304" pitchFamily="18" charset="0"/>
                <a:cs typeface="Arial" panose="020B0604020202020204" pitchFamily="34" charset="0"/>
              </a:rPr>
              <a:t>caricare</a:t>
            </a:r>
            <a:r>
              <a:rPr lang="es-MX" dirty="0">
                <a:solidFill>
                  <a:srgbClr val="404040"/>
                </a:solidFill>
                <a:latin typeface="Arial" panose="020B0604020202020204" pitchFamily="34" charset="0"/>
                <a:ea typeface="Times New Roman" panose="02020603050405020304" pitchFamily="18" charset="0"/>
                <a:cs typeface="Arial" panose="020B0604020202020204" pitchFamily="34" charset="0"/>
              </a:rPr>
              <a:t>” que significa “</a:t>
            </a:r>
            <a:r>
              <a:rPr lang="es-MX" i="1" dirty="0">
                <a:solidFill>
                  <a:srgbClr val="404040"/>
                </a:solidFill>
                <a:latin typeface="Arial" panose="020B0604020202020204" pitchFamily="34" charset="0"/>
                <a:ea typeface="Times New Roman" panose="02020603050405020304" pitchFamily="18" charset="0"/>
                <a:cs typeface="Arial" panose="020B0604020202020204" pitchFamily="34" charset="0"/>
              </a:rPr>
              <a:t>cargar</a:t>
            </a:r>
            <a:r>
              <a:rPr lang="es-MX" dirty="0">
                <a:solidFill>
                  <a:srgbClr val="404040"/>
                </a:solidFill>
                <a:latin typeface="Arial" panose="020B0604020202020204" pitchFamily="34" charset="0"/>
                <a:ea typeface="Times New Roman" panose="02020603050405020304" pitchFamily="18" charset="0"/>
                <a:cs typeface="Arial" panose="020B0604020202020204" pitchFamily="34" charset="0"/>
              </a:rPr>
              <a:t>” o “</a:t>
            </a:r>
            <a:r>
              <a:rPr lang="es-MX" i="1" dirty="0">
                <a:solidFill>
                  <a:srgbClr val="404040"/>
                </a:solidFill>
                <a:latin typeface="Arial" panose="020B0604020202020204" pitchFamily="34" charset="0"/>
                <a:ea typeface="Times New Roman" panose="02020603050405020304" pitchFamily="18" charset="0"/>
                <a:cs typeface="Arial" panose="020B0604020202020204" pitchFamily="34" charset="0"/>
              </a:rPr>
              <a:t>exagerar</a:t>
            </a:r>
            <a:r>
              <a:rPr lang="es-MX" dirty="0">
                <a:solidFill>
                  <a:srgbClr val="404040"/>
                </a:solidFill>
                <a:latin typeface="Arial" panose="020B0604020202020204" pitchFamily="34" charset="0"/>
                <a:ea typeface="Times New Roman" panose="02020603050405020304" pitchFamily="18" charset="0"/>
                <a:cs typeface="Arial" panose="020B0604020202020204" pitchFamily="34" charset="0"/>
              </a:rPr>
              <a:t>”.</a:t>
            </a:r>
            <a:endParaRPr lang="es-MX" sz="1100" dirty="0">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1950"/>
              </a:spcAft>
            </a:pPr>
            <a:r>
              <a:rPr lang="es-MX" dirty="0">
                <a:solidFill>
                  <a:srgbClr val="000000"/>
                </a:solidFill>
                <a:latin typeface="Arial" panose="020B0604020202020204" pitchFamily="34" charset="0"/>
                <a:ea typeface="Times New Roman" panose="02020603050405020304" pitchFamily="18" charset="0"/>
                <a:cs typeface="Arial" panose="020B0604020202020204" pitchFamily="34" charset="0"/>
              </a:rPr>
              <a:t>Es un dibujo realizado con el fin de transmitir una opinión sobre la política, sus protagonistas y los hechos de actualidad. Son una herramienta de libertad de expresión en la que se hace una crítica a través del humor.</a:t>
            </a:r>
            <a:endParaRPr lang="es-MX" sz="105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50" name="Picture 2" descr="Caricatura política – Diario de Nayar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792381"/>
            <a:ext cx="3841421" cy="474657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6431637" y="5657150"/>
            <a:ext cx="2545890" cy="246221"/>
          </a:xfrm>
          <a:prstGeom prst="rect">
            <a:avLst/>
          </a:prstGeom>
        </p:spPr>
        <p:txBody>
          <a:bodyPr wrap="none">
            <a:spAutoFit/>
          </a:bodyPr>
          <a:lstStyle/>
          <a:p>
            <a:r>
              <a:rPr lang="es-MX" sz="1000" dirty="0"/>
              <a:t>https://images.app.goo.gl/cJTZfPp1CV1Jtjxe8</a:t>
            </a:r>
          </a:p>
        </p:txBody>
      </p:sp>
    </p:spTree>
    <p:extLst>
      <p:ext uri="{BB962C8B-B14F-4D97-AF65-F5344CB8AC3E}">
        <p14:creationId xmlns:p14="http://schemas.microsoft.com/office/powerpoint/2010/main" val="1441851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939862" y="1313793"/>
            <a:ext cx="4204138" cy="4780796"/>
          </a:xfrm>
          <a:prstGeom prst="rect">
            <a:avLst/>
          </a:prstGeom>
        </p:spPr>
        <p:txBody>
          <a:bodyPr wrap="square">
            <a:spAutoFit/>
          </a:bodyPr>
          <a:lstStyle/>
          <a:p>
            <a:pPr algn="just">
              <a:spcAft>
                <a:spcPts val="1950"/>
              </a:spcAft>
            </a:pPr>
            <a:r>
              <a:rPr lang="es-MX"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Este </a:t>
            </a:r>
            <a:r>
              <a:rPr lang="es-MX"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tipo de expresión ocupa un lugar importante en las secciones de opinión de los medios de comunicación impresos y electrónicos. De hecho, gozan de tanto valor y reconocimiento como las columnas de opinión escritas. Los caricaturistas políticos son altamente valorados.</a:t>
            </a:r>
            <a:endParaRPr lang="es-MX" dirty="0">
              <a:latin typeface="Arial Black" panose="020B0A04020102020204" pitchFamily="34" charset="0"/>
              <a:ea typeface="Calibri" panose="020F0502020204030204" pitchFamily="34" charset="0"/>
              <a:cs typeface="Times New Roman" panose="02020603050405020304" pitchFamily="18" charset="0"/>
            </a:endParaRPr>
          </a:p>
          <a:p>
            <a:pPr algn="just"/>
            <a:r>
              <a:rPr lang="es-MX" dirty="0">
                <a:solidFill>
                  <a:srgbClr val="404040"/>
                </a:solidFill>
                <a:latin typeface="Arial Black" panose="020B0A04020102020204" pitchFamily="34" charset="0"/>
                <a:ea typeface="Calibri" panose="020F0502020204030204" pitchFamily="34" charset="0"/>
              </a:rPr>
              <a:t>La caricatura política tiene como finalizada ridiculizar a los personajes de la vida política nacionales o internacionales con el fin de destacar sus errores. </a:t>
            </a:r>
            <a:endParaRPr lang="es-MX" dirty="0">
              <a:latin typeface="Arial Black" panose="020B0A04020102020204" pitchFamily="34" charset="0"/>
            </a:endParaRPr>
          </a:p>
        </p:txBody>
      </p:sp>
      <p:pic>
        <p:nvPicPr>
          <p:cNvPr id="1026" name="Picture 2" descr="Caricaturas periodísticas: características, elementos, ejemplo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2534" y="736355"/>
            <a:ext cx="3830693" cy="500229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43359" y="6019065"/>
            <a:ext cx="2691763" cy="246221"/>
          </a:xfrm>
          <a:prstGeom prst="rect">
            <a:avLst/>
          </a:prstGeom>
        </p:spPr>
        <p:txBody>
          <a:bodyPr wrap="none">
            <a:spAutoFit/>
          </a:bodyPr>
          <a:lstStyle/>
          <a:p>
            <a:r>
              <a:rPr lang="es-MX" sz="1000" dirty="0"/>
              <a:t>https://images.app.goo.gl/sw2CvdaJD5DgY49LA</a:t>
            </a:r>
          </a:p>
        </p:txBody>
      </p:sp>
    </p:spTree>
    <p:extLst>
      <p:ext uri="{BB962C8B-B14F-4D97-AF65-F5344CB8AC3E}">
        <p14:creationId xmlns:p14="http://schemas.microsoft.com/office/powerpoint/2010/main" val="3124871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latin typeface="Arial Black" panose="020B0A04020102020204" pitchFamily="34" charset="0"/>
              </a:rPr>
              <a:t>Historia</a:t>
            </a:r>
            <a:r>
              <a:rPr lang="es-MX" dirty="0"/>
              <a:t/>
            </a:r>
            <a:br>
              <a:rPr lang="es-MX" dirty="0"/>
            </a:br>
            <a:endParaRPr lang="es-MX" dirty="0"/>
          </a:p>
        </p:txBody>
      </p:sp>
      <p:sp>
        <p:nvSpPr>
          <p:cNvPr id="3" name="Marcador de contenido 2"/>
          <p:cNvSpPr>
            <a:spLocks noGrp="1"/>
          </p:cNvSpPr>
          <p:nvPr>
            <p:ph idx="1"/>
          </p:nvPr>
        </p:nvSpPr>
        <p:spPr>
          <a:xfrm>
            <a:off x="567559" y="1394701"/>
            <a:ext cx="3846787" cy="4351338"/>
          </a:xfrm>
        </p:spPr>
        <p:txBody>
          <a:bodyPr>
            <a:normAutofit fontScale="92500" lnSpcReduction="10000"/>
          </a:bodyPr>
          <a:lstStyle/>
          <a:p>
            <a:pPr fontAlgn="t"/>
            <a:r>
              <a:rPr lang="es-MX" dirty="0" smtClean="0"/>
              <a:t>La </a:t>
            </a:r>
            <a:r>
              <a:rPr lang="es-MX" dirty="0"/>
              <a:t>caricatura nació en Bolonia a finales del siglo XVI, en la escuela de arte fundada por una familia de pintores, los </a:t>
            </a:r>
            <a:r>
              <a:rPr lang="es-MX" dirty="0" err="1"/>
              <a:t>Carracci</a:t>
            </a:r>
            <a:r>
              <a:rPr lang="es-MX" dirty="0"/>
              <a:t>. </a:t>
            </a:r>
            <a:endParaRPr lang="es-MX" dirty="0" smtClean="0"/>
          </a:p>
          <a:p>
            <a:pPr fontAlgn="t"/>
            <a:r>
              <a:rPr lang="es-MX" dirty="0" smtClean="0"/>
              <a:t>Los </a:t>
            </a:r>
            <a:r>
              <a:rPr lang="es-MX" dirty="0"/>
              <a:t>alumnos retrataban a los visitantes bajo la apariencia de animales u objetos inanimados.</a:t>
            </a:r>
          </a:p>
          <a:p>
            <a:endParaRPr lang="es-MX" dirty="0"/>
          </a:p>
        </p:txBody>
      </p:sp>
      <p:pic>
        <p:nvPicPr>
          <p:cNvPr id="3076" name="Picture 4" descr="La prensa en tiempos de don Porfi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090" y="1433360"/>
            <a:ext cx="4471714" cy="336219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952644" y="4939756"/>
            <a:ext cx="2690160" cy="246221"/>
          </a:xfrm>
          <a:prstGeom prst="rect">
            <a:avLst/>
          </a:prstGeom>
        </p:spPr>
        <p:txBody>
          <a:bodyPr wrap="none">
            <a:spAutoFit/>
          </a:bodyPr>
          <a:lstStyle/>
          <a:p>
            <a:r>
              <a:rPr lang="es-MX" sz="1000" dirty="0"/>
              <a:t>https://images.app.goo.gl/Mm2zc4kjSTWVT2fj7</a:t>
            </a:r>
          </a:p>
        </p:txBody>
      </p:sp>
    </p:spTree>
    <p:extLst>
      <p:ext uri="{BB962C8B-B14F-4D97-AF65-F5344CB8AC3E}">
        <p14:creationId xmlns:p14="http://schemas.microsoft.com/office/powerpoint/2010/main" val="1332877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MX" dirty="0">
                <a:latin typeface="Arial Black" panose="020B0A04020102020204" pitchFamily="34" charset="0"/>
              </a:rPr>
              <a:t>Características principales de las caricaturas políticas</a:t>
            </a:r>
            <a:r>
              <a:rPr lang="es-MX" dirty="0"/>
              <a:t/>
            </a:r>
            <a:br>
              <a:rPr lang="es-MX" dirty="0"/>
            </a:br>
            <a:endParaRPr lang="es-MX" dirty="0"/>
          </a:p>
        </p:txBody>
      </p:sp>
      <p:sp>
        <p:nvSpPr>
          <p:cNvPr id="3" name="Marcador de contenido 2"/>
          <p:cNvSpPr>
            <a:spLocks noGrp="1"/>
          </p:cNvSpPr>
          <p:nvPr>
            <p:ph idx="1"/>
          </p:nvPr>
        </p:nvSpPr>
        <p:spPr/>
        <p:txBody>
          <a:bodyPr>
            <a:normAutofit/>
          </a:bodyPr>
          <a:lstStyle/>
          <a:p>
            <a:pPr marL="0" indent="0">
              <a:buNone/>
            </a:pPr>
            <a:r>
              <a:rPr lang="es-MX" sz="2000" b="1" dirty="0" smtClean="0">
                <a:latin typeface="Arial Black" panose="020B0A04020102020204" pitchFamily="34" charset="0"/>
              </a:rPr>
              <a:t>* Trata </a:t>
            </a:r>
            <a:r>
              <a:rPr lang="es-MX" sz="2000" b="1" dirty="0">
                <a:latin typeface="Arial Black" panose="020B0A04020102020204" pitchFamily="34" charset="0"/>
              </a:rPr>
              <a:t>hechos de actualidad</a:t>
            </a:r>
            <a:endParaRPr lang="es-MX" sz="2000" dirty="0">
              <a:latin typeface="Arial Black" panose="020B0A04020102020204" pitchFamily="34" charset="0"/>
            </a:endParaRPr>
          </a:p>
          <a:p>
            <a:pPr marL="0" indent="0">
              <a:buNone/>
            </a:pPr>
            <a:r>
              <a:rPr lang="es-MX" sz="2000" dirty="0">
                <a:latin typeface="Arial Black" panose="020B0A04020102020204" pitchFamily="34" charset="0"/>
              </a:rPr>
              <a:t>La caricatura política se caracteriza por abordar hechos reales y actuales a través de un lenguaje metafórico y satírico. Este recurso suele servirle para señalar problemáticas o discrepancias con una situación política determinada</a:t>
            </a:r>
            <a:r>
              <a:rPr lang="es-MX" sz="2000" dirty="0" smtClean="0">
                <a:latin typeface="Arial Black" panose="020B0A04020102020204" pitchFamily="34" charset="0"/>
              </a:rPr>
              <a:t>.</a:t>
            </a:r>
          </a:p>
          <a:p>
            <a:pPr marL="0" indent="0">
              <a:buNone/>
            </a:pPr>
            <a:r>
              <a:rPr lang="es-MX" sz="2000" b="1" dirty="0" smtClean="0">
                <a:latin typeface="Arial Black" panose="020B0A04020102020204" pitchFamily="34" charset="0"/>
              </a:rPr>
              <a:t>* Utiliza </a:t>
            </a:r>
            <a:r>
              <a:rPr lang="es-MX" sz="2000" b="1" dirty="0">
                <a:latin typeface="Arial Black" panose="020B0A04020102020204" pitchFamily="34" charset="0"/>
              </a:rPr>
              <a:t>recursos paralingüísticos</a:t>
            </a:r>
            <a:endParaRPr lang="es-MX" sz="2000" dirty="0">
              <a:latin typeface="Arial Black" panose="020B0A04020102020204" pitchFamily="34" charset="0"/>
            </a:endParaRPr>
          </a:p>
          <a:p>
            <a:pPr marL="0" indent="0">
              <a:buNone/>
            </a:pPr>
            <a:r>
              <a:rPr lang="es-MX" sz="2000" dirty="0">
                <a:latin typeface="Arial Black" panose="020B0A04020102020204" pitchFamily="34" charset="0"/>
              </a:rPr>
              <a:t>Usualmente se emplean recursos literarios y gráficos que exageran las características de las situaciones o los personajes que se abordan. Estos recursos no pretenden distorsionar la realidad; por el contrario, buscan poner de manifiesto lo absurdo de los hechos a través de la hipérbole.</a:t>
            </a:r>
          </a:p>
          <a:p>
            <a:pPr marL="0" indent="0">
              <a:buNone/>
            </a:pPr>
            <a:endParaRPr lang="es-MX" sz="2000" dirty="0">
              <a:latin typeface="Arial Black" panose="020B0A04020102020204" pitchFamily="34" charset="0"/>
            </a:endParaRPr>
          </a:p>
          <a:p>
            <a:endParaRPr lang="es-MX" dirty="0"/>
          </a:p>
        </p:txBody>
      </p:sp>
    </p:spTree>
    <p:extLst>
      <p:ext uri="{BB962C8B-B14F-4D97-AF65-F5344CB8AC3E}">
        <p14:creationId xmlns:p14="http://schemas.microsoft.com/office/powerpoint/2010/main" val="3698674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78069" y="504497"/>
            <a:ext cx="8933793" cy="6453049"/>
          </a:xfrm>
          <a:prstGeom prst="rect">
            <a:avLst/>
          </a:prstGeom>
        </p:spPr>
        <p:txBody>
          <a:bodyPr wrap="square">
            <a:spAutoFit/>
          </a:bodyPr>
          <a:lstStyle/>
          <a:p>
            <a:pPr>
              <a:lnSpc>
                <a:spcPts val="2250"/>
              </a:lnSpc>
              <a:spcBef>
                <a:spcPts val="2025"/>
              </a:spcBef>
              <a:spcAft>
                <a:spcPts val="1275"/>
              </a:spcAft>
            </a:pPr>
            <a:r>
              <a:rPr lang="es-MX" sz="2000" b="1"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 Tiene </a:t>
            </a:r>
            <a:r>
              <a:rPr lang="es-MX" sz="20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una función crítica</a:t>
            </a:r>
            <a:endParaRPr lang="es-MX" sz="2000" dirty="0">
              <a:latin typeface="Arial Black" panose="020B0A04020102020204" pitchFamily="34" charset="0"/>
              <a:ea typeface="Calibri" panose="020F0502020204030204" pitchFamily="34" charset="0"/>
              <a:cs typeface="Times New Roman" panose="02020603050405020304" pitchFamily="18" charset="0"/>
            </a:endParaRPr>
          </a:p>
          <a:p>
            <a:pPr algn="just">
              <a:lnSpc>
                <a:spcPts val="1950"/>
              </a:lnSpc>
              <a:spcAft>
                <a:spcPts val="1950"/>
              </a:spcAft>
            </a:pPr>
            <a:r>
              <a:rPr lang="es-MX" sz="2000"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Cuando una caricatura política tiene éxito, puede cumplir una importante función de crítica social dentro de un contexto determinado. Suelen ser armas poderosas de emancipación, y a la vez de control político, porque inciden en la toma de decisiones de los ciudadanos.</a:t>
            </a:r>
            <a:endParaRPr lang="es-MX" sz="2000" dirty="0">
              <a:latin typeface="Arial Black" panose="020B0A04020102020204" pitchFamily="34" charset="0"/>
              <a:ea typeface="Calibri" panose="020F0502020204030204" pitchFamily="34" charset="0"/>
              <a:cs typeface="Times New Roman" panose="02020603050405020304" pitchFamily="18" charset="0"/>
            </a:endParaRPr>
          </a:p>
          <a:p>
            <a:pPr algn="just">
              <a:lnSpc>
                <a:spcPts val="1950"/>
              </a:lnSpc>
              <a:spcAft>
                <a:spcPts val="1950"/>
              </a:spcAft>
            </a:pPr>
            <a:r>
              <a:rPr lang="es-MX" sz="2000"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Desde el siglo XVIII se considera que la caricatura política es un medio de crítica y combate hacia los personajes de la vida pública</a:t>
            </a:r>
            <a:r>
              <a:rPr lang="es-MX" sz="2000"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a:t>
            </a:r>
          </a:p>
          <a:p>
            <a:pPr algn="just"/>
            <a:r>
              <a:rPr lang="es-MX" sz="2000" b="1" dirty="0" smtClean="0">
                <a:latin typeface="Arial Black" panose="020B0A04020102020204" pitchFamily="34" charset="0"/>
              </a:rPr>
              <a:t>* Utiliza </a:t>
            </a:r>
            <a:r>
              <a:rPr lang="es-MX" sz="2000" b="1" dirty="0">
                <a:latin typeface="Arial Black" panose="020B0A04020102020204" pitchFamily="34" charset="0"/>
              </a:rPr>
              <a:t>la sátira y el humor</a:t>
            </a:r>
            <a:endParaRPr lang="es-MX" sz="2000" dirty="0">
              <a:latin typeface="Arial Black" panose="020B0A04020102020204" pitchFamily="34" charset="0"/>
            </a:endParaRPr>
          </a:p>
          <a:p>
            <a:pPr algn="just"/>
            <a:r>
              <a:rPr lang="es-MX" sz="2000" dirty="0">
                <a:latin typeface="Arial Black" panose="020B0A04020102020204" pitchFamily="34" charset="0"/>
              </a:rPr>
              <a:t>Su lenguaje humorístico y satírico se conoce como una forma de ridiculizar a los políticos para corregir sus errores o motivar al pueblo a emprender luchas contra ellos.</a:t>
            </a:r>
          </a:p>
          <a:p>
            <a:pPr algn="just"/>
            <a:r>
              <a:rPr lang="es-MX" sz="2000" dirty="0">
                <a:latin typeface="Arial Black" panose="020B0A04020102020204" pitchFamily="34" charset="0"/>
              </a:rPr>
              <a:t>El humor se concibe como la forma más civilizada de desarrollar conciencia crítica en la población, incluso en la menos informada.</a:t>
            </a:r>
          </a:p>
          <a:p>
            <a:pPr algn="just"/>
            <a:r>
              <a:rPr lang="es-MX" sz="2000" dirty="0">
                <a:latin typeface="Arial Black" panose="020B0A04020102020204" pitchFamily="34" charset="0"/>
              </a:rPr>
              <a:t>Esta forma de expresión trasciende la burla y se transforma en toda un arma política que permite agitar la opinión pública y cambiar el modo de pensar.</a:t>
            </a:r>
          </a:p>
          <a:p>
            <a:pPr algn="just">
              <a:lnSpc>
                <a:spcPts val="1950"/>
              </a:lnSpc>
              <a:spcAft>
                <a:spcPts val="1950"/>
              </a:spcAft>
            </a:pPr>
            <a:endParaRPr lang="es-MX" sz="2000" dirty="0">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128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76248" y="945931"/>
            <a:ext cx="7367752" cy="2246769"/>
          </a:xfrm>
          <a:prstGeom prst="rect">
            <a:avLst/>
          </a:prstGeom>
        </p:spPr>
        <p:txBody>
          <a:bodyPr wrap="square">
            <a:spAutoFit/>
          </a:bodyPr>
          <a:lstStyle/>
          <a:p>
            <a:pPr algn="ctr"/>
            <a:r>
              <a:rPr lang="es-ES" sz="3200" dirty="0">
                <a:latin typeface="Arial Black" panose="020B0A04020102020204" pitchFamily="34" charset="0"/>
              </a:rPr>
              <a:t>Competencias </a:t>
            </a:r>
            <a:r>
              <a:rPr lang="es-ES" sz="3200" dirty="0" smtClean="0">
                <a:latin typeface="Arial Black" panose="020B0A04020102020204" pitchFamily="34" charset="0"/>
              </a:rPr>
              <a:t>Genéricas</a:t>
            </a:r>
          </a:p>
          <a:p>
            <a:pPr algn="ctr"/>
            <a:r>
              <a:rPr lang="es-MX" dirty="0" smtClean="0">
                <a:latin typeface="Arial Black" panose="020B0A04020102020204" pitchFamily="34" charset="0"/>
              </a:rPr>
              <a:t>Comunicación.</a:t>
            </a:r>
          </a:p>
          <a:p>
            <a:pPr algn="ctr"/>
            <a:r>
              <a:rPr lang="es-MX" dirty="0" smtClean="0">
                <a:latin typeface="Arial Black" panose="020B0A04020102020204" pitchFamily="34" charset="0"/>
              </a:rPr>
              <a:t> </a:t>
            </a:r>
            <a:r>
              <a:rPr lang="es-MX" dirty="0">
                <a:latin typeface="Arial Black" panose="020B0A04020102020204" pitchFamily="34" charset="0"/>
              </a:rPr>
              <a:t>Atributos: 4.1 y 4.3 </a:t>
            </a:r>
            <a:br>
              <a:rPr lang="es-MX" dirty="0">
                <a:latin typeface="Arial Black" panose="020B0A04020102020204" pitchFamily="34" charset="0"/>
              </a:rPr>
            </a:br>
            <a:endParaRPr lang="es-MX" dirty="0" smtClean="0">
              <a:latin typeface="Arial Black" panose="020B0A04020102020204" pitchFamily="34" charset="0"/>
            </a:endParaRPr>
          </a:p>
          <a:p>
            <a:pPr algn="ctr"/>
            <a:r>
              <a:rPr lang="es-MX" dirty="0" smtClean="0">
                <a:latin typeface="Arial Black" panose="020B0A04020102020204" pitchFamily="34" charset="0"/>
              </a:rPr>
              <a:t>Pensamiento </a:t>
            </a:r>
            <a:r>
              <a:rPr lang="es-MX" dirty="0">
                <a:latin typeface="Arial Black" panose="020B0A04020102020204" pitchFamily="34" charset="0"/>
              </a:rPr>
              <a:t>crítico. </a:t>
            </a:r>
            <a:br>
              <a:rPr lang="es-MX" dirty="0">
                <a:latin typeface="Arial Black" panose="020B0A04020102020204" pitchFamily="34" charset="0"/>
              </a:rPr>
            </a:br>
            <a:r>
              <a:rPr lang="es-MX" dirty="0">
                <a:latin typeface="Arial Black" panose="020B0A04020102020204" pitchFamily="34" charset="0"/>
              </a:rPr>
              <a:t>Atributos: 6.1, 6.3 y 6.4</a:t>
            </a:r>
            <a:br>
              <a:rPr lang="es-MX" dirty="0">
                <a:latin typeface="Arial Black" panose="020B0A04020102020204" pitchFamily="34" charset="0"/>
              </a:rPr>
            </a:br>
            <a:endParaRPr lang="es-MX" dirty="0"/>
          </a:p>
        </p:txBody>
      </p:sp>
      <p:sp>
        <p:nvSpPr>
          <p:cNvPr id="3" name="Rectángulo 2"/>
          <p:cNvSpPr/>
          <p:nvPr/>
        </p:nvSpPr>
        <p:spPr>
          <a:xfrm>
            <a:off x="893379" y="3205655"/>
            <a:ext cx="8250621" cy="2215991"/>
          </a:xfrm>
          <a:prstGeom prst="rect">
            <a:avLst/>
          </a:prstGeom>
        </p:spPr>
        <p:txBody>
          <a:bodyPr wrap="square">
            <a:spAutoFit/>
          </a:bodyPr>
          <a:lstStyle/>
          <a:p>
            <a:pPr algn="ctr"/>
            <a:endParaRPr lang="es-ES" sz="3200" dirty="0" smtClean="0">
              <a:latin typeface="Arial Black" panose="020B0A04020102020204" pitchFamily="34" charset="0"/>
            </a:endParaRPr>
          </a:p>
          <a:p>
            <a:pPr algn="ctr"/>
            <a:endParaRPr lang="es-ES" sz="3200" dirty="0">
              <a:latin typeface="Arial Black" panose="020B0A04020102020204" pitchFamily="34" charset="0"/>
            </a:endParaRPr>
          </a:p>
          <a:p>
            <a:pPr algn="ctr"/>
            <a:r>
              <a:rPr lang="es-ES" sz="3200" dirty="0" smtClean="0">
                <a:latin typeface="Arial Black" panose="020B0A04020102020204" pitchFamily="34" charset="0"/>
              </a:rPr>
              <a:t>Competencias </a:t>
            </a:r>
            <a:r>
              <a:rPr lang="es-ES" sz="3200" dirty="0">
                <a:latin typeface="Arial Black" panose="020B0A04020102020204" pitchFamily="34" charset="0"/>
              </a:rPr>
              <a:t>Disciplinares </a:t>
            </a:r>
          </a:p>
          <a:p>
            <a:pPr algn="ctr"/>
            <a:r>
              <a:rPr lang="es-MX" dirty="0">
                <a:latin typeface="Arial Black" panose="020B0A04020102020204" pitchFamily="34" charset="0"/>
              </a:rPr>
              <a:t>Comunicación: 4 y 5</a:t>
            </a:r>
          </a:p>
          <a:p>
            <a:pPr algn="ctr"/>
            <a:endParaRPr lang="es-MX" sz="2400" dirty="0">
              <a:latin typeface="Arial Black" panose="020B0A04020102020204" pitchFamily="34" charset="0"/>
            </a:endParaRPr>
          </a:p>
        </p:txBody>
      </p:sp>
    </p:spTree>
    <p:extLst>
      <p:ext uri="{BB962C8B-B14F-4D97-AF65-F5344CB8AC3E}">
        <p14:creationId xmlns:p14="http://schemas.microsoft.com/office/powerpoint/2010/main" val="3160563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latin typeface="Arial Black" panose="020B0A04020102020204" pitchFamily="34" charset="0"/>
              </a:rPr>
              <a:t>Conclusión </a:t>
            </a:r>
            <a:endParaRPr lang="es-MX" dirty="0">
              <a:latin typeface="Arial Black" panose="020B0A04020102020204" pitchFamily="34" charset="0"/>
            </a:endParaRPr>
          </a:p>
        </p:txBody>
      </p:sp>
      <p:sp>
        <p:nvSpPr>
          <p:cNvPr id="3" name="Marcador de contenido 2"/>
          <p:cNvSpPr>
            <a:spLocks noGrp="1"/>
          </p:cNvSpPr>
          <p:nvPr>
            <p:ph idx="1"/>
          </p:nvPr>
        </p:nvSpPr>
        <p:spPr>
          <a:xfrm>
            <a:off x="838200" y="1825625"/>
            <a:ext cx="8505497" cy="4351338"/>
          </a:xfrm>
        </p:spPr>
        <p:txBody>
          <a:bodyPr>
            <a:normAutofit lnSpcReduction="10000"/>
          </a:bodyPr>
          <a:lstStyle/>
          <a:p>
            <a:pPr algn="ctr"/>
            <a:r>
              <a:rPr lang="es-MX" dirty="0"/>
              <a:t>La caricatura política se inscribe en la herencia de una rica e importante tradición gráfica, demostrando que las imágenes pueden ser una poderosa arma política. Muchas veces una caricatura dice más que mil palabras. En México ha sido utilizada por grupos tanto progresistas como reaccionarios.</a:t>
            </a:r>
          </a:p>
          <a:p>
            <a:pPr algn="ctr"/>
            <a:r>
              <a:rPr lang="es-MX" dirty="0"/>
              <a:t>Es una alternativa interesante para la investigación documental, pues en su desarrollo se privilegia la interpretación de signos, que en un tiempo y espacio determinados permiten identificar y representar auténticas situaciones y /o personajes. </a:t>
            </a:r>
          </a:p>
          <a:p>
            <a:endParaRPr lang="es-MX" dirty="0"/>
          </a:p>
        </p:txBody>
      </p:sp>
    </p:spTree>
    <p:extLst>
      <p:ext uri="{BB962C8B-B14F-4D97-AF65-F5344CB8AC3E}">
        <p14:creationId xmlns:p14="http://schemas.microsoft.com/office/powerpoint/2010/main" val="2406047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Bibliografía </a:t>
            </a:r>
            <a:endParaRPr lang="es-MX" dirty="0"/>
          </a:p>
        </p:txBody>
      </p:sp>
      <p:sp>
        <p:nvSpPr>
          <p:cNvPr id="3" name="Marcador de contenido 2"/>
          <p:cNvSpPr>
            <a:spLocks noGrp="1"/>
          </p:cNvSpPr>
          <p:nvPr>
            <p:ph idx="1"/>
          </p:nvPr>
        </p:nvSpPr>
        <p:spPr>
          <a:xfrm>
            <a:off x="838200" y="1825625"/>
            <a:ext cx="8568559" cy="4351338"/>
          </a:xfrm>
        </p:spPr>
        <p:txBody>
          <a:bodyPr>
            <a:normAutofit fontScale="85000" lnSpcReduction="20000"/>
          </a:bodyPr>
          <a:lstStyle/>
          <a:p>
            <a:pPr lvl="0"/>
            <a:r>
              <a:rPr lang="en-US" dirty="0" smtClean="0"/>
              <a:t>Dictionary </a:t>
            </a:r>
            <a:r>
              <a:rPr lang="en-US" dirty="0"/>
              <a:t>of American History. (2003). Political Cartoons. </a:t>
            </a:r>
            <a:r>
              <a:rPr lang="es-MX" dirty="0"/>
              <a:t>Recuperado de: encyclopedia.com</a:t>
            </a:r>
          </a:p>
          <a:p>
            <a:pPr lvl="0"/>
            <a:r>
              <a:rPr lang="es-MX" dirty="0"/>
              <a:t>González, B. (S.F.). La caricatura política en Colombia. Recuperado de: banrepcultural.org</a:t>
            </a:r>
          </a:p>
          <a:p>
            <a:pPr lvl="0"/>
            <a:r>
              <a:rPr lang="en-US" dirty="0"/>
              <a:t>Holtz, A. (S.F.). Are Political Cartoons Relevant? </a:t>
            </a:r>
            <a:r>
              <a:rPr lang="es-MX" dirty="0"/>
              <a:t>Recuperado de: digitalhistory.hsp.org</a:t>
            </a:r>
          </a:p>
          <a:p>
            <a:pPr lvl="0"/>
            <a:r>
              <a:rPr lang="es-MX" dirty="0" err="1"/>
              <a:t>Knieper</a:t>
            </a:r>
            <a:r>
              <a:rPr lang="es-MX" dirty="0"/>
              <a:t>, T. (2016). </a:t>
            </a:r>
            <a:r>
              <a:rPr lang="es-MX" dirty="0" err="1"/>
              <a:t>Political</a:t>
            </a:r>
            <a:r>
              <a:rPr lang="es-MX" dirty="0"/>
              <a:t> </a:t>
            </a:r>
            <a:r>
              <a:rPr lang="es-MX" dirty="0" err="1"/>
              <a:t>Cartoon</a:t>
            </a:r>
            <a:r>
              <a:rPr lang="es-MX" dirty="0"/>
              <a:t>. Recuperado de: britannica.com</a:t>
            </a:r>
          </a:p>
          <a:p>
            <a:pPr lvl="0"/>
            <a:r>
              <a:rPr lang="en-US" dirty="0"/>
              <a:t>Study.com. (S.F.). What are Political Cartoons? – History &amp; Analysis. </a:t>
            </a:r>
            <a:r>
              <a:rPr lang="es-MX" dirty="0"/>
              <a:t>Recuperado de: </a:t>
            </a:r>
            <a:r>
              <a:rPr lang="es-MX" dirty="0" smtClean="0"/>
              <a:t>study.com</a:t>
            </a:r>
          </a:p>
          <a:p>
            <a:pPr lvl="0"/>
            <a:r>
              <a:rPr lang="es-ES" dirty="0" smtClean="0"/>
              <a:t>Prada, Ramírez y Pinzón (2018) Articulación de la caricatura política como </a:t>
            </a:r>
            <a:r>
              <a:rPr lang="es-MX" dirty="0"/>
              <a:t>como fuente para la investigación social en Colombia: estado del arte y perspectivas a comienzos del siglo </a:t>
            </a:r>
            <a:r>
              <a:rPr lang="es-MX" dirty="0" smtClean="0"/>
              <a:t>XXI. 20 (40)</a:t>
            </a:r>
            <a:endParaRPr lang="es-MX" dirty="0"/>
          </a:p>
          <a:p>
            <a:endParaRPr lang="es-MX" dirty="0"/>
          </a:p>
        </p:txBody>
      </p:sp>
    </p:spTree>
    <p:extLst>
      <p:ext uri="{BB962C8B-B14F-4D97-AF65-F5344CB8AC3E}">
        <p14:creationId xmlns:p14="http://schemas.microsoft.com/office/powerpoint/2010/main" val="427536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8276" y="3773214"/>
            <a:ext cx="8765627" cy="483476"/>
          </a:xfrm>
        </p:spPr>
        <p:txBody>
          <a:bodyPr>
            <a:noAutofit/>
          </a:bodyPr>
          <a:lstStyle/>
          <a:p>
            <a:r>
              <a:rPr lang="es-MX" sz="4000" dirty="0" smtClean="0"/>
              <a:t>Resumen</a:t>
            </a:r>
            <a:br>
              <a:rPr lang="es-MX" sz="4000" dirty="0" smtClean="0"/>
            </a:br>
            <a:r>
              <a:rPr lang="es-MX" sz="1800" dirty="0"/>
              <a:t/>
            </a:r>
            <a:br>
              <a:rPr lang="es-MX" sz="1800" dirty="0"/>
            </a:br>
            <a:r>
              <a:rPr lang="es-MX" sz="1800" dirty="0"/>
              <a:t>El anuncio publicitario es un mensaje que se hace con la intención de que las personas puedan conocer un producto, hecho, acontecimiento o algo similar, por eso, es que los anuncios publicitarios forman parte de las compañías, debido a que los anuncios están vinculados con un propósito convincente y están encauzados a la promoción de artículos, los productos y los servicios</a:t>
            </a:r>
            <a:r>
              <a:rPr lang="es-MX" sz="1800" dirty="0" smtClean="0"/>
              <a:t>.</a:t>
            </a:r>
            <a:br>
              <a:rPr lang="es-MX" sz="1800" dirty="0" smtClean="0"/>
            </a:br>
            <a:r>
              <a:rPr lang="es-MX" sz="1800" dirty="0"/>
              <a:t/>
            </a:r>
            <a:br>
              <a:rPr lang="es-MX" sz="1800" dirty="0"/>
            </a:br>
            <a:r>
              <a:rPr lang="es-MX" sz="1800" dirty="0" smtClean="0"/>
              <a:t/>
            </a:r>
            <a:br>
              <a:rPr lang="es-MX" sz="1800" dirty="0" smtClean="0"/>
            </a:br>
            <a:r>
              <a:rPr lang="es-MX" sz="1800" dirty="0" smtClean="0"/>
              <a:t>Palabras clave: Anuncio – mensaje - publicitarios </a:t>
            </a:r>
            <a:br>
              <a:rPr lang="es-MX" sz="1800" dirty="0" smtClean="0"/>
            </a:br>
            <a:r>
              <a:rPr lang="es-MX" sz="1800" dirty="0"/>
              <a:t/>
            </a:r>
            <a:br>
              <a:rPr lang="es-MX" sz="1800" dirty="0"/>
            </a:br>
            <a:r>
              <a:rPr lang="es-MX" sz="1800" dirty="0" smtClean="0"/>
              <a:t/>
            </a:r>
            <a:br>
              <a:rPr lang="es-MX" sz="1800" dirty="0" smtClean="0"/>
            </a:br>
            <a:r>
              <a:rPr lang="es-MX" sz="1800" dirty="0"/>
              <a:t/>
            </a:r>
            <a:br>
              <a:rPr lang="es-MX" sz="1800" dirty="0"/>
            </a:br>
            <a:r>
              <a:rPr lang="es-MX" sz="1800" dirty="0" smtClean="0"/>
              <a:t/>
            </a:r>
            <a:br>
              <a:rPr lang="es-MX" sz="1800" dirty="0" smtClean="0"/>
            </a:br>
            <a:r>
              <a:rPr lang="es-MX" sz="1800" dirty="0" smtClean="0"/>
              <a:t> </a:t>
            </a:r>
            <a:r>
              <a:rPr lang="es-MX" sz="1800" dirty="0"/>
              <a:t/>
            </a:r>
            <a:br>
              <a:rPr lang="es-MX" sz="1800" dirty="0"/>
            </a:br>
            <a:r>
              <a:rPr lang="es-MX" sz="1800" dirty="0"/>
              <a:t> </a:t>
            </a:r>
            <a:br>
              <a:rPr lang="es-MX" sz="1800" dirty="0"/>
            </a:br>
            <a:r>
              <a:rPr lang="es-MX" sz="2000" b="0" dirty="0" smtClean="0"/>
              <a:t/>
            </a:r>
            <a:br>
              <a:rPr lang="es-MX" sz="2000" b="0" dirty="0" smtClean="0"/>
            </a:br>
            <a:r>
              <a:rPr lang="es-MX" sz="2000" b="0" dirty="0"/>
              <a:t/>
            </a:r>
            <a:br>
              <a:rPr lang="es-MX" sz="2000" b="0" dirty="0"/>
            </a:br>
            <a:endParaRPr lang="es-MX" sz="2000" dirty="0"/>
          </a:p>
        </p:txBody>
      </p:sp>
    </p:spTree>
    <p:extLst>
      <p:ext uri="{BB962C8B-B14F-4D97-AF65-F5344CB8AC3E}">
        <p14:creationId xmlns:p14="http://schemas.microsoft.com/office/powerpoint/2010/main" val="279063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9099883" cy="5341992"/>
          </a:xfrm>
        </p:spPr>
        <p:txBody>
          <a:bodyPr>
            <a:normAutofit fontScale="90000"/>
          </a:bodyPr>
          <a:lstStyle/>
          <a:p>
            <a:r>
              <a:rPr lang="en-US" sz="3100" b="0" dirty="0"/>
              <a:t>Abstract</a:t>
            </a:r>
            <a:r>
              <a:rPr lang="es-MX" dirty="0"/>
              <a:t/>
            </a:r>
            <a:br>
              <a:rPr lang="es-MX" dirty="0"/>
            </a:br>
            <a:r>
              <a:rPr lang="en-US" dirty="0"/>
              <a:t/>
            </a:r>
            <a:br>
              <a:rPr lang="en-US" dirty="0"/>
            </a:br>
            <a:r>
              <a:rPr lang="en-US" sz="3100" b="0" dirty="0"/>
              <a:t>The advertisement is a message that is made with the intention that people can know a product, fact, event or something similar that is why, the advertisements are part of the companies, because the ads are linked to a compelling purpose and are aimed at promoting articles, products and services</a:t>
            </a:r>
            <a:r>
              <a:rPr lang="en-US" sz="3100" b="0" dirty="0" smtClean="0"/>
              <a:t>.</a:t>
            </a:r>
            <a:br>
              <a:rPr lang="en-US" sz="3100" b="0" dirty="0" smtClean="0"/>
            </a:br>
            <a:r>
              <a:rPr lang="en-US" sz="3100" b="0" dirty="0"/>
              <a:t/>
            </a:r>
            <a:br>
              <a:rPr lang="en-US" sz="3100" b="0" dirty="0"/>
            </a:br>
            <a:r>
              <a:rPr lang="es-MX" sz="3100" b="0" dirty="0"/>
              <a:t/>
            </a:r>
            <a:br>
              <a:rPr lang="es-MX" sz="3100" b="0" dirty="0"/>
            </a:br>
            <a:r>
              <a:rPr lang="es-MX" b="0" dirty="0" err="1"/>
              <a:t>Keywords</a:t>
            </a:r>
            <a:r>
              <a:rPr lang="es-MX" b="0" dirty="0"/>
              <a:t>: </a:t>
            </a:r>
            <a:r>
              <a:rPr lang="es-MX" b="0" dirty="0" err="1"/>
              <a:t>Announcement</a:t>
            </a:r>
            <a:r>
              <a:rPr lang="es-MX" b="0" dirty="0"/>
              <a:t> - </a:t>
            </a:r>
            <a:r>
              <a:rPr lang="es-MX" b="0" dirty="0" err="1"/>
              <a:t>message</a:t>
            </a:r>
            <a:r>
              <a:rPr lang="es-MX" b="0" dirty="0"/>
              <a:t> - </a:t>
            </a:r>
            <a:r>
              <a:rPr lang="es-MX" b="0" dirty="0" err="1"/>
              <a:t>advertising</a:t>
            </a:r>
            <a:r>
              <a:rPr lang="es-MX" dirty="0"/>
              <a:t/>
            </a:r>
            <a:br>
              <a:rPr lang="es-MX" dirty="0"/>
            </a:br>
            <a:endParaRPr lang="es-MX" dirty="0"/>
          </a:p>
        </p:txBody>
      </p:sp>
    </p:spTree>
    <p:extLst>
      <p:ext uri="{BB962C8B-B14F-4D97-AF65-F5344CB8AC3E}">
        <p14:creationId xmlns:p14="http://schemas.microsoft.com/office/powerpoint/2010/main" val="1431961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Anuncio Publicitario </a:t>
            </a:r>
            <a:endParaRPr lang="es-MX" dirty="0"/>
          </a:p>
        </p:txBody>
      </p:sp>
      <p:sp>
        <p:nvSpPr>
          <p:cNvPr id="3" name="Marcador de contenido 2"/>
          <p:cNvSpPr>
            <a:spLocks noGrp="1"/>
          </p:cNvSpPr>
          <p:nvPr>
            <p:ph idx="1"/>
          </p:nvPr>
        </p:nvSpPr>
        <p:spPr>
          <a:xfrm>
            <a:off x="5391807" y="1825625"/>
            <a:ext cx="4162096" cy="4351338"/>
          </a:xfrm>
        </p:spPr>
        <p:txBody>
          <a:bodyPr>
            <a:normAutofit lnSpcReduction="10000"/>
          </a:bodyPr>
          <a:lstStyle/>
          <a:p>
            <a:r>
              <a:rPr lang="es-MX" dirty="0"/>
              <a:t>Los anuncios publicitarios aparecen, por lo general, en los medios de comunicación como la radio, la prensa o la televisión; en internet, dentro de páginas web, en banners y en redes sociales, o en vallas publicitarias en la vía pública.</a:t>
            </a:r>
            <a:endParaRPr lang="es-MX" dirty="0"/>
          </a:p>
          <a:p>
            <a:endParaRPr lang="es-MX" dirty="0"/>
          </a:p>
        </p:txBody>
      </p:sp>
      <p:sp>
        <p:nvSpPr>
          <p:cNvPr id="4" name="Rectángulo 3"/>
          <p:cNvSpPr/>
          <p:nvPr/>
        </p:nvSpPr>
        <p:spPr>
          <a:xfrm>
            <a:off x="546615" y="5992297"/>
            <a:ext cx="2714205" cy="246221"/>
          </a:xfrm>
          <a:prstGeom prst="rect">
            <a:avLst/>
          </a:prstGeom>
        </p:spPr>
        <p:txBody>
          <a:bodyPr wrap="none">
            <a:spAutoFit/>
          </a:bodyPr>
          <a:lstStyle/>
          <a:p>
            <a:r>
              <a:rPr lang="es-MX" sz="1000" dirty="0"/>
              <a:t>https://images.app.goo.gl/LAW39KVwif6bpc52A</a:t>
            </a:r>
          </a:p>
        </p:txBody>
      </p:sp>
      <p:pic>
        <p:nvPicPr>
          <p:cNvPr id="1026" name="Picture 2" descr="Photoshop Tutorial | Diseño Anuncio Publicitario: Marca de Té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902" y="2434438"/>
            <a:ext cx="4981905" cy="280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04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8407" y="365125"/>
            <a:ext cx="7296807" cy="1325563"/>
          </a:xfrm>
        </p:spPr>
        <p:txBody>
          <a:bodyPr>
            <a:normAutofit fontScale="90000"/>
          </a:bodyPr>
          <a:lstStyle/>
          <a:p>
            <a:r>
              <a:rPr lang="es-MX" dirty="0"/>
              <a:t>Características principales  anuncios publicitarios</a:t>
            </a:r>
            <a:br>
              <a:rPr lang="es-MX" dirty="0"/>
            </a:br>
            <a:endParaRPr lang="es-MX" dirty="0"/>
          </a:p>
        </p:txBody>
      </p:sp>
      <p:sp>
        <p:nvSpPr>
          <p:cNvPr id="3" name="Marcador de contenido 2"/>
          <p:cNvSpPr>
            <a:spLocks noGrp="1"/>
          </p:cNvSpPr>
          <p:nvPr>
            <p:ph idx="1"/>
          </p:nvPr>
        </p:nvSpPr>
        <p:spPr>
          <a:xfrm>
            <a:off x="838200" y="1397876"/>
            <a:ext cx="8579069" cy="4779087"/>
          </a:xfrm>
        </p:spPr>
        <p:txBody>
          <a:bodyPr>
            <a:normAutofit fontScale="55000" lnSpcReduction="20000"/>
          </a:bodyPr>
          <a:lstStyle/>
          <a:p>
            <a:r>
              <a:rPr lang="es-MX" dirty="0" smtClean="0">
                <a:latin typeface="Arial Black" panose="020B0A04020102020204" pitchFamily="34" charset="0"/>
              </a:rPr>
              <a:t> </a:t>
            </a:r>
            <a:r>
              <a:rPr lang="es-MX" dirty="0">
                <a:latin typeface="Arial Black" panose="020B0A04020102020204" pitchFamily="34" charset="0"/>
              </a:rPr>
              <a:t>Comunicación </a:t>
            </a:r>
            <a:r>
              <a:rPr lang="es-MX" dirty="0" smtClean="0">
                <a:latin typeface="Arial Black" panose="020B0A04020102020204" pitchFamily="34" charset="0"/>
              </a:rPr>
              <a:t>masiva.- </a:t>
            </a:r>
            <a:r>
              <a:rPr lang="es-MX" dirty="0"/>
              <a:t>Un anuncio publicitario es una forma de comunicación masiva que se enfoca en entregar un mensaje a una audiencia específica. Esta audiencia puede estar conformada por un grupo de personas o un individuo en específico (oyentes, lectores o espectadores).</a:t>
            </a:r>
          </a:p>
          <a:p>
            <a:r>
              <a:rPr lang="es-MX" dirty="0" smtClean="0">
                <a:latin typeface="Arial Black" panose="020B0A04020102020204" pitchFamily="34" charset="0"/>
              </a:rPr>
              <a:t>Presencia </a:t>
            </a:r>
            <a:r>
              <a:rPr lang="es-MX" dirty="0">
                <a:latin typeface="Arial Black" panose="020B0A04020102020204" pitchFamily="34" charset="0"/>
              </a:rPr>
              <a:t>por tiempo </a:t>
            </a:r>
            <a:r>
              <a:rPr lang="es-MX" dirty="0" smtClean="0">
                <a:latin typeface="Arial Black" panose="020B0A04020102020204" pitchFamily="34" charset="0"/>
              </a:rPr>
              <a:t>limitado.-</a:t>
            </a:r>
            <a:r>
              <a:rPr lang="es-MX" dirty="0" smtClean="0"/>
              <a:t> </a:t>
            </a:r>
            <a:r>
              <a:rPr lang="es-MX" dirty="0"/>
              <a:t>Un anuncio publicitario busca promover bienes, servicios e ideas provienen de un patrocinador que paga para que su presencia tenga lugar en diferentes medios de comunicación. Al ser una forma de comunicación impersonal y pagada, tiende a desaparecer en poco tiempo.</a:t>
            </a:r>
            <a:endParaRPr lang="es-MX" dirty="0" smtClean="0"/>
          </a:p>
          <a:p>
            <a:r>
              <a:rPr lang="es-MX" dirty="0" smtClean="0">
                <a:latin typeface="Arial Black" panose="020B0A04020102020204" pitchFamily="34" charset="0"/>
              </a:rPr>
              <a:t>Incluye </a:t>
            </a:r>
            <a:r>
              <a:rPr lang="es-MX" dirty="0">
                <a:latin typeface="Arial Black" panose="020B0A04020102020204" pitchFamily="34" charset="0"/>
              </a:rPr>
              <a:t>diferentes tipos de </a:t>
            </a:r>
            <a:r>
              <a:rPr lang="es-MX" dirty="0" smtClean="0">
                <a:latin typeface="Arial Black" panose="020B0A04020102020204" pitchFamily="34" charset="0"/>
              </a:rPr>
              <a:t>comunicación.- </a:t>
            </a:r>
            <a:r>
              <a:rPr lang="es-MX" dirty="0"/>
              <a:t>Un anuncio publicitario puede darse de manera oral, escrita o audiovisual. Tiene presencia en diferentes medios de comunicación, incluyendo periódicos, revistas, volantes, televisión, cine, radio, entre otros medios de difusión masiva.</a:t>
            </a:r>
          </a:p>
          <a:p>
            <a:r>
              <a:rPr lang="es-MX" dirty="0" smtClean="0">
                <a:latin typeface="Arial Black" panose="020B0A04020102020204" pitchFamily="34" charset="0"/>
              </a:rPr>
              <a:t>Propósito informativo.- </a:t>
            </a:r>
            <a:r>
              <a:rPr lang="es-MX" dirty="0"/>
              <a:t>Un anuncio publicitario contiene un mensaje determinado sobre un producto, servicio o idea, de esta manera, todo aquello que lleve consigo un mensaje destinado a ser emitido de forma masiva a una persona o un grupo de personas, encaja dentro de la categoría de publicidad.</a:t>
            </a:r>
          </a:p>
          <a:p>
            <a:r>
              <a:rPr lang="es-MX" dirty="0">
                <a:latin typeface="Arial Black" panose="020B0A04020102020204" pitchFamily="34" charset="0"/>
              </a:rPr>
              <a:t>– Busca influenciar en la decisión de compra u </a:t>
            </a:r>
            <a:r>
              <a:rPr lang="es-MX" dirty="0" smtClean="0">
                <a:latin typeface="Arial Black" panose="020B0A04020102020204" pitchFamily="34" charset="0"/>
              </a:rPr>
              <a:t>opinión.- </a:t>
            </a:r>
            <a:r>
              <a:rPr lang="es-MX" dirty="0"/>
              <a:t>Un anuncio publicitario busca afectar la decisión de compra de un usuario y orientarla hacia un bien o servicio específico.</a:t>
            </a:r>
          </a:p>
          <a:p>
            <a:r>
              <a:rPr lang="es-MX" dirty="0">
                <a:latin typeface="Arial Black" panose="020B0A04020102020204" pitchFamily="34" charset="0"/>
              </a:rPr>
              <a:t>– Es </a:t>
            </a:r>
            <a:r>
              <a:rPr lang="es-MX" dirty="0" smtClean="0">
                <a:latin typeface="Arial Black" panose="020B0A04020102020204" pitchFamily="34" charset="0"/>
              </a:rPr>
              <a:t>impersonal.- </a:t>
            </a:r>
            <a:r>
              <a:rPr lang="es-MX" dirty="0"/>
              <a:t>Un anuncio publicitario es un tipo de comunicación impersonal y unilateral que tienen como objetivo abarcar a un público desconocido, donde no existe contacto entre el emisor y el receptor del mensaje.</a:t>
            </a:r>
          </a:p>
          <a:p>
            <a:r>
              <a:rPr lang="es-MX" dirty="0">
                <a:latin typeface="Arial Black" panose="020B0A04020102020204" pitchFamily="34" charset="0"/>
              </a:rPr>
              <a:t>– Medio de comunicación </a:t>
            </a:r>
            <a:r>
              <a:rPr lang="es-MX" dirty="0" smtClean="0">
                <a:latin typeface="Arial Black" panose="020B0A04020102020204" pitchFamily="34" charset="0"/>
              </a:rPr>
              <a:t>pagado.- </a:t>
            </a:r>
            <a:r>
              <a:rPr lang="es-MX" dirty="0"/>
              <a:t>Un anuncio publicitario no es un medio de comunicación gratuito, siempre debe ser pagado.</a:t>
            </a:r>
          </a:p>
          <a:p>
            <a:endParaRPr lang="es-MX" dirty="0"/>
          </a:p>
        </p:txBody>
      </p:sp>
    </p:spTree>
    <p:extLst>
      <p:ext uri="{BB962C8B-B14F-4D97-AF65-F5344CB8AC3E}">
        <p14:creationId xmlns:p14="http://schemas.microsoft.com/office/powerpoint/2010/main" val="7087934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3664</Words>
  <Application>Microsoft Office PowerPoint</Application>
  <PresentationFormat>Panorámica</PresentationFormat>
  <Paragraphs>186</Paragraphs>
  <Slides>51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51</vt:i4>
      </vt:variant>
    </vt:vector>
  </HeadingPairs>
  <TitlesOfParts>
    <vt:vector size="57" baseType="lpstr">
      <vt:lpstr>Arial</vt:lpstr>
      <vt:lpstr>Arial Black</vt:lpstr>
      <vt:lpstr>Calibri</vt:lpstr>
      <vt:lpstr>inherit</vt:lpstr>
      <vt:lpstr>Times New Roman</vt:lpstr>
      <vt:lpstr>Tema de Office</vt:lpstr>
      <vt:lpstr>Universidad Autónoma del Estado de Hidalgo  Escuela Preparatoria No. 3  Lic. Norma Iliana Gálvez Rodríguez </vt:lpstr>
      <vt:lpstr>Bloque III                   Producción de textos  Anuncio publicarlo </vt:lpstr>
      <vt:lpstr>Bloque III                         Anuncio Publicitario </vt:lpstr>
      <vt:lpstr>Objetivo </vt:lpstr>
      <vt:lpstr>Presentación de PowerPoint</vt:lpstr>
      <vt:lpstr>Resumen  El anuncio publicitario es un mensaje que se hace con la intención de que las personas puedan conocer un producto, hecho, acontecimiento o algo similar, por eso, es que los anuncios publicitarios forman parte de las compañías, debido a que los anuncios están vinculados con un propósito convincente y están encauzados a la promoción de artículos, los productos y los servicios.   Palabras clave: Anuncio – mensaje - publicitarios            </vt:lpstr>
      <vt:lpstr>Abstract  The advertisement is a message that is made with the intention that people can know a product, fact, event or something similar that is why, the advertisements are part of the companies, because the ads are linked to a compelling purpose and are aimed at promoting articles, products and services.   Keywords: Announcement - message - advertising </vt:lpstr>
      <vt:lpstr>Anuncio Publicitario </vt:lpstr>
      <vt:lpstr>Características principales  anuncios publicitarios </vt:lpstr>
      <vt:lpstr>Tipos de anuncios publicitarios </vt:lpstr>
      <vt:lpstr>Publicidad detallista</vt:lpstr>
      <vt:lpstr>Publicidad de respuesta directa </vt:lpstr>
      <vt:lpstr>Publicidad negocio a negocio </vt:lpstr>
      <vt:lpstr>Publicidad institucional</vt:lpstr>
      <vt:lpstr>Publicidad sin fines de lucro</vt:lpstr>
      <vt:lpstr>Publicidad de servicio público</vt:lpstr>
      <vt:lpstr>Tipos de anuncios publicitarios </vt:lpstr>
      <vt:lpstr>Televisivo </vt:lpstr>
      <vt:lpstr>Radial </vt:lpstr>
      <vt:lpstr>Online </vt:lpstr>
      <vt:lpstr>Exterior </vt:lpstr>
      <vt:lpstr>Conclusión </vt:lpstr>
      <vt:lpstr>Bibliografia </vt:lpstr>
      <vt:lpstr>Universidad Autónoma del Estado de Hidalgo  Escuela Preparatoria No. 3  Lic. Norma Iliana Gálvez Rodríguez</vt:lpstr>
      <vt:lpstr>Bloque III               Producción de textos </vt:lpstr>
      <vt:lpstr>Bloque III                    Articulo de opinión </vt:lpstr>
      <vt:lpstr>Objetivo </vt:lpstr>
      <vt:lpstr>Presentación de PowerPoint</vt:lpstr>
      <vt:lpstr>Presentación de PowerPoint</vt:lpstr>
      <vt:lpstr>Presentación de PowerPoint</vt:lpstr>
      <vt:lpstr>Articulo de opinión </vt:lpstr>
      <vt:lpstr>Articulo de opinión </vt:lpstr>
      <vt:lpstr>Características del artículo de opinión:  </vt:lpstr>
      <vt:lpstr>Elementos y estructura básica del artículo de opinión: </vt:lpstr>
      <vt:lpstr>Estructura del artículo de opinión </vt:lpstr>
      <vt:lpstr>Conclusión </vt:lpstr>
      <vt:lpstr>Bibliografía </vt:lpstr>
      <vt:lpstr>Universidad Autónoma del estado de Hidalgo Escuela Preparatoria No. 3  Lic. Norma Iliana Gálvez Rodríguez </vt:lpstr>
      <vt:lpstr>Bloque III               Producción de textos </vt:lpstr>
      <vt:lpstr>  Bloque III            Caricatura          política  </vt:lpstr>
      <vt:lpstr>Objetivo </vt:lpstr>
      <vt:lpstr>Competencias Genéricas Comunicación.  Atributos: 4.1 y 4.3  Pensamiento crítico.  Atributos: 6.1, 6.3 y 6.4 </vt:lpstr>
      <vt:lpstr>Presentación de PowerPoint</vt:lpstr>
      <vt:lpstr>Presentación de PowerPoint</vt:lpstr>
      <vt:lpstr>Presentación de PowerPoint</vt:lpstr>
      <vt:lpstr>Presentación de PowerPoint</vt:lpstr>
      <vt:lpstr>Historia </vt:lpstr>
      <vt:lpstr>Características principales de las caricaturas políticas </vt:lpstr>
      <vt:lpstr>Presentación de PowerPoint</vt:lpstr>
      <vt:lpstr>Conclusión </vt:lpstr>
      <vt:lpstr>Bibliografía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Nandy Sanchez Galvez</cp:lastModifiedBy>
  <cp:revision>59</cp:revision>
  <dcterms:created xsi:type="dcterms:W3CDTF">2020-05-20T22:13:38Z</dcterms:created>
  <dcterms:modified xsi:type="dcterms:W3CDTF">2020-08-05T04:46:16Z</dcterms:modified>
</cp:coreProperties>
</file>