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291"/>
  </p:normalViewPr>
  <p:slideViewPr>
    <p:cSldViewPr snapToGrid="0" snapToObjects="1">
      <p:cViewPr varScale="1">
        <p:scale>
          <a:sx n="73" d="100"/>
          <a:sy n="73" d="100"/>
        </p:scale>
        <p:origin x="5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FD7B09AB-EEB7-CA41-9917-C6B3FA9BF70E}"/>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Imagen 9">
            <a:extLst>
              <a:ext uri="{FF2B5EF4-FFF2-40B4-BE49-F238E27FC236}">
                <a16:creationId xmlns:a16="http://schemas.microsoft.com/office/drawing/2014/main" id="{331B7F3B-5BCB-B246-A70C-81797DD2BB3F}"/>
              </a:ext>
            </a:extLst>
          </p:cNvPr>
          <p:cNvPicPr>
            <a:picLocks noChangeAspect="1"/>
          </p:cNvPicPr>
          <p:nvPr userDrawn="1"/>
        </p:nvPicPr>
        <p:blipFill>
          <a:blip r:embed="rId4" cstate="screen">
            <a:alphaModFix amt="63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dondear rectángulo de una esquina 10">
            <a:extLst>
              <a:ext uri="{FF2B5EF4-FFF2-40B4-BE49-F238E27FC236}">
                <a16:creationId xmlns:a16="http://schemas.microsoft.com/office/drawing/2014/main" id="{C44B12F3-29A4-AB4F-94C5-054238EA8637}"/>
              </a:ext>
            </a:extLst>
          </p:cNvPr>
          <p:cNvSpPr/>
          <p:nvPr userDrawn="1"/>
        </p:nvSpPr>
        <p:spPr>
          <a:xfrm>
            <a:off x="0" y="3429000"/>
            <a:ext cx="8855242" cy="1828800"/>
          </a:xfrm>
          <a:prstGeom prst="round1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lumMod val="75000"/>
                  <a:lumOff val="25000"/>
                </a:schemeClr>
              </a:solidFill>
            </a:endParaRPr>
          </a:p>
        </p:txBody>
      </p:sp>
      <p:sp>
        <p:nvSpPr>
          <p:cNvPr id="2" name="Título 1">
            <a:extLst>
              <a:ext uri="{FF2B5EF4-FFF2-40B4-BE49-F238E27FC236}">
                <a16:creationId xmlns:a16="http://schemas.microsoft.com/office/drawing/2014/main" id="{2FE7CFA3-DE76-8B45-B636-1648109B6287}"/>
              </a:ext>
            </a:extLst>
          </p:cNvPr>
          <p:cNvSpPr>
            <a:spLocks noGrp="1"/>
          </p:cNvSpPr>
          <p:nvPr>
            <p:ph type="ctrTitle" hasCustomPrompt="1"/>
          </p:nvPr>
        </p:nvSpPr>
        <p:spPr>
          <a:xfrm>
            <a:off x="0" y="3429000"/>
            <a:ext cx="8855242" cy="1150855"/>
          </a:xfrm>
        </p:spPr>
        <p:txBody>
          <a:bodyPr anchor="b">
            <a:normAutofit/>
          </a:bodyPr>
          <a:lstStyle>
            <a:lvl1pPr algn="ctr">
              <a:defRPr sz="3200" b="1">
                <a:solidFill>
                  <a:schemeClr val="tx1">
                    <a:lumMod val="75000"/>
                    <a:lumOff val="25000"/>
                  </a:schemeClr>
                </a:solidFill>
                <a:latin typeface="Arial" panose="020B0604020202020204" pitchFamily="34" charset="0"/>
                <a:cs typeface="Arial" panose="020B0604020202020204" pitchFamily="34" charset="0"/>
              </a:defRPr>
            </a:lvl1pPr>
          </a:lstStyle>
          <a:p>
            <a:r>
              <a:rPr lang="es-MX" dirty="0"/>
              <a:t>Haz clic para agregar el título del material</a:t>
            </a:r>
            <a:endParaRPr lang="es-ES_tradnl" dirty="0"/>
          </a:p>
        </p:txBody>
      </p:sp>
      <p:sp>
        <p:nvSpPr>
          <p:cNvPr id="3" name="Subtítulo 2">
            <a:extLst>
              <a:ext uri="{FF2B5EF4-FFF2-40B4-BE49-F238E27FC236}">
                <a16:creationId xmlns:a16="http://schemas.microsoft.com/office/drawing/2014/main" id="{A12C9998-47EF-DD44-961C-A43D1FF5E4F4}"/>
              </a:ext>
            </a:extLst>
          </p:cNvPr>
          <p:cNvSpPr>
            <a:spLocks noGrp="1"/>
          </p:cNvSpPr>
          <p:nvPr>
            <p:ph type="subTitle" idx="1" hasCustomPrompt="1"/>
          </p:nvPr>
        </p:nvSpPr>
        <p:spPr>
          <a:xfrm>
            <a:off x="0" y="4579855"/>
            <a:ext cx="8855242" cy="677945"/>
          </a:xfrm>
        </p:spPr>
        <p:txBody>
          <a:bodyPr>
            <a:normAutofit/>
          </a:bodyPr>
          <a:lstStyle>
            <a:lvl1pPr marL="0" indent="0" algn="ctr">
              <a:buNone/>
              <a:defRPr sz="2000">
                <a:solidFill>
                  <a:schemeClr val="tx1">
                    <a:lumMod val="75000"/>
                    <a:lumOff val="2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agregar el nombre de la escuela preparatoria en donde te encuentras inscrito, así como tu nombre con grado académico</a:t>
            </a:r>
            <a:endParaRPr lang="es-ES_tradnl" dirty="0"/>
          </a:p>
        </p:txBody>
      </p:sp>
      <p:sp>
        <p:nvSpPr>
          <p:cNvPr id="4" name="Marcador de fecha 3">
            <a:extLst>
              <a:ext uri="{FF2B5EF4-FFF2-40B4-BE49-F238E27FC236}">
                <a16:creationId xmlns:a16="http://schemas.microsoft.com/office/drawing/2014/main" id="{BB8CFE52-EBC9-3C48-9F25-33677FE15B41}"/>
              </a:ext>
            </a:extLst>
          </p:cNvPr>
          <p:cNvSpPr>
            <a:spLocks noGrp="1"/>
          </p:cNvSpPr>
          <p:nvPr>
            <p:ph type="dt" sz="half" idx="10"/>
          </p:nvPr>
        </p:nvSpPr>
        <p:spPr/>
        <p:txBody>
          <a:bodyPr/>
          <a:lstStyle/>
          <a:p>
            <a:fld id="{4169689B-880E-C74A-B334-5CB1C218260E}" type="datetimeFigureOut">
              <a:rPr lang="es-ES_tradnl" smtClean="0"/>
              <a:t>17/07/2020</a:t>
            </a:fld>
            <a:endParaRPr lang="es-ES_tradnl"/>
          </a:p>
        </p:txBody>
      </p:sp>
      <p:sp>
        <p:nvSpPr>
          <p:cNvPr id="5" name="Marcador de pie de página 4">
            <a:extLst>
              <a:ext uri="{FF2B5EF4-FFF2-40B4-BE49-F238E27FC236}">
                <a16:creationId xmlns:a16="http://schemas.microsoft.com/office/drawing/2014/main" id="{B5603A88-6432-4F49-A3C3-AD3F42D82497}"/>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207185BA-6CC8-C641-B8F9-81623197682C}"/>
              </a:ext>
            </a:extLst>
          </p:cNvPr>
          <p:cNvSpPr>
            <a:spLocks noGrp="1"/>
          </p:cNvSpPr>
          <p:nvPr>
            <p:ph type="sldNum" sz="quarter" idx="12"/>
          </p:nvPr>
        </p:nvSpPr>
        <p:spPr/>
        <p:txBody>
          <a:bodyPr/>
          <a:lstStyle/>
          <a:p>
            <a:fld id="{1EADB51B-1BAB-A442-A316-B934E87BF9E0}" type="slidenum">
              <a:rPr lang="es-ES_tradnl" smtClean="0"/>
              <a:t>‹Nº›</a:t>
            </a:fld>
            <a:endParaRPr lang="es-ES_tradnl"/>
          </a:p>
        </p:txBody>
      </p:sp>
      <p:pic>
        <p:nvPicPr>
          <p:cNvPr id="15" name="Imagen 14">
            <a:extLst>
              <a:ext uri="{FF2B5EF4-FFF2-40B4-BE49-F238E27FC236}">
                <a16:creationId xmlns:a16="http://schemas.microsoft.com/office/drawing/2014/main" id="{4D60410E-D856-0F4E-8E2C-092742049E0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215017" y="204537"/>
            <a:ext cx="2787902" cy="1268495"/>
          </a:xfrm>
          <a:prstGeom prst="rect">
            <a:avLst/>
          </a:prstGeom>
        </p:spPr>
      </p:pic>
      <p:pic>
        <p:nvPicPr>
          <p:cNvPr id="17" name="Imagen 16">
            <a:extLst>
              <a:ext uri="{FF2B5EF4-FFF2-40B4-BE49-F238E27FC236}">
                <a16:creationId xmlns:a16="http://schemas.microsoft.com/office/drawing/2014/main" id="{4031E1E9-FF61-9D4D-9C0D-A70DE6C4F4A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1498" y="204537"/>
            <a:ext cx="3050674" cy="930084"/>
          </a:xfrm>
          <a:prstGeom prst="rect">
            <a:avLst/>
          </a:prstGeom>
        </p:spPr>
      </p:pic>
    </p:spTree>
    <p:extLst>
      <p:ext uri="{BB962C8B-B14F-4D97-AF65-F5344CB8AC3E}">
        <p14:creationId xmlns:p14="http://schemas.microsoft.com/office/powerpoint/2010/main" val="923906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255B9D-941E-224B-B3C2-325BB7FDC78A}"/>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texto vertical 2">
            <a:extLst>
              <a:ext uri="{FF2B5EF4-FFF2-40B4-BE49-F238E27FC236}">
                <a16:creationId xmlns:a16="http://schemas.microsoft.com/office/drawing/2014/main" id="{27B8EED0-EF65-A24C-A77B-55701BDC0950}"/>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E73E1C74-97F4-014C-A5B8-14859599E4D7}"/>
              </a:ext>
            </a:extLst>
          </p:cNvPr>
          <p:cNvSpPr>
            <a:spLocks noGrp="1"/>
          </p:cNvSpPr>
          <p:nvPr>
            <p:ph type="dt" sz="half" idx="10"/>
          </p:nvPr>
        </p:nvSpPr>
        <p:spPr/>
        <p:txBody>
          <a:bodyPr/>
          <a:lstStyle/>
          <a:p>
            <a:fld id="{4169689B-880E-C74A-B334-5CB1C218260E}" type="datetimeFigureOut">
              <a:rPr lang="es-ES_tradnl" smtClean="0"/>
              <a:t>17/07/2020</a:t>
            </a:fld>
            <a:endParaRPr lang="es-ES_tradnl"/>
          </a:p>
        </p:txBody>
      </p:sp>
      <p:sp>
        <p:nvSpPr>
          <p:cNvPr id="5" name="Marcador de pie de página 4">
            <a:extLst>
              <a:ext uri="{FF2B5EF4-FFF2-40B4-BE49-F238E27FC236}">
                <a16:creationId xmlns:a16="http://schemas.microsoft.com/office/drawing/2014/main" id="{98205000-302A-F64E-9D31-E87450072E67}"/>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BFB8377C-567E-2E48-9652-70207373DD08}"/>
              </a:ext>
            </a:extLst>
          </p:cNvPr>
          <p:cNvSpPr>
            <a:spLocks noGrp="1"/>
          </p:cNvSpPr>
          <p:nvPr>
            <p:ph type="sldNum" sz="quarter" idx="12"/>
          </p:nvPr>
        </p:nvSpPr>
        <p:spPr/>
        <p:txBody>
          <a:bodyPr/>
          <a:lstStyle/>
          <a:p>
            <a:fld id="{1EADB51B-1BAB-A442-A316-B934E87BF9E0}" type="slidenum">
              <a:rPr lang="es-ES_tradnl" smtClean="0"/>
              <a:t>‹Nº›</a:t>
            </a:fld>
            <a:endParaRPr lang="es-ES_tradnl"/>
          </a:p>
        </p:txBody>
      </p:sp>
    </p:spTree>
    <p:extLst>
      <p:ext uri="{BB962C8B-B14F-4D97-AF65-F5344CB8AC3E}">
        <p14:creationId xmlns:p14="http://schemas.microsoft.com/office/powerpoint/2010/main" val="173469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13F56FB-7CC5-3846-BE29-563C09501772}"/>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ES_tradnl"/>
          </a:p>
        </p:txBody>
      </p:sp>
      <p:sp>
        <p:nvSpPr>
          <p:cNvPr id="3" name="Marcador de texto vertical 2">
            <a:extLst>
              <a:ext uri="{FF2B5EF4-FFF2-40B4-BE49-F238E27FC236}">
                <a16:creationId xmlns:a16="http://schemas.microsoft.com/office/drawing/2014/main" id="{CE8B27B8-F713-1B48-A920-C859ED24765C}"/>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8CAA4CC7-0768-0744-AFEC-74E276EF2EA5}"/>
              </a:ext>
            </a:extLst>
          </p:cNvPr>
          <p:cNvSpPr>
            <a:spLocks noGrp="1"/>
          </p:cNvSpPr>
          <p:nvPr>
            <p:ph type="dt" sz="half" idx="10"/>
          </p:nvPr>
        </p:nvSpPr>
        <p:spPr/>
        <p:txBody>
          <a:bodyPr/>
          <a:lstStyle/>
          <a:p>
            <a:fld id="{4169689B-880E-C74A-B334-5CB1C218260E}" type="datetimeFigureOut">
              <a:rPr lang="es-ES_tradnl" smtClean="0"/>
              <a:t>17/07/2020</a:t>
            </a:fld>
            <a:endParaRPr lang="es-ES_tradnl"/>
          </a:p>
        </p:txBody>
      </p:sp>
      <p:sp>
        <p:nvSpPr>
          <p:cNvPr id="5" name="Marcador de pie de página 4">
            <a:extLst>
              <a:ext uri="{FF2B5EF4-FFF2-40B4-BE49-F238E27FC236}">
                <a16:creationId xmlns:a16="http://schemas.microsoft.com/office/drawing/2014/main" id="{8421745B-E8D7-BB44-947D-BFD61176F063}"/>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041AD22D-2AAA-0A47-894F-7A97A4763E02}"/>
              </a:ext>
            </a:extLst>
          </p:cNvPr>
          <p:cNvSpPr>
            <a:spLocks noGrp="1"/>
          </p:cNvSpPr>
          <p:nvPr>
            <p:ph type="sldNum" sz="quarter" idx="12"/>
          </p:nvPr>
        </p:nvSpPr>
        <p:spPr/>
        <p:txBody>
          <a:bodyPr/>
          <a:lstStyle/>
          <a:p>
            <a:fld id="{1EADB51B-1BAB-A442-A316-B934E87BF9E0}" type="slidenum">
              <a:rPr lang="es-ES_tradnl" smtClean="0"/>
              <a:t>‹Nº›</a:t>
            </a:fld>
            <a:endParaRPr lang="es-ES_tradnl"/>
          </a:p>
        </p:txBody>
      </p:sp>
    </p:spTree>
    <p:extLst>
      <p:ext uri="{BB962C8B-B14F-4D97-AF65-F5344CB8AC3E}">
        <p14:creationId xmlns:p14="http://schemas.microsoft.com/office/powerpoint/2010/main" val="4023750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D422B8-2615-2D42-A79C-F13ED1ED89C0}"/>
              </a:ext>
            </a:extLst>
          </p:cNvPr>
          <p:cNvSpPr>
            <a:spLocks noGrp="1"/>
          </p:cNvSpPr>
          <p:nvPr>
            <p:ph type="title"/>
          </p:nvPr>
        </p:nvSpPr>
        <p:spPr/>
        <p:txBody>
          <a:bodyPr/>
          <a:lstStyle/>
          <a:p>
            <a:r>
              <a:rPr lang="es-MX" dirty="0"/>
              <a:t>Haz clic para modificar el estilo de título del patrón</a:t>
            </a:r>
            <a:endParaRPr lang="es-ES_tradnl" dirty="0"/>
          </a:p>
        </p:txBody>
      </p:sp>
      <p:sp>
        <p:nvSpPr>
          <p:cNvPr id="3" name="Marcador de contenido 2">
            <a:extLst>
              <a:ext uri="{FF2B5EF4-FFF2-40B4-BE49-F238E27FC236}">
                <a16:creationId xmlns:a16="http://schemas.microsoft.com/office/drawing/2014/main" id="{EA2EB629-4CB7-194A-AD40-8CC37507B1E7}"/>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A1241DA0-432D-FD42-BA4F-6FEC65E1C7DB}"/>
              </a:ext>
            </a:extLst>
          </p:cNvPr>
          <p:cNvSpPr>
            <a:spLocks noGrp="1"/>
          </p:cNvSpPr>
          <p:nvPr>
            <p:ph type="dt" sz="half" idx="10"/>
          </p:nvPr>
        </p:nvSpPr>
        <p:spPr/>
        <p:txBody>
          <a:bodyPr/>
          <a:lstStyle/>
          <a:p>
            <a:fld id="{4169689B-880E-C74A-B334-5CB1C218260E}" type="datetimeFigureOut">
              <a:rPr lang="es-ES_tradnl" smtClean="0"/>
              <a:t>17/07/2020</a:t>
            </a:fld>
            <a:endParaRPr lang="es-ES_tradnl"/>
          </a:p>
        </p:txBody>
      </p:sp>
      <p:sp>
        <p:nvSpPr>
          <p:cNvPr id="5" name="Marcador de pie de página 4">
            <a:extLst>
              <a:ext uri="{FF2B5EF4-FFF2-40B4-BE49-F238E27FC236}">
                <a16:creationId xmlns:a16="http://schemas.microsoft.com/office/drawing/2014/main" id="{7C802766-726B-B643-B5F6-F59363D8FC7C}"/>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97245839-812A-1043-B7C1-12522557DFCA}"/>
              </a:ext>
            </a:extLst>
          </p:cNvPr>
          <p:cNvSpPr>
            <a:spLocks noGrp="1"/>
          </p:cNvSpPr>
          <p:nvPr>
            <p:ph type="sldNum" sz="quarter" idx="12"/>
          </p:nvPr>
        </p:nvSpPr>
        <p:spPr/>
        <p:txBody>
          <a:bodyPr/>
          <a:lstStyle/>
          <a:p>
            <a:fld id="{1EADB51B-1BAB-A442-A316-B934E87BF9E0}" type="slidenum">
              <a:rPr lang="es-ES_tradnl" smtClean="0"/>
              <a:t>‹Nº›</a:t>
            </a:fld>
            <a:endParaRPr lang="es-ES_tradnl"/>
          </a:p>
        </p:txBody>
      </p:sp>
    </p:spTree>
    <p:extLst>
      <p:ext uri="{BB962C8B-B14F-4D97-AF65-F5344CB8AC3E}">
        <p14:creationId xmlns:p14="http://schemas.microsoft.com/office/powerpoint/2010/main" val="3243555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004D24-9FD4-BA42-BA14-4BADCFEEB6D0}"/>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B61BDD48-03C1-BE40-8585-651DE977E4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2CA91F79-C74D-AB47-9A27-D840DF9E6311}"/>
              </a:ext>
            </a:extLst>
          </p:cNvPr>
          <p:cNvSpPr>
            <a:spLocks noGrp="1"/>
          </p:cNvSpPr>
          <p:nvPr>
            <p:ph type="dt" sz="half" idx="10"/>
          </p:nvPr>
        </p:nvSpPr>
        <p:spPr/>
        <p:txBody>
          <a:bodyPr/>
          <a:lstStyle/>
          <a:p>
            <a:fld id="{4169689B-880E-C74A-B334-5CB1C218260E}" type="datetimeFigureOut">
              <a:rPr lang="es-ES_tradnl" smtClean="0"/>
              <a:t>17/07/2020</a:t>
            </a:fld>
            <a:endParaRPr lang="es-ES_tradnl"/>
          </a:p>
        </p:txBody>
      </p:sp>
      <p:sp>
        <p:nvSpPr>
          <p:cNvPr id="5" name="Marcador de pie de página 4">
            <a:extLst>
              <a:ext uri="{FF2B5EF4-FFF2-40B4-BE49-F238E27FC236}">
                <a16:creationId xmlns:a16="http://schemas.microsoft.com/office/drawing/2014/main" id="{902BA749-E2B8-004B-A840-195BC1775E15}"/>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CA991F02-5515-414B-9920-67D64A6C9B5D}"/>
              </a:ext>
            </a:extLst>
          </p:cNvPr>
          <p:cNvSpPr>
            <a:spLocks noGrp="1"/>
          </p:cNvSpPr>
          <p:nvPr>
            <p:ph type="sldNum" sz="quarter" idx="12"/>
          </p:nvPr>
        </p:nvSpPr>
        <p:spPr/>
        <p:txBody>
          <a:bodyPr/>
          <a:lstStyle/>
          <a:p>
            <a:fld id="{1EADB51B-1BAB-A442-A316-B934E87BF9E0}" type="slidenum">
              <a:rPr lang="es-ES_tradnl" smtClean="0"/>
              <a:t>‹Nº›</a:t>
            </a:fld>
            <a:endParaRPr lang="es-ES_tradnl"/>
          </a:p>
        </p:txBody>
      </p:sp>
    </p:spTree>
    <p:extLst>
      <p:ext uri="{BB962C8B-B14F-4D97-AF65-F5344CB8AC3E}">
        <p14:creationId xmlns:p14="http://schemas.microsoft.com/office/powerpoint/2010/main" val="2664239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659886-E899-3048-AEE4-3E93B4ACBE3A}"/>
              </a:ext>
            </a:extLst>
          </p:cNvPr>
          <p:cNvSpPr>
            <a:spLocks noGrp="1"/>
          </p:cNvSpPr>
          <p:nvPr>
            <p:ph type="title"/>
          </p:nvPr>
        </p:nvSpPr>
        <p:spPr/>
        <p:txBody>
          <a:bodyPr/>
          <a:lstStyle/>
          <a:p>
            <a:r>
              <a:rPr lang="es-MX" dirty="0"/>
              <a:t>Haz clic para modificar el estilo de título del patrón</a:t>
            </a:r>
            <a:endParaRPr lang="es-ES_tradnl" dirty="0"/>
          </a:p>
        </p:txBody>
      </p:sp>
      <p:sp>
        <p:nvSpPr>
          <p:cNvPr id="3" name="Marcador de contenido 2">
            <a:extLst>
              <a:ext uri="{FF2B5EF4-FFF2-40B4-BE49-F238E27FC236}">
                <a16:creationId xmlns:a16="http://schemas.microsoft.com/office/drawing/2014/main" id="{11E93F39-37D7-5844-B794-042B7B140CB2}"/>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contenido 3">
            <a:extLst>
              <a:ext uri="{FF2B5EF4-FFF2-40B4-BE49-F238E27FC236}">
                <a16:creationId xmlns:a16="http://schemas.microsoft.com/office/drawing/2014/main" id="{7841521D-E812-A646-A2A2-54D94C85DD55}"/>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5" name="Marcador de fecha 4">
            <a:extLst>
              <a:ext uri="{FF2B5EF4-FFF2-40B4-BE49-F238E27FC236}">
                <a16:creationId xmlns:a16="http://schemas.microsoft.com/office/drawing/2014/main" id="{E471FEDB-2D62-DE41-9715-FDF9AD183D5D}"/>
              </a:ext>
            </a:extLst>
          </p:cNvPr>
          <p:cNvSpPr>
            <a:spLocks noGrp="1"/>
          </p:cNvSpPr>
          <p:nvPr>
            <p:ph type="dt" sz="half" idx="10"/>
          </p:nvPr>
        </p:nvSpPr>
        <p:spPr/>
        <p:txBody>
          <a:bodyPr/>
          <a:lstStyle/>
          <a:p>
            <a:fld id="{4169689B-880E-C74A-B334-5CB1C218260E}" type="datetimeFigureOut">
              <a:rPr lang="es-ES_tradnl" smtClean="0"/>
              <a:t>17/07/2020</a:t>
            </a:fld>
            <a:endParaRPr lang="es-ES_tradnl"/>
          </a:p>
        </p:txBody>
      </p:sp>
      <p:sp>
        <p:nvSpPr>
          <p:cNvPr id="6" name="Marcador de pie de página 5">
            <a:extLst>
              <a:ext uri="{FF2B5EF4-FFF2-40B4-BE49-F238E27FC236}">
                <a16:creationId xmlns:a16="http://schemas.microsoft.com/office/drawing/2014/main" id="{3E67457E-B6D8-1C47-A1DC-C9D6F20AA334}"/>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35F89854-C6CA-FF42-BAC4-E9B914ACC854}"/>
              </a:ext>
            </a:extLst>
          </p:cNvPr>
          <p:cNvSpPr>
            <a:spLocks noGrp="1"/>
          </p:cNvSpPr>
          <p:nvPr>
            <p:ph type="sldNum" sz="quarter" idx="12"/>
          </p:nvPr>
        </p:nvSpPr>
        <p:spPr/>
        <p:txBody>
          <a:bodyPr/>
          <a:lstStyle/>
          <a:p>
            <a:fld id="{1EADB51B-1BAB-A442-A316-B934E87BF9E0}" type="slidenum">
              <a:rPr lang="es-ES_tradnl" smtClean="0"/>
              <a:t>‹Nº›</a:t>
            </a:fld>
            <a:endParaRPr lang="es-ES_tradnl"/>
          </a:p>
        </p:txBody>
      </p:sp>
    </p:spTree>
    <p:extLst>
      <p:ext uri="{BB962C8B-B14F-4D97-AF65-F5344CB8AC3E}">
        <p14:creationId xmlns:p14="http://schemas.microsoft.com/office/powerpoint/2010/main" val="2088383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DA6FF8-B2F5-9145-8195-D074DB3A5A63}"/>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CA44A506-C5C4-4442-B81E-1F149D0461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1ECDEF8C-7B1F-ED4F-9637-AF4A1A97B2FB}"/>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5" name="Marcador de texto 4">
            <a:extLst>
              <a:ext uri="{FF2B5EF4-FFF2-40B4-BE49-F238E27FC236}">
                <a16:creationId xmlns:a16="http://schemas.microsoft.com/office/drawing/2014/main" id="{4E4B8301-1FB5-9846-96EC-A98B6E77A8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9AD4D0E3-7E91-A04C-ACD2-75AC3B441E6A}"/>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7" name="Marcador de fecha 6">
            <a:extLst>
              <a:ext uri="{FF2B5EF4-FFF2-40B4-BE49-F238E27FC236}">
                <a16:creationId xmlns:a16="http://schemas.microsoft.com/office/drawing/2014/main" id="{B8C8C5CE-A80D-7A42-96B0-7F882CF8095D}"/>
              </a:ext>
            </a:extLst>
          </p:cNvPr>
          <p:cNvSpPr>
            <a:spLocks noGrp="1"/>
          </p:cNvSpPr>
          <p:nvPr>
            <p:ph type="dt" sz="half" idx="10"/>
          </p:nvPr>
        </p:nvSpPr>
        <p:spPr/>
        <p:txBody>
          <a:bodyPr/>
          <a:lstStyle/>
          <a:p>
            <a:fld id="{4169689B-880E-C74A-B334-5CB1C218260E}" type="datetimeFigureOut">
              <a:rPr lang="es-ES_tradnl" smtClean="0"/>
              <a:t>17/07/2020</a:t>
            </a:fld>
            <a:endParaRPr lang="es-ES_tradnl"/>
          </a:p>
        </p:txBody>
      </p:sp>
      <p:sp>
        <p:nvSpPr>
          <p:cNvPr id="8" name="Marcador de pie de página 7">
            <a:extLst>
              <a:ext uri="{FF2B5EF4-FFF2-40B4-BE49-F238E27FC236}">
                <a16:creationId xmlns:a16="http://schemas.microsoft.com/office/drawing/2014/main" id="{7EB31D6D-612A-D041-B63D-8EDE2DEDBB8E}"/>
              </a:ext>
            </a:extLst>
          </p:cNvPr>
          <p:cNvSpPr>
            <a:spLocks noGrp="1"/>
          </p:cNvSpPr>
          <p:nvPr>
            <p:ph type="ftr" sz="quarter" idx="11"/>
          </p:nvPr>
        </p:nvSpPr>
        <p:spPr/>
        <p:txBody>
          <a:bodyPr/>
          <a:lstStyle/>
          <a:p>
            <a:endParaRPr lang="es-ES_tradnl"/>
          </a:p>
        </p:txBody>
      </p:sp>
      <p:sp>
        <p:nvSpPr>
          <p:cNvPr id="9" name="Marcador de número de diapositiva 8">
            <a:extLst>
              <a:ext uri="{FF2B5EF4-FFF2-40B4-BE49-F238E27FC236}">
                <a16:creationId xmlns:a16="http://schemas.microsoft.com/office/drawing/2014/main" id="{152FF4D0-FCC3-D14E-AA75-1ED49B334456}"/>
              </a:ext>
            </a:extLst>
          </p:cNvPr>
          <p:cNvSpPr>
            <a:spLocks noGrp="1"/>
          </p:cNvSpPr>
          <p:nvPr>
            <p:ph type="sldNum" sz="quarter" idx="12"/>
          </p:nvPr>
        </p:nvSpPr>
        <p:spPr/>
        <p:txBody>
          <a:bodyPr/>
          <a:lstStyle/>
          <a:p>
            <a:fld id="{1EADB51B-1BAB-A442-A316-B934E87BF9E0}" type="slidenum">
              <a:rPr lang="es-ES_tradnl" smtClean="0"/>
              <a:t>‹Nº›</a:t>
            </a:fld>
            <a:endParaRPr lang="es-ES_tradnl"/>
          </a:p>
        </p:txBody>
      </p:sp>
    </p:spTree>
    <p:extLst>
      <p:ext uri="{BB962C8B-B14F-4D97-AF65-F5344CB8AC3E}">
        <p14:creationId xmlns:p14="http://schemas.microsoft.com/office/powerpoint/2010/main" val="1311889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AE8A8C-856E-9241-9DC5-2AD38189E882}"/>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fecha 2">
            <a:extLst>
              <a:ext uri="{FF2B5EF4-FFF2-40B4-BE49-F238E27FC236}">
                <a16:creationId xmlns:a16="http://schemas.microsoft.com/office/drawing/2014/main" id="{3681A9FB-7DF4-6F4C-A507-7F6FD3D995EE}"/>
              </a:ext>
            </a:extLst>
          </p:cNvPr>
          <p:cNvSpPr>
            <a:spLocks noGrp="1"/>
          </p:cNvSpPr>
          <p:nvPr>
            <p:ph type="dt" sz="half" idx="10"/>
          </p:nvPr>
        </p:nvSpPr>
        <p:spPr/>
        <p:txBody>
          <a:bodyPr/>
          <a:lstStyle/>
          <a:p>
            <a:fld id="{4169689B-880E-C74A-B334-5CB1C218260E}" type="datetimeFigureOut">
              <a:rPr lang="es-ES_tradnl" smtClean="0"/>
              <a:t>17/07/2020</a:t>
            </a:fld>
            <a:endParaRPr lang="es-ES_tradnl"/>
          </a:p>
        </p:txBody>
      </p:sp>
      <p:sp>
        <p:nvSpPr>
          <p:cNvPr id="4" name="Marcador de pie de página 3">
            <a:extLst>
              <a:ext uri="{FF2B5EF4-FFF2-40B4-BE49-F238E27FC236}">
                <a16:creationId xmlns:a16="http://schemas.microsoft.com/office/drawing/2014/main" id="{9E14E1E5-9756-464E-A6AD-D6782B0F7E02}"/>
              </a:ext>
            </a:extLst>
          </p:cNvPr>
          <p:cNvSpPr>
            <a:spLocks noGrp="1"/>
          </p:cNvSpPr>
          <p:nvPr>
            <p:ph type="ftr" sz="quarter" idx="11"/>
          </p:nvPr>
        </p:nvSpPr>
        <p:spPr/>
        <p:txBody>
          <a:bodyPr/>
          <a:lstStyle/>
          <a:p>
            <a:endParaRPr lang="es-ES_tradnl"/>
          </a:p>
        </p:txBody>
      </p:sp>
      <p:sp>
        <p:nvSpPr>
          <p:cNvPr id="5" name="Marcador de número de diapositiva 4">
            <a:extLst>
              <a:ext uri="{FF2B5EF4-FFF2-40B4-BE49-F238E27FC236}">
                <a16:creationId xmlns:a16="http://schemas.microsoft.com/office/drawing/2014/main" id="{26E73C45-A7D7-1144-9F27-DEB9503B9B3C}"/>
              </a:ext>
            </a:extLst>
          </p:cNvPr>
          <p:cNvSpPr>
            <a:spLocks noGrp="1"/>
          </p:cNvSpPr>
          <p:nvPr>
            <p:ph type="sldNum" sz="quarter" idx="12"/>
          </p:nvPr>
        </p:nvSpPr>
        <p:spPr/>
        <p:txBody>
          <a:bodyPr/>
          <a:lstStyle/>
          <a:p>
            <a:fld id="{1EADB51B-1BAB-A442-A316-B934E87BF9E0}" type="slidenum">
              <a:rPr lang="es-ES_tradnl" smtClean="0"/>
              <a:t>‹Nº›</a:t>
            </a:fld>
            <a:endParaRPr lang="es-ES_tradnl"/>
          </a:p>
        </p:txBody>
      </p:sp>
    </p:spTree>
    <p:extLst>
      <p:ext uri="{BB962C8B-B14F-4D97-AF65-F5344CB8AC3E}">
        <p14:creationId xmlns:p14="http://schemas.microsoft.com/office/powerpoint/2010/main" val="107268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72F43DD-6324-2044-9CAC-FB5D9A4F9234}"/>
              </a:ext>
            </a:extLst>
          </p:cNvPr>
          <p:cNvSpPr>
            <a:spLocks noGrp="1"/>
          </p:cNvSpPr>
          <p:nvPr>
            <p:ph type="dt" sz="half" idx="10"/>
          </p:nvPr>
        </p:nvSpPr>
        <p:spPr/>
        <p:txBody>
          <a:bodyPr/>
          <a:lstStyle/>
          <a:p>
            <a:fld id="{4169689B-880E-C74A-B334-5CB1C218260E}" type="datetimeFigureOut">
              <a:rPr lang="es-ES_tradnl" smtClean="0"/>
              <a:t>17/07/2020</a:t>
            </a:fld>
            <a:endParaRPr lang="es-ES_tradnl"/>
          </a:p>
        </p:txBody>
      </p:sp>
      <p:sp>
        <p:nvSpPr>
          <p:cNvPr id="3" name="Marcador de pie de página 2">
            <a:extLst>
              <a:ext uri="{FF2B5EF4-FFF2-40B4-BE49-F238E27FC236}">
                <a16:creationId xmlns:a16="http://schemas.microsoft.com/office/drawing/2014/main" id="{4362408F-B5BA-1747-8382-5E80844122C2}"/>
              </a:ext>
            </a:extLst>
          </p:cNvPr>
          <p:cNvSpPr>
            <a:spLocks noGrp="1"/>
          </p:cNvSpPr>
          <p:nvPr>
            <p:ph type="ftr" sz="quarter" idx="11"/>
          </p:nvPr>
        </p:nvSpPr>
        <p:spPr/>
        <p:txBody>
          <a:bodyPr/>
          <a:lstStyle/>
          <a:p>
            <a:endParaRPr lang="es-ES_tradnl"/>
          </a:p>
        </p:txBody>
      </p:sp>
      <p:sp>
        <p:nvSpPr>
          <p:cNvPr id="4" name="Marcador de número de diapositiva 3">
            <a:extLst>
              <a:ext uri="{FF2B5EF4-FFF2-40B4-BE49-F238E27FC236}">
                <a16:creationId xmlns:a16="http://schemas.microsoft.com/office/drawing/2014/main" id="{10BB5A36-D124-594D-9778-692E2A0C85B1}"/>
              </a:ext>
            </a:extLst>
          </p:cNvPr>
          <p:cNvSpPr>
            <a:spLocks noGrp="1"/>
          </p:cNvSpPr>
          <p:nvPr>
            <p:ph type="sldNum" sz="quarter" idx="12"/>
          </p:nvPr>
        </p:nvSpPr>
        <p:spPr/>
        <p:txBody>
          <a:bodyPr/>
          <a:lstStyle/>
          <a:p>
            <a:fld id="{1EADB51B-1BAB-A442-A316-B934E87BF9E0}" type="slidenum">
              <a:rPr lang="es-ES_tradnl" smtClean="0"/>
              <a:t>‹Nº›</a:t>
            </a:fld>
            <a:endParaRPr lang="es-ES_tradnl"/>
          </a:p>
        </p:txBody>
      </p:sp>
    </p:spTree>
    <p:extLst>
      <p:ext uri="{BB962C8B-B14F-4D97-AF65-F5344CB8AC3E}">
        <p14:creationId xmlns:p14="http://schemas.microsoft.com/office/powerpoint/2010/main" val="939244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F9C5E3-A863-5E4A-A277-AAF364CC7C8B}"/>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7B2DC7AD-2C1F-244E-9145-365A65733C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texto 3">
            <a:extLst>
              <a:ext uri="{FF2B5EF4-FFF2-40B4-BE49-F238E27FC236}">
                <a16:creationId xmlns:a16="http://schemas.microsoft.com/office/drawing/2014/main" id="{E977FDE7-7E44-C646-B80D-C51D8FC571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0A732A17-FC7D-6945-8619-B0A530C10EF8}"/>
              </a:ext>
            </a:extLst>
          </p:cNvPr>
          <p:cNvSpPr>
            <a:spLocks noGrp="1"/>
          </p:cNvSpPr>
          <p:nvPr>
            <p:ph type="dt" sz="half" idx="10"/>
          </p:nvPr>
        </p:nvSpPr>
        <p:spPr/>
        <p:txBody>
          <a:bodyPr/>
          <a:lstStyle/>
          <a:p>
            <a:fld id="{4169689B-880E-C74A-B334-5CB1C218260E}" type="datetimeFigureOut">
              <a:rPr lang="es-ES_tradnl" smtClean="0"/>
              <a:t>17/07/2020</a:t>
            </a:fld>
            <a:endParaRPr lang="es-ES_tradnl"/>
          </a:p>
        </p:txBody>
      </p:sp>
      <p:sp>
        <p:nvSpPr>
          <p:cNvPr id="6" name="Marcador de pie de página 5">
            <a:extLst>
              <a:ext uri="{FF2B5EF4-FFF2-40B4-BE49-F238E27FC236}">
                <a16:creationId xmlns:a16="http://schemas.microsoft.com/office/drawing/2014/main" id="{BA41F231-9AED-D94B-84CC-A5A69E9893E9}"/>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32C6CF69-0BE6-6346-BC73-6EC0BEF533AA}"/>
              </a:ext>
            </a:extLst>
          </p:cNvPr>
          <p:cNvSpPr>
            <a:spLocks noGrp="1"/>
          </p:cNvSpPr>
          <p:nvPr>
            <p:ph type="sldNum" sz="quarter" idx="12"/>
          </p:nvPr>
        </p:nvSpPr>
        <p:spPr/>
        <p:txBody>
          <a:bodyPr/>
          <a:lstStyle/>
          <a:p>
            <a:fld id="{1EADB51B-1BAB-A442-A316-B934E87BF9E0}" type="slidenum">
              <a:rPr lang="es-ES_tradnl" smtClean="0"/>
              <a:t>‹Nº›</a:t>
            </a:fld>
            <a:endParaRPr lang="es-ES_tradnl"/>
          </a:p>
        </p:txBody>
      </p:sp>
    </p:spTree>
    <p:extLst>
      <p:ext uri="{BB962C8B-B14F-4D97-AF65-F5344CB8AC3E}">
        <p14:creationId xmlns:p14="http://schemas.microsoft.com/office/powerpoint/2010/main" val="191564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143CBC-683A-A841-B968-A0FBD46F95B5}"/>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S_tradnl"/>
          </a:p>
        </p:txBody>
      </p:sp>
      <p:sp>
        <p:nvSpPr>
          <p:cNvPr id="3" name="Marcador de posición de imagen 2">
            <a:extLst>
              <a:ext uri="{FF2B5EF4-FFF2-40B4-BE49-F238E27FC236}">
                <a16:creationId xmlns:a16="http://schemas.microsoft.com/office/drawing/2014/main" id="{B1F37239-C183-A34C-B6F7-9BC52F150E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a:extLst>
              <a:ext uri="{FF2B5EF4-FFF2-40B4-BE49-F238E27FC236}">
                <a16:creationId xmlns:a16="http://schemas.microsoft.com/office/drawing/2014/main" id="{4C75A560-C88E-8847-B55F-A457F1CD93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49FFBF0F-1066-2D46-8B99-75382131E494}"/>
              </a:ext>
            </a:extLst>
          </p:cNvPr>
          <p:cNvSpPr>
            <a:spLocks noGrp="1"/>
          </p:cNvSpPr>
          <p:nvPr>
            <p:ph type="dt" sz="half" idx="10"/>
          </p:nvPr>
        </p:nvSpPr>
        <p:spPr/>
        <p:txBody>
          <a:bodyPr/>
          <a:lstStyle/>
          <a:p>
            <a:fld id="{4169689B-880E-C74A-B334-5CB1C218260E}" type="datetimeFigureOut">
              <a:rPr lang="es-ES_tradnl" smtClean="0"/>
              <a:t>17/07/2020</a:t>
            </a:fld>
            <a:endParaRPr lang="es-ES_tradnl"/>
          </a:p>
        </p:txBody>
      </p:sp>
      <p:sp>
        <p:nvSpPr>
          <p:cNvPr id="6" name="Marcador de pie de página 5">
            <a:extLst>
              <a:ext uri="{FF2B5EF4-FFF2-40B4-BE49-F238E27FC236}">
                <a16:creationId xmlns:a16="http://schemas.microsoft.com/office/drawing/2014/main" id="{8469DAF6-B90A-074E-8209-6563FBE3AA59}"/>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BADF5519-8B35-564C-B418-77AA0BD771F4}"/>
              </a:ext>
            </a:extLst>
          </p:cNvPr>
          <p:cNvSpPr>
            <a:spLocks noGrp="1"/>
          </p:cNvSpPr>
          <p:nvPr>
            <p:ph type="sldNum" sz="quarter" idx="12"/>
          </p:nvPr>
        </p:nvSpPr>
        <p:spPr/>
        <p:txBody>
          <a:bodyPr/>
          <a:lstStyle/>
          <a:p>
            <a:fld id="{1EADB51B-1BAB-A442-A316-B934E87BF9E0}" type="slidenum">
              <a:rPr lang="es-ES_tradnl" smtClean="0"/>
              <a:t>‹Nº›</a:t>
            </a:fld>
            <a:endParaRPr lang="es-ES_tradnl"/>
          </a:p>
        </p:txBody>
      </p:sp>
    </p:spTree>
    <p:extLst>
      <p:ext uri="{BB962C8B-B14F-4D97-AF65-F5344CB8AC3E}">
        <p14:creationId xmlns:p14="http://schemas.microsoft.com/office/powerpoint/2010/main" val="4113038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CEE1FC1-DA4E-1D43-98CB-E83CC8A74B5F}"/>
              </a:ext>
            </a:extLst>
          </p:cNvPr>
          <p:cNvPicPr>
            <a:picLocks noChangeAspect="1"/>
          </p:cNvPicPr>
          <p:nvPr userDrawn="1"/>
        </p:nvPicPr>
        <p:blipFill rotWithShape="1">
          <a:blip r:embed="rId13" cstate="screen">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a:ext>
            </a:extLst>
          </a:blip>
          <a:srcRect/>
          <a:stretch/>
        </p:blipFill>
        <p:spPr>
          <a:xfrm>
            <a:off x="9938083" y="0"/>
            <a:ext cx="2261937" cy="6858000"/>
          </a:xfrm>
          <a:prstGeom prst="rect">
            <a:avLst/>
          </a:prstGeom>
        </p:spPr>
      </p:pic>
      <p:pic>
        <p:nvPicPr>
          <p:cNvPr id="8" name="Imagen 7">
            <a:extLst>
              <a:ext uri="{FF2B5EF4-FFF2-40B4-BE49-F238E27FC236}">
                <a16:creationId xmlns:a16="http://schemas.microsoft.com/office/drawing/2014/main" id="{4585902B-DE01-1646-97E7-4586582F37CE}"/>
              </a:ext>
            </a:extLst>
          </p:cNvPr>
          <p:cNvPicPr>
            <a:picLocks noChangeAspect="1"/>
          </p:cNvPicPr>
          <p:nvPr userDrawn="1"/>
        </p:nvPicPr>
        <p:blipFill rotWithShape="1">
          <a:blip r:embed="rId15" cstate="screen">
            <a:alphaModFix amt="63000"/>
            <a:extLst>
              <a:ext uri="{28A0092B-C50C-407E-A947-70E740481C1C}">
                <a14:useLocalDpi xmlns:a14="http://schemas.microsoft.com/office/drawing/2010/main"/>
              </a:ext>
            </a:extLst>
          </a:blip>
          <a:srcRect/>
          <a:stretch/>
        </p:blipFill>
        <p:spPr>
          <a:xfrm>
            <a:off x="9938083" y="0"/>
            <a:ext cx="2261937" cy="6858000"/>
          </a:xfrm>
          <a:prstGeom prst="rect">
            <a:avLst/>
          </a:prstGeom>
        </p:spPr>
      </p:pic>
      <p:pic>
        <p:nvPicPr>
          <p:cNvPr id="10" name="Imagen 9">
            <a:extLst>
              <a:ext uri="{FF2B5EF4-FFF2-40B4-BE49-F238E27FC236}">
                <a16:creationId xmlns:a16="http://schemas.microsoft.com/office/drawing/2014/main" id="{71913C49-74FB-C445-B79F-86C3CE4761E5}"/>
              </a:ext>
            </a:extLst>
          </p:cNvPr>
          <p:cNvPicPr>
            <a:picLocks noChangeAspect="1"/>
          </p:cNvPicPr>
          <p:nvPr userDrawn="1"/>
        </p:nvPicPr>
        <p:blipFill>
          <a:blip r:embed="rId16" cstate="screen">
            <a:alphaModFix amt="50000"/>
            <a:extLst>
              <a:ext uri="{28A0092B-C50C-407E-A947-70E740481C1C}">
                <a14:useLocalDpi xmlns:a14="http://schemas.microsoft.com/office/drawing/2010/main"/>
              </a:ext>
            </a:extLst>
          </a:blip>
          <a:stretch>
            <a:fillRect/>
          </a:stretch>
        </p:blipFill>
        <p:spPr>
          <a:xfrm>
            <a:off x="10293825" y="3842251"/>
            <a:ext cx="1943482" cy="3015749"/>
          </a:xfrm>
          <a:prstGeom prst="rect">
            <a:avLst/>
          </a:prstGeom>
        </p:spPr>
      </p:pic>
      <p:sp>
        <p:nvSpPr>
          <p:cNvPr id="2" name="Marcador de título 1">
            <a:extLst>
              <a:ext uri="{FF2B5EF4-FFF2-40B4-BE49-F238E27FC236}">
                <a16:creationId xmlns:a16="http://schemas.microsoft.com/office/drawing/2014/main" id="{83EED4BA-DAF9-D340-9D35-8E27534DF166}"/>
              </a:ext>
            </a:extLst>
          </p:cNvPr>
          <p:cNvSpPr>
            <a:spLocks noGrp="1"/>
          </p:cNvSpPr>
          <p:nvPr>
            <p:ph type="title"/>
          </p:nvPr>
        </p:nvSpPr>
        <p:spPr>
          <a:xfrm>
            <a:off x="838200" y="365125"/>
            <a:ext cx="9099883" cy="1325563"/>
          </a:xfrm>
          <a:prstGeom prst="rect">
            <a:avLst/>
          </a:prstGeom>
        </p:spPr>
        <p:txBody>
          <a:bodyPr vert="horz" lIns="91440" tIns="45720" rIns="91440" bIns="45720" rtlCol="0" anchor="ctr">
            <a:normAutofit/>
          </a:bodyPr>
          <a:lstStyle/>
          <a:p>
            <a:r>
              <a:rPr lang="es-MX" dirty="0"/>
              <a:t>Haz clic para modificar el estilo de título del patrón</a:t>
            </a:r>
            <a:endParaRPr lang="es-ES_tradnl" dirty="0"/>
          </a:p>
        </p:txBody>
      </p:sp>
      <p:sp>
        <p:nvSpPr>
          <p:cNvPr id="3" name="Marcador de texto 2">
            <a:extLst>
              <a:ext uri="{FF2B5EF4-FFF2-40B4-BE49-F238E27FC236}">
                <a16:creationId xmlns:a16="http://schemas.microsoft.com/office/drawing/2014/main" id="{FA0FAE48-472E-6C40-BD17-2265164D54EF}"/>
              </a:ext>
            </a:extLst>
          </p:cNvPr>
          <p:cNvSpPr>
            <a:spLocks noGrp="1"/>
          </p:cNvSpPr>
          <p:nvPr>
            <p:ph type="body" idx="1"/>
          </p:nvPr>
        </p:nvSpPr>
        <p:spPr>
          <a:xfrm>
            <a:off x="838200" y="1825625"/>
            <a:ext cx="9099883"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endParaRPr lang="es-ES_tradnl" dirty="0"/>
          </a:p>
        </p:txBody>
      </p:sp>
      <p:sp>
        <p:nvSpPr>
          <p:cNvPr id="4" name="Marcador de fecha 3">
            <a:extLst>
              <a:ext uri="{FF2B5EF4-FFF2-40B4-BE49-F238E27FC236}">
                <a16:creationId xmlns:a16="http://schemas.microsoft.com/office/drawing/2014/main" id="{74FC3BDB-6109-C543-9582-E0223F9869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69689B-880E-C74A-B334-5CB1C218260E}" type="datetimeFigureOut">
              <a:rPr lang="es-ES_tradnl" smtClean="0"/>
              <a:t>17/07/2020</a:t>
            </a:fld>
            <a:endParaRPr lang="es-ES_tradnl"/>
          </a:p>
        </p:txBody>
      </p:sp>
      <p:sp>
        <p:nvSpPr>
          <p:cNvPr id="5" name="Marcador de pie de página 4">
            <a:extLst>
              <a:ext uri="{FF2B5EF4-FFF2-40B4-BE49-F238E27FC236}">
                <a16:creationId xmlns:a16="http://schemas.microsoft.com/office/drawing/2014/main" id="{6F60B4F4-B93B-7244-B5E9-87573342D9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a:extLst>
              <a:ext uri="{FF2B5EF4-FFF2-40B4-BE49-F238E27FC236}">
                <a16:creationId xmlns:a16="http://schemas.microsoft.com/office/drawing/2014/main" id="{B383A45C-D08D-9E42-9D19-2A8066085B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ADB51B-1BAB-A442-A316-B934E87BF9E0}" type="slidenum">
              <a:rPr lang="es-ES_tradnl" smtClean="0"/>
              <a:t>‹Nº›</a:t>
            </a:fld>
            <a:endParaRPr lang="es-ES_tradnl"/>
          </a:p>
        </p:txBody>
      </p:sp>
    </p:spTree>
    <p:extLst>
      <p:ext uri="{BB962C8B-B14F-4D97-AF65-F5344CB8AC3E}">
        <p14:creationId xmlns:p14="http://schemas.microsoft.com/office/powerpoint/2010/main" val="3395379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1"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A8DE30-E52D-C640-A858-D8DD1DA1C26A}"/>
              </a:ext>
            </a:extLst>
          </p:cNvPr>
          <p:cNvSpPr>
            <a:spLocks noGrp="1"/>
          </p:cNvSpPr>
          <p:nvPr>
            <p:ph type="ctrTitle"/>
          </p:nvPr>
        </p:nvSpPr>
        <p:spPr>
          <a:xfrm>
            <a:off x="0" y="3785461"/>
            <a:ext cx="8855242" cy="585061"/>
          </a:xfrm>
        </p:spPr>
        <p:txBody>
          <a:bodyPr>
            <a:normAutofit fontScale="90000"/>
          </a:bodyPr>
          <a:lstStyle/>
          <a:p>
            <a:r>
              <a:rPr lang="es-MX" dirty="0">
                <a:solidFill>
                  <a:schemeClr val="tx1"/>
                </a:solidFill>
                <a:latin typeface="Arial" charset="0"/>
                <a:ea typeface="Arial" charset="0"/>
                <a:cs typeface="Arial" charset="0"/>
              </a:rPr>
              <a:t/>
            </a:r>
            <a:br>
              <a:rPr lang="es-MX" dirty="0">
                <a:solidFill>
                  <a:schemeClr val="tx1"/>
                </a:solidFill>
                <a:latin typeface="Arial" charset="0"/>
                <a:ea typeface="Arial" charset="0"/>
                <a:cs typeface="Arial" charset="0"/>
              </a:rPr>
            </a:br>
            <a:r>
              <a:rPr lang="es-MX" dirty="0">
                <a:solidFill>
                  <a:schemeClr val="tx1"/>
                </a:solidFill>
                <a:latin typeface="Arial" charset="0"/>
                <a:ea typeface="Arial" charset="0"/>
                <a:cs typeface="Arial" charset="0"/>
              </a:rPr>
              <a:t/>
            </a:r>
            <a:br>
              <a:rPr lang="es-MX" dirty="0">
                <a:solidFill>
                  <a:schemeClr val="tx1"/>
                </a:solidFill>
                <a:latin typeface="Arial" charset="0"/>
                <a:ea typeface="Arial" charset="0"/>
                <a:cs typeface="Arial" charset="0"/>
              </a:rPr>
            </a:br>
            <a:r>
              <a:rPr lang="es-MX" dirty="0">
                <a:solidFill>
                  <a:schemeClr val="tx1"/>
                </a:solidFill>
                <a:latin typeface="Arial" charset="0"/>
                <a:ea typeface="Arial" charset="0"/>
                <a:cs typeface="Arial" charset="0"/>
              </a:rPr>
              <a:t> </a:t>
            </a:r>
            <a:r>
              <a:rPr lang="es-ES" dirty="0">
                <a:solidFill>
                  <a:schemeClr val="tx1"/>
                </a:solidFill>
                <a:latin typeface="Arial" charset="0"/>
                <a:ea typeface="Arial" charset="0"/>
                <a:cs typeface="Arial" charset="0"/>
              </a:rPr>
              <a:t>La pintura en el Nacionalismo Revolucionario</a:t>
            </a:r>
            <a:r>
              <a:rPr lang="es-ES_tradnl" dirty="0" smtClean="0">
                <a:solidFill>
                  <a:schemeClr val="tx1"/>
                </a:solidFill>
                <a:latin typeface="Arial" charset="0"/>
                <a:ea typeface="Arial" charset="0"/>
                <a:cs typeface="Arial" charset="0"/>
              </a:rPr>
              <a:t>.</a:t>
            </a:r>
            <a:br>
              <a:rPr lang="es-ES_tradnl" dirty="0" smtClean="0">
                <a:solidFill>
                  <a:schemeClr val="tx1"/>
                </a:solidFill>
                <a:latin typeface="Arial" charset="0"/>
                <a:ea typeface="Arial" charset="0"/>
                <a:cs typeface="Arial" charset="0"/>
              </a:rPr>
            </a:br>
            <a:r>
              <a:rPr lang="es-ES_tradnl" dirty="0" smtClean="0">
                <a:solidFill>
                  <a:schemeClr val="tx1"/>
                </a:solidFill>
                <a:latin typeface="Arial" charset="0"/>
                <a:ea typeface="Arial" charset="0"/>
                <a:cs typeface="Arial" charset="0"/>
              </a:rPr>
              <a:t>Arte Mexicano</a:t>
            </a:r>
            <a:endParaRPr lang="es-ES_tradnl" dirty="0">
              <a:solidFill>
                <a:schemeClr val="tx1"/>
              </a:solidFill>
            </a:endParaRPr>
          </a:p>
        </p:txBody>
      </p:sp>
      <p:sp>
        <p:nvSpPr>
          <p:cNvPr id="3" name="Subtítulo 2">
            <a:extLst>
              <a:ext uri="{FF2B5EF4-FFF2-40B4-BE49-F238E27FC236}">
                <a16:creationId xmlns:a16="http://schemas.microsoft.com/office/drawing/2014/main" id="{58B3F70A-1CFF-6A49-8E1A-FC1D1BBFA0E3}"/>
              </a:ext>
            </a:extLst>
          </p:cNvPr>
          <p:cNvSpPr>
            <a:spLocks noGrp="1"/>
          </p:cNvSpPr>
          <p:nvPr>
            <p:ph type="subTitle" idx="1"/>
          </p:nvPr>
        </p:nvSpPr>
        <p:spPr/>
        <p:txBody>
          <a:bodyPr>
            <a:normAutofit fontScale="92500" lnSpcReduction="20000"/>
          </a:bodyPr>
          <a:lstStyle/>
          <a:p>
            <a:r>
              <a:rPr lang="es-ES_tradnl" dirty="0" smtClean="0"/>
              <a:t>Escuela Superior de Ciudad Sahagún</a:t>
            </a:r>
          </a:p>
          <a:p>
            <a:r>
              <a:rPr lang="es-ES_tradnl" dirty="0" smtClean="0"/>
              <a:t>L.D.G. Vanessa </a:t>
            </a:r>
            <a:r>
              <a:rPr lang="es-ES_tradnl" dirty="0" err="1" smtClean="0"/>
              <a:t>Ahide</a:t>
            </a:r>
            <a:r>
              <a:rPr lang="es-ES_tradnl" dirty="0" smtClean="0"/>
              <a:t> Madrid Tapia </a:t>
            </a:r>
            <a:endParaRPr lang="es-ES_tradnl" dirty="0"/>
          </a:p>
        </p:txBody>
      </p:sp>
    </p:spTree>
    <p:extLst>
      <p:ext uri="{BB962C8B-B14F-4D97-AF65-F5344CB8AC3E}">
        <p14:creationId xmlns:p14="http://schemas.microsoft.com/office/powerpoint/2010/main" val="3292169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95946" y="290600"/>
            <a:ext cx="8172772" cy="584775"/>
          </a:xfrm>
          <a:prstGeom prst="rect">
            <a:avLst/>
          </a:prstGeom>
          <a:noFill/>
        </p:spPr>
        <p:txBody>
          <a:bodyPr wrap="square" rtlCol="0">
            <a:spAutoFit/>
          </a:bodyPr>
          <a:lstStyle/>
          <a:p>
            <a:pPr algn="ctr"/>
            <a:r>
              <a:rPr lang="es-ES" sz="3200" b="1" dirty="0">
                <a:latin typeface="Arial" charset="0"/>
                <a:ea typeface="Arial" charset="0"/>
                <a:cs typeface="Arial" charset="0"/>
              </a:rPr>
              <a:t>Cronología de </a:t>
            </a:r>
            <a:r>
              <a:rPr lang="es-ES" sz="3200" b="1" dirty="0" smtClean="0">
                <a:latin typeface="Arial" charset="0"/>
                <a:ea typeface="Arial" charset="0"/>
                <a:cs typeface="Arial" charset="0"/>
              </a:rPr>
              <a:t>sus Obras</a:t>
            </a:r>
            <a:r>
              <a:rPr lang="es-ES" sz="3200" b="1" dirty="0">
                <a:latin typeface="Arial" charset="0"/>
                <a:ea typeface="Arial" charset="0"/>
                <a:cs typeface="Arial" charset="0"/>
              </a:rPr>
              <a:t>.</a:t>
            </a:r>
          </a:p>
        </p:txBody>
      </p:sp>
      <p:sp>
        <p:nvSpPr>
          <p:cNvPr id="4" name="CuadroTexto 3"/>
          <p:cNvSpPr txBox="1"/>
          <p:nvPr/>
        </p:nvSpPr>
        <p:spPr>
          <a:xfrm>
            <a:off x="131173" y="1588182"/>
            <a:ext cx="5620643" cy="3539430"/>
          </a:xfrm>
          <a:prstGeom prst="rect">
            <a:avLst/>
          </a:prstGeom>
          <a:noFill/>
        </p:spPr>
        <p:txBody>
          <a:bodyPr wrap="square" rtlCol="0">
            <a:spAutoFit/>
          </a:bodyPr>
          <a:lstStyle/>
          <a:p>
            <a:pPr marL="457200" indent="-457200" algn="just">
              <a:buFont typeface="Arial" charset="0"/>
              <a:buChar char="•"/>
              <a:defRPr/>
            </a:pPr>
            <a:r>
              <a:rPr lang="es-ES" sz="3200" dirty="0">
                <a:latin typeface="Arial" charset="0"/>
                <a:ea typeface="Arial" charset="0"/>
                <a:cs typeface="Arial" charset="0"/>
              </a:rPr>
              <a:t>1922</a:t>
            </a:r>
          </a:p>
          <a:p>
            <a:pPr marL="457200" indent="-457200" algn="just">
              <a:buFont typeface="Arial" charset="0"/>
              <a:buChar char="•"/>
              <a:defRPr/>
            </a:pPr>
            <a:r>
              <a:rPr lang="es-ES" sz="3200" dirty="0">
                <a:latin typeface="Arial" charset="0"/>
                <a:ea typeface="Arial" charset="0"/>
                <a:cs typeface="Arial" charset="0"/>
              </a:rPr>
              <a:t>Realiza  varios murales para la Escuela Nacional Preparatoria y en el Anfiteatro </a:t>
            </a:r>
            <a:r>
              <a:rPr lang="es-ES" sz="3200" dirty="0" err="1">
                <a:latin typeface="Arial" charset="0"/>
                <a:ea typeface="Arial" charset="0"/>
                <a:cs typeface="Arial" charset="0"/>
              </a:rPr>
              <a:t>Bolivar</a:t>
            </a:r>
            <a:r>
              <a:rPr lang="es-ES" sz="3200" dirty="0">
                <a:latin typeface="Arial" charset="0"/>
                <a:ea typeface="Arial" charset="0"/>
                <a:cs typeface="Arial" charset="0"/>
              </a:rPr>
              <a:t>, así como en la Secretaria de Educación Publica.</a:t>
            </a:r>
          </a:p>
        </p:txBody>
      </p:sp>
      <p:sp>
        <p:nvSpPr>
          <p:cNvPr id="6" name="Rectángulo 5"/>
          <p:cNvSpPr/>
          <p:nvPr/>
        </p:nvSpPr>
        <p:spPr>
          <a:xfrm>
            <a:off x="6588274" y="6580764"/>
            <a:ext cx="2509457" cy="220088"/>
          </a:xfrm>
          <a:prstGeom prst="rect">
            <a:avLst/>
          </a:prstGeom>
        </p:spPr>
        <p:txBody>
          <a:bodyPr wrap="square">
            <a:spAutoFit/>
          </a:bodyPr>
          <a:lstStyle/>
          <a:p>
            <a:r>
              <a:rPr lang="en-US" sz="800" dirty="0"/>
              <a:t>http://</a:t>
            </a:r>
            <a:r>
              <a:rPr lang="en-US" sz="800" dirty="0" err="1"/>
              <a:t>museopalaciodebellasartes.gob.mx</a:t>
            </a:r>
            <a:r>
              <a:rPr lang="en-US" sz="800" dirty="0"/>
              <a:t>/</a:t>
            </a:r>
            <a:r>
              <a:rPr lang="en-US" sz="800" dirty="0" err="1"/>
              <a:t>diego-rivera</a:t>
            </a:r>
            <a:r>
              <a:rPr lang="en-US" sz="800" dirty="0"/>
              <a:t>/</a:t>
            </a:r>
            <a:endParaRPr lang="es-ES_tradnl" sz="800" dirty="0"/>
          </a:p>
        </p:txBody>
      </p:sp>
      <p:sp>
        <p:nvSpPr>
          <p:cNvPr id="9" name="CuadroTexto 8"/>
          <p:cNvSpPr txBox="1"/>
          <p:nvPr/>
        </p:nvSpPr>
        <p:spPr>
          <a:xfrm>
            <a:off x="7320716" y="6371980"/>
            <a:ext cx="1881481" cy="400110"/>
          </a:xfrm>
          <a:prstGeom prst="rect">
            <a:avLst/>
          </a:prstGeom>
          <a:noFill/>
        </p:spPr>
        <p:txBody>
          <a:bodyPr wrap="square" rtlCol="0">
            <a:spAutoFit/>
          </a:bodyPr>
          <a:lstStyle/>
          <a:p>
            <a:r>
              <a:rPr lang="es-ES" sz="1000" dirty="0">
                <a:latin typeface="Arial" charset="0"/>
                <a:ea typeface="Arial" charset="0"/>
                <a:cs typeface="Arial" charset="0"/>
              </a:rPr>
              <a:t>Emiliano Zapata - 1928</a:t>
            </a:r>
          </a:p>
          <a:p>
            <a:endParaRPr lang="es-ES" sz="1000" dirty="0">
              <a:latin typeface="Arial" charset="0"/>
              <a:ea typeface="Arial" charset="0"/>
              <a:cs typeface="Arial" charset="0"/>
            </a:endParaRP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2998" y="747992"/>
            <a:ext cx="3021167" cy="5667768"/>
          </a:xfrm>
          <a:prstGeom prst="rect">
            <a:avLst/>
          </a:prstGeom>
        </p:spPr>
      </p:pic>
    </p:spTree>
    <p:extLst>
      <p:ext uri="{BB962C8B-B14F-4D97-AF65-F5344CB8AC3E}">
        <p14:creationId xmlns:p14="http://schemas.microsoft.com/office/powerpoint/2010/main" val="1485964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573438" y="356347"/>
            <a:ext cx="9257654" cy="584775"/>
          </a:xfrm>
          <a:prstGeom prst="rect">
            <a:avLst/>
          </a:prstGeom>
          <a:noFill/>
        </p:spPr>
        <p:txBody>
          <a:bodyPr wrap="square" rtlCol="0">
            <a:spAutoFit/>
          </a:bodyPr>
          <a:lstStyle/>
          <a:p>
            <a:pPr algn="ctr"/>
            <a:r>
              <a:rPr lang="es-ES" sz="3200" b="1" dirty="0">
                <a:latin typeface="Arial" charset="0"/>
                <a:ea typeface="Arial" charset="0"/>
                <a:cs typeface="Arial" charset="0"/>
              </a:rPr>
              <a:t>Cronología </a:t>
            </a:r>
            <a:r>
              <a:rPr lang="es-ES" sz="3200" b="1">
                <a:latin typeface="Arial" charset="0"/>
                <a:ea typeface="Arial" charset="0"/>
                <a:cs typeface="Arial" charset="0"/>
              </a:rPr>
              <a:t>de </a:t>
            </a:r>
            <a:r>
              <a:rPr lang="es-ES" sz="3200" b="1" smtClean="0">
                <a:latin typeface="Arial" charset="0"/>
                <a:ea typeface="Arial" charset="0"/>
                <a:cs typeface="Arial" charset="0"/>
              </a:rPr>
              <a:t>sus Obras</a:t>
            </a:r>
            <a:r>
              <a:rPr lang="es-ES" sz="3200" b="1" dirty="0">
                <a:latin typeface="Arial" charset="0"/>
                <a:ea typeface="Arial" charset="0"/>
                <a:cs typeface="Arial" charset="0"/>
              </a:rPr>
              <a:t>.</a:t>
            </a:r>
          </a:p>
        </p:txBody>
      </p:sp>
      <p:sp>
        <p:nvSpPr>
          <p:cNvPr id="4" name="CuadroTexto 3"/>
          <p:cNvSpPr txBox="1"/>
          <p:nvPr/>
        </p:nvSpPr>
        <p:spPr>
          <a:xfrm>
            <a:off x="162170" y="2039443"/>
            <a:ext cx="3910596" cy="3046988"/>
          </a:xfrm>
          <a:prstGeom prst="rect">
            <a:avLst/>
          </a:prstGeom>
          <a:noFill/>
        </p:spPr>
        <p:txBody>
          <a:bodyPr wrap="square" rtlCol="0">
            <a:spAutoFit/>
          </a:bodyPr>
          <a:lstStyle/>
          <a:p>
            <a:pPr marL="457200" indent="-457200" algn="just">
              <a:buFont typeface="Arial" charset="0"/>
              <a:buChar char="•"/>
              <a:defRPr/>
            </a:pPr>
            <a:r>
              <a:rPr lang="es-ES" sz="3200" dirty="0">
                <a:latin typeface="Arial" charset="0"/>
                <a:ea typeface="Arial" charset="0"/>
                <a:cs typeface="Arial" charset="0"/>
              </a:rPr>
              <a:t>1926</a:t>
            </a:r>
          </a:p>
          <a:p>
            <a:pPr marL="457200" indent="-457200" algn="just">
              <a:buFont typeface="Arial" charset="0"/>
              <a:buChar char="•"/>
              <a:defRPr/>
            </a:pPr>
            <a:r>
              <a:rPr lang="es-ES" sz="3200" dirty="0">
                <a:latin typeface="Arial" charset="0"/>
                <a:ea typeface="Arial" charset="0"/>
                <a:cs typeface="Arial" charset="0"/>
              </a:rPr>
              <a:t>Inició los frescos del auditorio de la Escuela Nacional de Agricultura en Chapingo.</a:t>
            </a:r>
          </a:p>
        </p:txBody>
      </p:sp>
      <p:sp>
        <p:nvSpPr>
          <p:cNvPr id="6" name="Rectángulo 5"/>
          <p:cNvSpPr/>
          <p:nvPr/>
        </p:nvSpPr>
        <p:spPr>
          <a:xfrm>
            <a:off x="5539515" y="5749289"/>
            <a:ext cx="4013862" cy="215444"/>
          </a:xfrm>
          <a:prstGeom prst="rect">
            <a:avLst/>
          </a:prstGeom>
        </p:spPr>
        <p:txBody>
          <a:bodyPr wrap="square">
            <a:spAutoFit/>
          </a:bodyPr>
          <a:lstStyle/>
          <a:p>
            <a:r>
              <a:rPr lang="en-US" sz="800" dirty="0"/>
              <a:t>https://</a:t>
            </a:r>
            <a:r>
              <a:rPr lang="en-US" sz="800" dirty="0" err="1"/>
              <a:t>vivearquitectura.wordpress.com</a:t>
            </a:r>
            <a:r>
              <a:rPr lang="en-US" sz="800" dirty="0"/>
              <a:t>/2010/04/18/</a:t>
            </a:r>
            <a:r>
              <a:rPr lang="en-US" sz="800" dirty="0" err="1"/>
              <a:t>capilla-riveriana-en-chapingo</a:t>
            </a:r>
            <a:r>
              <a:rPr lang="en-US" sz="800" dirty="0"/>
              <a:t>/</a:t>
            </a:r>
            <a:endParaRPr lang="es-ES_tradnl" sz="800" dirty="0"/>
          </a:p>
        </p:txBody>
      </p:sp>
      <p:sp>
        <p:nvSpPr>
          <p:cNvPr id="9" name="CuadroTexto 8"/>
          <p:cNvSpPr txBox="1"/>
          <p:nvPr/>
        </p:nvSpPr>
        <p:spPr>
          <a:xfrm>
            <a:off x="6167253" y="5427886"/>
            <a:ext cx="2363188" cy="246221"/>
          </a:xfrm>
          <a:prstGeom prst="rect">
            <a:avLst/>
          </a:prstGeom>
          <a:noFill/>
        </p:spPr>
        <p:txBody>
          <a:bodyPr wrap="square" rtlCol="0">
            <a:spAutoFit/>
          </a:bodyPr>
          <a:lstStyle/>
          <a:p>
            <a:r>
              <a:rPr lang="es-ES_tradnl" sz="1000" dirty="0">
                <a:latin typeface="Arial" charset="0"/>
                <a:ea typeface="Arial" charset="0"/>
                <a:cs typeface="Arial" charset="0"/>
              </a:rPr>
              <a:t>La tierra fecunda, Capilla </a:t>
            </a:r>
            <a:r>
              <a:rPr lang="es-ES_tradnl" sz="1000" dirty="0" err="1">
                <a:latin typeface="Arial" charset="0"/>
                <a:ea typeface="Arial" charset="0"/>
                <a:cs typeface="Arial" charset="0"/>
              </a:rPr>
              <a:t>Riveríana</a:t>
            </a:r>
            <a:r>
              <a:rPr lang="es-ES_tradnl" sz="1000" dirty="0">
                <a:latin typeface="Arial" charset="0"/>
                <a:ea typeface="Arial" charset="0"/>
                <a:cs typeface="Arial" charset="0"/>
              </a:rPr>
              <a:t> </a:t>
            </a:r>
            <a:endParaRPr lang="es-ES" sz="1000" dirty="0">
              <a:latin typeface="Arial" charset="0"/>
              <a:ea typeface="Arial" charset="0"/>
              <a:cs typeface="Arial" charset="0"/>
            </a:endParaRPr>
          </a:p>
        </p:txBody>
      </p:sp>
      <p:pic>
        <p:nvPicPr>
          <p:cNvPr id="2" name="Imagen 1"/>
          <p:cNvPicPr>
            <a:picLocks noChangeAspect="1"/>
          </p:cNvPicPr>
          <p:nvPr/>
        </p:nvPicPr>
        <p:blipFill>
          <a:blip r:embed="rId2"/>
          <a:stretch>
            <a:fillRect/>
          </a:stretch>
        </p:blipFill>
        <p:spPr>
          <a:xfrm>
            <a:off x="4187960" y="1267533"/>
            <a:ext cx="5787388" cy="4155345"/>
          </a:xfrm>
          <a:prstGeom prst="rect">
            <a:avLst/>
          </a:prstGeom>
        </p:spPr>
      </p:pic>
    </p:spTree>
    <p:extLst>
      <p:ext uri="{BB962C8B-B14F-4D97-AF65-F5344CB8AC3E}">
        <p14:creationId xmlns:p14="http://schemas.microsoft.com/office/powerpoint/2010/main" val="1518608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601344" y="191844"/>
            <a:ext cx="7566982" cy="584775"/>
          </a:xfrm>
          <a:prstGeom prst="rect">
            <a:avLst/>
          </a:prstGeom>
          <a:noFill/>
        </p:spPr>
        <p:txBody>
          <a:bodyPr wrap="square" rtlCol="0">
            <a:spAutoFit/>
          </a:bodyPr>
          <a:lstStyle/>
          <a:p>
            <a:pPr algn="ctr"/>
            <a:r>
              <a:rPr lang="es-ES" sz="3200" b="1" dirty="0">
                <a:latin typeface="Arial" charset="0"/>
                <a:ea typeface="Arial" charset="0"/>
                <a:cs typeface="Arial" charset="0"/>
              </a:rPr>
              <a:t>Cronología </a:t>
            </a:r>
            <a:r>
              <a:rPr lang="es-ES" sz="3200" b="1">
                <a:latin typeface="Arial" charset="0"/>
                <a:ea typeface="Arial" charset="0"/>
                <a:cs typeface="Arial" charset="0"/>
              </a:rPr>
              <a:t>de </a:t>
            </a:r>
            <a:r>
              <a:rPr lang="es-ES" sz="3200" b="1" smtClean="0">
                <a:latin typeface="Arial" charset="0"/>
                <a:ea typeface="Arial" charset="0"/>
                <a:cs typeface="Arial" charset="0"/>
              </a:rPr>
              <a:t>sus Obras</a:t>
            </a:r>
            <a:r>
              <a:rPr lang="es-ES" sz="3200" b="1" dirty="0">
                <a:latin typeface="Arial" charset="0"/>
                <a:ea typeface="Arial" charset="0"/>
                <a:cs typeface="Arial" charset="0"/>
              </a:rPr>
              <a:t>.</a:t>
            </a:r>
          </a:p>
        </p:txBody>
      </p:sp>
      <p:sp>
        <p:nvSpPr>
          <p:cNvPr id="4" name="CuadroTexto 3"/>
          <p:cNvSpPr txBox="1"/>
          <p:nvPr/>
        </p:nvSpPr>
        <p:spPr>
          <a:xfrm>
            <a:off x="566446" y="1001341"/>
            <a:ext cx="8286078" cy="1569660"/>
          </a:xfrm>
          <a:prstGeom prst="rect">
            <a:avLst/>
          </a:prstGeom>
          <a:noFill/>
        </p:spPr>
        <p:txBody>
          <a:bodyPr wrap="square" rtlCol="0">
            <a:spAutoFit/>
          </a:bodyPr>
          <a:lstStyle/>
          <a:p>
            <a:pPr marL="457200" indent="-457200" algn="just">
              <a:buFont typeface="Arial" charset="0"/>
              <a:buChar char="•"/>
              <a:defRPr/>
            </a:pPr>
            <a:r>
              <a:rPr lang="es-ES" sz="3200" dirty="0">
                <a:latin typeface="Arial" charset="0"/>
                <a:ea typeface="Arial" charset="0"/>
                <a:cs typeface="Arial" charset="0"/>
              </a:rPr>
              <a:t>1929</a:t>
            </a:r>
          </a:p>
          <a:p>
            <a:pPr marL="457200" indent="-457200" algn="just">
              <a:buFont typeface="Arial" charset="0"/>
              <a:buChar char="•"/>
              <a:defRPr/>
            </a:pPr>
            <a:r>
              <a:rPr lang="es-ES" sz="3200" dirty="0">
                <a:latin typeface="Arial" charset="0"/>
                <a:ea typeface="Arial" charset="0"/>
                <a:cs typeface="Arial" charset="0"/>
              </a:rPr>
              <a:t>Pintó el Palacio de Cortés y el Palacio Nacional.</a:t>
            </a:r>
          </a:p>
        </p:txBody>
      </p:sp>
      <p:sp>
        <p:nvSpPr>
          <p:cNvPr id="6" name="Rectángulo 5"/>
          <p:cNvSpPr/>
          <p:nvPr/>
        </p:nvSpPr>
        <p:spPr>
          <a:xfrm>
            <a:off x="3939759" y="6597526"/>
            <a:ext cx="4013862" cy="215444"/>
          </a:xfrm>
          <a:prstGeom prst="rect">
            <a:avLst/>
          </a:prstGeom>
        </p:spPr>
        <p:txBody>
          <a:bodyPr wrap="square">
            <a:spAutoFit/>
          </a:bodyPr>
          <a:lstStyle/>
          <a:p>
            <a:r>
              <a:rPr lang="en-US" sz="800" dirty="0"/>
              <a:t>https://</a:t>
            </a:r>
            <a:r>
              <a:rPr lang="en-US" sz="800" dirty="0" err="1"/>
              <a:t>culturacolectiva.com</a:t>
            </a:r>
            <a:r>
              <a:rPr lang="en-US" sz="800" dirty="0"/>
              <a:t>/arte/</a:t>
            </a:r>
            <a:r>
              <a:rPr lang="en-US" sz="800" dirty="0" err="1"/>
              <a:t>murales-diego-rivera</a:t>
            </a:r>
            <a:endParaRPr lang="es-ES_tradnl" sz="800" dirty="0"/>
          </a:p>
        </p:txBody>
      </p:sp>
      <p:sp>
        <p:nvSpPr>
          <p:cNvPr id="9" name="CuadroTexto 8"/>
          <p:cNvSpPr txBox="1"/>
          <p:nvPr/>
        </p:nvSpPr>
        <p:spPr>
          <a:xfrm>
            <a:off x="4439437" y="6366803"/>
            <a:ext cx="2363188" cy="246221"/>
          </a:xfrm>
          <a:prstGeom prst="rect">
            <a:avLst/>
          </a:prstGeom>
          <a:noFill/>
        </p:spPr>
        <p:txBody>
          <a:bodyPr wrap="square" rtlCol="0">
            <a:spAutoFit/>
          </a:bodyPr>
          <a:lstStyle/>
          <a:p>
            <a:r>
              <a:rPr lang="es-ES_tradnl" sz="1000" dirty="0">
                <a:latin typeface="Arial" charset="0"/>
                <a:ea typeface="Arial" charset="0"/>
                <a:cs typeface="Arial" charset="0"/>
              </a:rPr>
              <a:t>La Historia </a:t>
            </a:r>
            <a:r>
              <a:rPr lang="es-ES_tradnl" sz="1000">
                <a:latin typeface="Arial" charset="0"/>
                <a:ea typeface="Arial" charset="0"/>
                <a:cs typeface="Arial" charset="0"/>
              </a:rPr>
              <a:t>de México</a:t>
            </a:r>
            <a:endParaRPr lang="es-ES" sz="1000" dirty="0">
              <a:latin typeface="Arial" charset="0"/>
              <a:ea typeface="Arial" charset="0"/>
              <a:cs typeface="Arial" charset="0"/>
            </a:endParaRPr>
          </a:p>
        </p:txBody>
      </p:sp>
      <p:pic>
        <p:nvPicPr>
          <p:cNvPr id="7" name="Imagen 6"/>
          <p:cNvPicPr>
            <a:picLocks noChangeAspect="1"/>
          </p:cNvPicPr>
          <p:nvPr/>
        </p:nvPicPr>
        <p:blipFill>
          <a:blip r:embed="rId2"/>
          <a:stretch>
            <a:fillRect/>
          </a:stretch>
        </p:blipFill>
        <p:spPr>
          <a:xfrm>
            <a:off x="1028290" y="2486647"/>
            <a:ext cx="8713089" cy="3780282"/>
          </a:xfrm>
          <a:prstGeom prst="rect">
            <a:avLst/>
          </a:prstGeom>
        </p:spPr>
      </p:pic>
    </p:spTree>
    <p:extLst>
      <p:ext uri="{BB962C8B-B14F-4D97-AF65-F5344CB8AC3E}">
        <p14:creationId xmlns:p14="http://schemas.microsoft.com/office/powerpoint/2010/main" val="513394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98813" y="377510"/>
            <a:ext cx="9784597" cy="584775"/>
          </a:xfrm>
          <a:prstGeom prst="rect">
            <a:avLst/>
          </a:prstGeom>
          <a:noFill/>
        </p:spPr>
        <p:txBody>
          <a:bodyPr wrap="square" rtlCol="0">
            <a:spAutoFit/>
          </a:bodyPr>
          <a:lstStyle/>
          <a:p>
            <a:pPr algn="ctr"/>
            <a:r>
              <a:rPr lang="es-ES" sz="3200" b="1" dirty="0">
                <a:latin typeface="Arial" charset="0"/>
                <a:ea typeface="Arial" charset="0"/>
                <a:cs typeface="Arial" charset="0"/>
              </a:rPr>
              <a:t>Cronología </a:t>
            </a:r>
            <a:r>
              <a:rPr lang="es-ES" sz="3200" b="1">
                <a:latin typeface="Arial" charset="0"/>
                <a:ea typeface="Arial" charset="0"/>
                <a:cs typeface="Arial" charset="0"/>
              </a:rPr>
              <a:t>de </a:t>
            </a:r>
            <a:r>
              <a:rPr lang="es-ES" sz="3200" b="1" smtClean="0">
                <a:latin typeface="Arial" charset="0"/>
                <a:ea typeface="Arial" charset="0"/>
                <a:cs typeface="Arial" charset="0"/>
              </a:rPr>
              <a:t>sus Obras</a:t>
            </a:r>
            <a:r>
              <a:rPr lang="es-ES" sz="3200" b="1" dirty="0">
                <a:latin typeface="Arial" charset="0"/>
                <a:ea typeface="Arial" charset="0"/>
                <a:cs typeface="Arial" charset="0"/>
              </a:rPr>
              <a:t>.</a:t>
            </a:r>
          </a:p>
        </p:txBody>
      </p:sp>
      <p:sp>
        <p:nvSpPr>
          <p:cNvPr id="4" name="CuadroTexto 3"/>
          <p:cNvSpPr txBox="1"/>
          <p:nvPr/>
        </p:nvSpPr>
        <p:spPr>
          <a:xfrm>
            <a:off x="398813" y="1440418"/>
            <a:ext cx="3886842" cy="4524315"/>
          </a:xfrm>
          <a:prstGeom prst="rect">
            <a:avLst/>
          </a:prstGeom>
          <a:noFill/>
        </p:spPr>
        <p:txBody>
          <a:bodyPr wrap="square" rtlCol="0">
            <a:spAutoFit/>
          </a:bodyPr>
          <a:lstStyle/>
          <a:p>
            <a:pPr marL="457200" indent="-457200" algn="just">
              <a:buFont typeface="Arial" charset="0"/>
              <a:buChar char="•"/>
              <a:defRPr/>
            </a:pPr>
            <a:r>
              <a:rPr lang="es-ES" sz="3200" dirty="0">
                <a:latin typeface="Arial" charset="0"/>
                <a:ea typeface="Arial" charset="0"/>
                <a:cs typeface="Arial" charset="0"/>
              </a:rPr>
              <a:t>1934</a:t>
            </a:r>
          </a:p>
          <a:p>
            <a:pPr marL="457200" indent="-457200" algn="just">
              <a:buFont typeface="Arial" charset="0"/>
              <a:buChar char="•"/>
              <a:defRPr/>
            </a:pPr>
            <a:r>
              <a:rPr lang="es-ES" sz="3200" dirty="0">
                <a:latin typeface="Arial" charset="0"/>
                <a:ea typeface="Arial" charset="0"/>
                <a:cs typeface="Arial" charset="0"/>
              </a:rPr>
              <a:t>En el Palacio de Bellas Artes de México, repinto los murales que hizo en 1922 en el Rockefeller Center de Nueva York.</a:t>
            </a:r>
          </a:p>
        </p:txBody>
      </p:sp>
      <p:sp>
        <p:nvSpPr>
          <p:cNvPr id="6" name="Rectángulo 5"/>
          <p:cNvSpPr/>
          <p:nvPr/>
        </p:nvSpPr>
        <p:spPr>
          <a:xfrm>
            <a:off x="5539515" y="6260732"/>
            <a:ext cx="4013862" cy="215444"/>
          </a:xfrm>
          <a:prstGeom prst="rect">
            <a:avLst/>
          </a:prstGeom>
        </p:spPr>
        <p:txBody>
          <a:bodyPr wrap="square">
            <a:spAutoFit/>
          </a:bodyPr>
          <a:lstStyle/>
          <a:p>
            <a:r>
              <a:rPr lang="en-US" sz="800" dirty="0"/>
              <a:t>http://</a:t>
            </a:r>
            <a:r>
              <a:rPr lang="en-US" sz="800" dirty="0" err="1"/>
              <a:t>www.laizquierdadiario.com</a:t>
            </a:r>
            <a:r>
              <a:rPr lang="en-US" sz="800" dirty="0"/>
              <a:t>/El-</a:t>
            </a:r>
            <a:r>
              <a:rPr lang="en-US" sz="800" dirty="0" err="1"/>
              <a:t>capitalismo</a:t>
            </a:r>
            <a:r>
              <a:rPr lang="en-US" sz="800" dirty="0"/>
              <a:t>-o-el-hombre-</a:t>
            </a:r>
            <a:r>
              <a:rPr lang="en-US" sz="800" dirty="0" err="1"/>
              <a:t>en</a:t>
            </a:r>
            <a:r>
              <a:rPr lang="en-US" sz="800" dirty="0"/>
              <a:t>-el-</a:t>
            </a:r>
            <a:r>
              <a:rPr lang="en-US" sz="800" dirty="0" err="1"/>
              <a:t>cruce</a:t>
            </a:r>
            <a:r>
              <a:rPr lang="en-US" sz="800" dirty="0"/>
              <a:t>-de-</a:t>
            </a:r>
            <a:r>
              <a:rPr lang="en-US" sz="800" dirty="0" err="1"/>
              <a:t>caminos</a:t>
            </a:r>
            <a:endParaRPr lang="es-ES_tradnl" sz="800" dirty="0"/>
          </a:p>
        </p:txBody>
      </p:sp>
      <p:sp>
        <p:nvSpPr>
          <p:cNvPr id="9" name="CuadroTexto 8"/>
          <p:cNvSpPr txBox="1"/>
          <p:nvPr/>
        </p:nvSpPr>
        <p:spPr>
          <a:xfrm>
            <a:off x="6364853" y="5643020"/>
            <a:ext cx="2363188" cy="246221"/>
          </a:xfrm>
          <a:prstGeom prst="rect">
            <a:avLst/>
          </a:prstGeom>
          <a:noFill/>
        </p:spPr>
        <p:txBody>
          <a:bodyPr wrap="square" rtlCol="0">
            <a:spAutoFit/>
          </a:bodyPr>
          <a:lstStyle/>
          <a:p>
            <a:r>
              <a:rPr lang="es-ES_tradnl" sz="1000">
                <a:latin typeface="Arial" charset="0"/>
                <a:ea typeface="Arial" charset="0"/>
                <a:cs typeface="Arial" charset="0"/>
              </a:rPr>
              <a:t>El hombre en el cruce de caminos</a:t>
            </a:r>
          </a:p>
        </p:txBody>
      </p:sp>
      <p:pic>
        <p:nvPicPr>
          <p:cNvPr id="2" name="Imagen 1"/>
          <p:cNvPicPr>
            <a:picLocks noChangeAspect="1"/>
          </p:cNvPicPr>
          <p:nvPr/>
        </p:nvPicPr>
        <p:blipFill>
          <a:blip r:embed="rId2"/>
          <a:stretch>
            <a:fillRect/>
          </a:stretch>
        </p:blipFill>
        <p:spPr>
          <a:xfrm>
            <a:off x="4331792" y="1821021"/>
            <a:ext cx="5646950" cy="3764635"/>
          </a:xfrm>
          <a:prstGeom prst="rect">
            <a:avLst/>
          </a:prstGeom>
        </p:spPr>
      </p:pic>
    </p:spTree>
    <p:extLst>
      <p:ext uri="{BB962C8B-B14F-4D97-AF65-F5344CB8AC3E}">
        <p14:creationId xmlns:p14="http://schemas.microsoft.com/office/powerpoint/2010/main" val="24303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851779" y="1964845"/>
            <a:ext cx="8907617" cy="3847207"/>
          </a:xfrm>
          <a:prstGeom prst="rect">
            <a:avLst/>
          </a:prstGeom>
          <a:noFill/>
        </p:spPr>
        <p:txBody>
          <a:bodyPr wrap="square" rtlCol="0">
            <a:spAutoFit/>
          </a:bodyPr>
          <a:lstStyle/>
          <a:p>
            <a:pPr algn="ctr"/>
            <a:r>
              <a:rPr lang="es-ES" sz="2800" b="1" dirty="0">
                <a:latin typeface="Arial" charset="0"/>
                <a:ea typeface="Arial" charset="0"/>
                <a:cs typeface="Arial" charset="0"/>
              </a:rPr>
              <a:t>Referencias</a:t>
            </a:r>
          </a:p>
          <a:p>
            <a:pPr lvl="0" eaLnBrk="0" fontAlgn="base" hangingPunct="0">
              <a:spcBef>
                <a:spcPct val="0"/>
              </a:spcBef>
              <a:spcAft>
                <a:spcPct val="0"/>
              </a:spcAft>
            </a:pPr>
            <a:endParaRPr lang="es-ES_tradnl" altLang="es-ES_tradnl" sz="2000" b="1" dirty="0">
              <a:solidFill>
                <a:srgbClr val="2E74B5"/>
              </a:solidFill>
              <a:latin typeface="Arial" charset="0"/>
              <a:ea typeface="Arial" charset="0"/>
              <a:cs typeface="Arial" charset="0"/>
            </a:endParaRPr>
          </a:p>
          <a:p>
            <a:pPr lvl="0" eaLnBrk="0" fontAlgn="base" hangingPunct="0">
              <a:spcBef>
                <a:spcPct val="0"/>
              </a:spcBef>
              <a:spcAft>
                <a:spcPct val="0"/>
              </a:spcAft>
            </a:pPr>
            <a:r>
              <a:rPr lang="es-ES_tradnl" altLang="es-ES_tradnl" sz="2800" dirty="0">
                <a:latin typeface="Arial" charset="0"/>
                <a:ea typeface="Arial" charset="0"/>
                <a:cs typeface="Arial" charset="0"/>
              </a:rPr>
              <a:t>Fuentes, J. M. (2013). </a:t>
            </a:r>
            <a:r>
              <a:rPr lang="es-ES_tradnl" altLang="es-ES_tradnl" sz="2800" i="1" dirty="0">
                <a:latin typeface="Arial" charset="0"/>
                <a:ea typeface="Arial" charset="0"/>
                <a:cs typeface="Arial" charset="0"/>
              </a:rPr>
              <a:t>Historia del Arte.</a:t>
            </a:r>
            <a:r>
              <a:rPr lang="es-ES_tradnl" altLang="es-ES_tradnl" sz="2800" dirty="0">
                <a:latin typeface="Arial" charset="0"/>
                <a:ea typeface="Arial" charset="0"/>
                <a:cs typeface="Arial" charset="0"/>
              </a:rPr>
              <a:t> México: Grupo Editorial Patria.</a:t>
            </a:r>
          </a:p>
          <a:p>
            <a:pPr lvl="0" eaLnBrk="0" fontAlgn="base" hangingPunct="0">
              <a:spcBef>
                <a:spcPct val="0"/>
              </a:spcBef>
              <a:spcAft>
                <a:spcPct val="0"/>
              </a:spcAft>
            </a:pPr>
            <a:endParaRPr lang="es-ES_tradnl" sz="2800" b="1" dirty="0">
              <a:latin typeface="Arial" charset="0"/>
              <a:ea typeface="Arial" charset="0"/>
              <a:cs typeface="Arial" charset="0"/>
            </a:endParaRPr>
          </a:p>
          <a:p>
            <a:pPr lvl="0" eaLnBrk="0" fontAlgn="base" hangingPunct="0">
              <a:spcBef>
                <a:spcPct val="0"/>
              </a:spcBef>
              <a:spcAft>
                <a:spcPct val="0"/>
              </a:spcAft>
            </a:pPr>
            <a:r>
              <a:rPr lang="es-ES_tradnl" sz="2800" dirty="0">
                <a:latin typeface="Arial" charset="0"/>
                <a:ea typeface="Arial" charset="0"/>
                <a:cs typeface="Arial" charset="0"/>
              </a:rPr>
              <a:t>Imágenes tomadas de  Internet.</a:t>
            </a:r>
            <a:endParaRPr lang="es-ES" sz="2800" dirty="0">
              <a:latin typeface="Arial" charset="0"/>
              <a:ea typeface="Arial" charset="0"/>
              <a:cs typeface="Arial" charset="0"/>
            </a:endParaRPr>
          </a:p>
          <a:p>
            <a:pPr algn="ctr"/>
            <a:endParaRPr lang="es-ES" sz="2800" b="1" dirty="0">
              <a:latin typeface="Arial" charset="0"/>
              <a:ea typeface="Arial" charset="0"/>
              <a:cs typeface="Arial" charset="0"/>
            </a:endParaRPr>
          </a:p>
          <a:p>
            <a:pPr algn="ctr"/>
            <a:endParaRPr lang="es-ES" sz="2800" b="1" dirty="0">
              <a:latin typeface="Arial" charset="0"/>
              <a:ea typeface="Arial" charset="0"/>
              <a:cs typeface="Arial" charset="0"/>
            </a:endParaRPr>
          </a:p>
          <a:p>
            <a:pPr algn="ctr"/>
            <a:r>
              <a:rPr lang="es-ES" sz="2800" b="1" dirty="0">
                <a:latin typeface="Arial" charset="0"/>
                <a:ea typeface="Arial" charset="0"/>
                <a:cs typeface="Arial" charset="0"/>
              </a:rPr>
              <a:t> </a:t>
            </a:r>
            <a:endParaRPr lang="es-ES" sz="2800" dirty="0">
              <a:latin typeface="Arial" charset="0"/>
              <a:ea typeface="Arial" charset="0"/>
              <a:cs typeface="Arial" charset="0"/>
            </a:endParaRPr>
          </a:p>
        </p:txBody>
      </p:sp>
    </p:spTree>
    <p:extLst>
      <p:ext uri="{BB962C8B-B14F-4D97-AF65-F5344CB8AC3E}">
        <p14:creationId xmlns:p14="http://schemas.microsoft.com/office/powerpoint/2010/main" val="438964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541813" y="856357"/>
            <a:ext cx="8907617" cy="6001643"/>
          </a:xfrm>
          <a:prstGeom prst="rect">
            <a:avLst/>
          </a:prstGeom>
          <a:noFill/>
        </p:spPr>
        <p:txBody>
          <a:bodyPr wrap="square" rtlCol="0">
            <a:spAutoFit/>
          </a:bodyPr>
          <a:lstStyle/>
          <a:p>
            <a:pPr algn="ctr"/>
            <a:r>
              <a:rPr lang="es-ES" sz="3200" dirty="0">
                <a:latin typeface="Arial" charset="0"/>
                <a:ea typeface="Arial" charset="0"/>
                <a:cs typeface="Arial" charset="0"/>
              </a:rPr>
              <a:t>Unidad VIII: El Siglo XX</a:t>
            </a:r>
          </a:p>
          <a:p>
            <a:pPr algn="ctr"/>
            <a:endParaRPr lang="es-ES_tradnl" sz="3200" dirty="0"/>
          </a:p>
          <a:p>
            <a:pPr algn="ctr"/>
            <a:r>
              <a:rPr lang="es-ES_tradnl" sz="3200" dirty="0"/>
              <a:t>Valorar las manifestaciones artísticas del Arte del siglo XX, así como su importancia en la transición al nacionalismo mexicano.</a:t>
            </a:r>
          </a:p>
          <a:p>
            <a:pPr algn="ctr"/>
            <a:endParaRPr lang="es-ES_tradnl" sz="3200" dirty="0"/>
          </a:p>
          <a:p>
            <a:pPr lvl="0" algn="ctr"/>
            <a:r>
              <a:rPr lang="es-ES_tradnl" sz="3200" dirty="0"/>
              <a:t>1.Formación: 2. </a:t>
            </a:r>
            <a:r>
              <a:rPr lang="es-MX" sz="3200" dirty="0"/>
              <a:t>Es sensible al arte y participa en la apreciación e interpretación de sus expresiones en distintos géneros.</a:t>
            </a:r>
            <a:endParaRPr lang="es-ES_tradnl" sz="3200" dirty="0"/>
          </a:p>
          <a:p>
            <a:pPr algn="ctr"/>
            <a:endParaRPr lang="es-ES_tradnl" sz="3200" dirty="0"/>
          </a:p>
          <a:p>
            <a:pPr algn="ctr"/>
            <a:endParaRPr lang="es-ES" sz="3200" dirty="0">
              <a:latin typeface="Arial" charset="0"/>
              <a:ea typeface="Arial" charset="0"/>
              <a:cs typeface="Arial" charset="0"/>
            </a:endParaRPr>
          </a:p>
          <a:p>
            <a:pPr algn="ctr"/>
            <a:endParaRPr lang="es-ES" sz="3200" dirty="0">
              <a:latin typeface="Arial" charset="0"/>
              <a:ea typeface="Arial" charset="0"/>
              <a:cs typeface="Arial" charset="0"/>
            </a:endParaRPr>
          </a:p>
        </p:txBody>
      </p:sp>
    </p:spTree>
    <p:extLst>
      <p:ext uri="{BB962C8B-B14F-4D97-AF65-F5344CB8AC3E}">
        <p14:creationId xmlns:p14="http://schemas.microsoft.com/office/powerpoint/2010/main" val="143385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572809" y="1457227"/>
            <a:ext cx="8907617" cy="4001095"/>
          </a:xfrm>
          <a:prstGeom prst="rect">
            <a:avLst/>
          </a:prstGeom>
          <a:noFill/>
        </p:spPr>
        <p:txBody>
          <a:bodyPr wrap="square" rtlCol="0">
            <a:spAutoFit/>
          </a:bodyPr>
          <a:lstStyle/>
          <a:p>
            <a:pPr algn="ctr"/>
            <a:r>
              <a:rPr lang="es-ES" sz="2800" b="1" dirty="0">
                <a:latin typeface="Arial" charset="0"/>
                <a:ea typeface="Arial" charset="0"/>
                <a:cs typeface="Arial" charset="0"/>
              </a:rPr>
              <a:t>Resumen:</a:t>
            </a:r>
            <a:endParaRPr lang="es-ES" sz="2800" dirty="0">
              <a:latin typeface="Arial" charset="0"/>
              <a:ea typeface="Arial" charset="0"/>
              <a:cs typeface="Arial" charset="0"/>
            </a:endParaRPr>
          </a:p>
          <a:p>
            <a:pPr algn="just"/>
            <a:endParaRPr lang="es-ES" sz="2800" dirty="0">
              <a:latin typeface="Arial" charset="0"/>
              <a:ea typeface="Arial" charset="0"/>
              <a:cs typeface="Arial" charset="0"/>
            </a:endParaRPr>
          </a:p>
          <a:p>
            <a:pPr algn="just"/>
            <a:r>
              <a:rPr lang="es-ES" dirty="0"/>
              <a:t>El alumno podrá reconocer a través de la pintura en el Nacionalismo Revolucionario, los antecedentes que fueron transformando el arte en México, rescatando las características y técnicas más representativas del siglo XX, indagando en los representantes más importantes y el impacto que causo en ese periodo, tomando como referencias las obras de Diego Rivera, conociendo su educación en las artes, permitiendo que se puedan  analizar y enfatizar en el desarrollo de cada una de sus obras, estableciendo la relación más próxima con distintas épocas de la historia de México, desde la conquista por Hernán Cortés hasta la revolución y el modernismo que se fue extendiendo en todo México.</a:t>
            </a:r>
          </a:p>
          <a:p>
            <a:pPr algn="just"/>
            <a:endParaRPr lang="es-ES_tradnl" dirty="0"/>
          </a:p>
          <a:p>
            <a:pPr algn="ctr"/>
            <a:endParaRPr lang="es-ES_tradnl" dirty="0">
              <a:latin typeface="Arial" charset="0"/>
              <a:ea typeface="Arial" charset="0"/>
              <a:cs typeface="Arial" charset="0"/>
            </a:endParaRPr>
          </a:p>
          <a:p>
            <a:pPr algn="ctr"/>
            <a:r>
              <a:rPr lang="es-ES" b="1" dirty="0">
                <a:latin typeface="Arial" charset="0"/>
                <a:ea typeface="Arial" charset="0"/>
                <a:cs typeface="Arial" charset="0"/>
              </a:rPr>
              <a:t>Palabras Clave: </a:t>
            </a:r>
            <a:r>
              <a:rPr lang="es-ES" dirty="0">
                <a:latin typeface="Arial" charset="0"/>
                <a:ea typeface="Arial" charset="0"/>
                <a:cs typeface="Arial" charset="0"/>
              </a:rPr>
              <a:t>pintura, arte, técnica, muralismo, modernismo </a:t>
            </a:r>
          </a:p>
        </p:txBody>
      </p:sp>
    </p:spTree>
    <p:extLst>
      <p:ext uri="{BB962C8B-B14F-4D97-AF65-F5344CB8AC3E}">
        <p14:creationId xmlns:p14="http://schemas.microsoft.com/office/powerpoint/2010/main" val="407765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557311" y="1439514"/>
            <a:ext cx="8907617" cy="4062651"/>
          </a:xfrm>
          <a:prstGeom prst="rect">
            <a:avLst/>
          </a:prstGeom>
          <a:noFill/>
        </p:spPr>
        <p:txBody>
          <a:bodyPr wrap="square" rtlCol="0">
            <a:spAutoFit/>
          </a:bodyPr>
          <a:lstStyle/>
          <a:p>
            <a:pPr algn="ctr"/>
            <a:r>
              <a:rPr lang="es-ES" b="1" dirty="0" err="1">
                <a:latin typeface="Arial" charset="0"/>
                <a:ea typeface="Arial" charset="0"/>
                <a:cs typeface="Arial" charset="0"/>
              </a:rPr>
              <a:t>Abstrac</a:t>
            </a:r>
            <a:r>
              <a:rPr lang="es-ES" b="1" dirty="0">
                <a:latin typeface="Arial" charset="0"/>
                <a:ea typeface="Arial" charset="0"/>
                <a:cs typeface="Arial" charset="0"/>
              </a:rPr>
              <a:t>:</a:t>
            </a:r>
            <a:endParaRPr lang="es-ES" dirty="0">
              <a:latin typeface="Arial" charset="0"/>
              <a:ea typeface="Arial" charset="0"/>
              <a:cs typeface="Arial" charset="0"/>
            </a:endParaRPr>
          </a:p>
          <a:p>
            <a:pPr algn="just"/>
            <a:r>
              <a:rPr lang="es-ES" sz="2000" dirty="0" err="1"/>
              <a:t>The</a:t>
            </a:r>
            <a:r>
              <a:rPr lang="es-ES" sz="2000" dirty="0"/>
              <a:t> </a:t>
            </a:r>
            <a:r>
              <a:rPr lang="es-ES" sz="2000" dirty="0" err="1"/>
              <a:t>student</a:t>
            </a:r>
            <a:r>
              <a:rPr lang="es-ES" sz="2000" dirty="0"/>
              <a:t> </a:t>
            </a:r>
            <a:r>
              <a:rPr lang="es-ES" sz="2000" dirty="0" err="1"/>
              <a:t>will</a:t>
            </a:r>
            <a:r>
              <a:rPr lang="es-ES" sz="2000" dirty="0"/>
              <a:t> be </a:t>
            </a:r>
            <a:r>
              <a:rPr lang="es-ES" sz="2000" dirty="0" err="1"/>
              <a:t>able</a:t>
            </a:r>
            <a:r>
              <a:rPr lang="es-ES" sz="2000" dirty="0"/>
              <a:t> to </a:t>
            </a:r>
            <a:r>
              <a:rPr lang="es-ES" sz="2000" dirty="0" err="1"/>
              <a:t>recognize</a:t>
            </a:r>
            <a:r>
              <a:rPr lang="es-ES" sz="2000" dirty="0"/>
              <a:t>, </a:t>
            </a:r>
            <a:r>
              <a:rPr lang="es-ES" sz="2000" dirty="0" err="1"/>
              <a:t>through</a:t>
            </a:r>
            <a:r>
              <a:rPr lang="es-ES" sz="2000" dirty="0"/>
              <a:t> </a:t>
            </a:r>
            <a:r>
              <a:rPr lang="es-ES" sz="2000" dirty="0" err="1"/>
              <a:t>painting</a:t>
            </a:r>
            <a:r>
              <a:rPr lang="es-ES" sz="2000" dirty="0"/>
              <a:t> in </a:t>
            </a:r>
            <a:r>
              <a:rPr lang="es-ES" sz="2000" dirty="0" err="1"/>
              <a:t>Revolutionary</a:t>
            </a:r>
            <a:r>
              <a:rPr lang="es-ES" sz="2000" dirty="0"/>
              <a:t> </a:t>
            </a:r>
            <a:r>
              <a:rPr lang="es-ES" sz="2000" dirty="0" err="1"/>
              <a:t>Nationalism</a:t>
            </a:r>
            <a:r>
              <a:rPr lang="es-ES" sz="2000" dirty="0"/>
              <a:t>, </a:t>
            </a:r>
            <a:r>
              <a:rPr lang="es-ES" sz="2000" dirty="0" err="1"/>
              <a:t>the</a:t>
            </a:r>
            <a:r>
              <a:rPr lang="es-ES" sz="2000" dirty="0"/>
              <a:t> </a:t>
            </a:r>
            <a:r>
              <a:rPr lang="es-ES" sz="2000" dirty="0" err="1"/>
              <a:t>antecedents</a:t>
            </a:r>
            <a:r>
              <a:rPr lang="es-ES" sz="2000" dirty="0"/>
              <a:t> </a:t>
            </a:r>
            <a:r>
              <a:rPr lang="es-ES" sz="2000" dirty="0" err="1"/>
              <a:t>that</a:t>
            </a:r>
            <a:r>
              <a:rPr lang="es-ES" sz="2000" dirty="0"/>
              <a:t> </a:t>
            </a:r>
            <a:r>
              <a:rPr lang="es-ES" sz="2000" dirty="0" err="1"/>
              <a:t>were</a:t>
            </a:r>
            <a:r>
              <a:rPr lang="es-ES" sz="2000" dirty="0"/>
              <a:t> </a:t>
            </a:r>
            <a:r>
              <a:rPr lang="es-ES" sz="2000" dirty="0" err="1"/>
              <a:t>transforming</a:t>
            </a:r>
            <a:r>
              <a:rPr lang="es-ES" sz="2000" dirty="0"/>
              <a:t> art in </a:t>
            </a:r>
            <a:r>
              <a:rPr lang="es-ES" sz="2000" dirty="0" err="1"/>
              <a:t>Mexico</a:t>
            </a:r>
            <a:r>
              <a:rPr lang="es-ES" sz="2000" dirty="0"/>
              <a:t>, </a:t>
            </a:r>
            <a:r>
              <a:rPr lang="es-ES" sz="2000" dirty="0" err="1"/>
              <a:t>rescuing</a:t>
            </a:r>
            <a:r>
              <a:rPr lang="es-ES" sz="2000" dirty="0"/>
              <a:t> </a:t>
            </a:r>
            <a:r>
              <a:rPr lang="es-ES" sz="2000" dirty="0" err="1"/>
              <a:t>the</a:t>
            </a:r>
            <a:r>
              <a:rPr lang="es-ES" sz="2000" dirty="0"/>
              <a:t> </a:t>
            </a:r>
            <a:r>
              <a:rPr lang="es-ES" sz="2000" dirty="0" err="1"/>
              <a:t>most</a:t>
            </a:r>
            <a:r>
              <a:rPr lang="es-ES" sz="2000" dirty="0"/>
              <a:t> </a:t>
            </a:r>
            <a:r>
              <a:rPr lang="es-ES" sz="2000" dirty="0" err="1"/>
              <a:t>representative</a:t>
            </a:r>
            <a:r>
              <a:rPr lang="es-ES" sz="2000" dirty="0"/>
              <a:t> </a:t>
            </a:r>
            <a:r>
              <a:rPr lang="es-ES" sz="2000" dirty="0" err="1"/>
              <a:t>characteristics</a:t>
            </a:r>
            <a:r>
              <a:rPr lang="es-ES" sz="2000" dirty="0"/>
              <a:t> and </a:t>
            </a:r>
            <a:r>
              <a:rPr lang="es-ES" sz="2000" dirty="0" err="1"/>
              <a:t>techniques</a:t>
            </a:r>
            <a:r>
              <a:rPr lang="es-ES" sz="2000" dirty="0"/>
              <a:t> of </a:t>
            </a:r>
            <a:r>
              <a:rPr lang="es-ES" sz="2000" dirty="0" err="1"/>
              <a:t>the</a:t>
            </a:r>
            <a:r>
              <a:rPr lang="es-ES" sz="2000" dirty="0"/>
              <a:t> 20th </a:t>
            </a:r>
            <a:r>
              <a:rPr lang="es-ES" sz="2000" dirty="0" err="1"/>
              <a:t>century</a:t>
            </a:r>
            <a:r>
              <a:rPr lang="es-ES" sz="2000" dirty="0"/>
              <a:t>, </a:t>
            </a:r>
            <a:r>
              <a:rPr lang="es-ES" sz="2000" dirty="0" err="1"/>
              <a:t>investigating</a:t>
            </a:r>
            <a:r>
              <a:rPr lang="es-ES" sz="2000" dirty="0"/>
              <a:t> </a:t>
            </a:r>
            <a:r>
              <a:rPr lang="es-ES" sz="2000" dirty="0" err="1"/>
              <a:t>the</a:t>
            </a:r>
            <a:r>
              <a:rPr lang="es-ES" sz="2000" dirty="0"/>
              <a:t> </a:t>
            </a:r>
            <a:r>
              <a:rPr lang="es-ES" sz="2000" dirty="0" err="1"/>
              <a:t>most</a:t>
            </a:r>
            <a:r>
              <a:rPr lang="es-ES" sz="2000" dirty="0"/>
              <a:t> </a:t>
            </a:r>
            <a:r>
              <a:rPr lang="es-ES" sz="2000" dirty="0" err="1"/>
              <a:t>important</a:t>
            </a:r>
            <a:r>
              <a:rPr lang="es-ES" sz="2000" dirty="0"/>
              <a:t> </a:t>
            </a:r>
            <a:r>
              <a:rPr lang="es-ES" sz="2000" dirty="0" err="1"/>
              <a:t>representatives</a:t>
            </a:r>
            <a:r>
              <a:rPr lang="es-ES" sz="2000" dirty="0"/>
              <a:t> and </a:t>
            </a:r>
            <a:r>
              <a:rPr lang="es-ES" sz="2000" dirty="0" err="1"/>
              <a:t>the</a:t>
            </a:r>
            <a:r>
              <a:rPr lang="es-ES" sz="2000" dirty="0"/>
              <a:t> </a:t>
            </a:r>
            <a:r>
              <a:rPr lang="es-ES" sz="2000" dirty="0" err="1"/>
              <a:t>impact</a:t>
            </a:r>
            <a:r>
              <a:rPr lang="es-ES" sz="2000" dirty="0"/>
              <a:t> </a:t>
            </a:r>
            <a:r>
              <a:rPr lang="es-ES" sz="2000" dirty="0" err="1"/>
              <a:t>it</a:t>
            </a:r>
            <a:r>
              <a:rPr lang="es-ES" sz="2000" dirty="0"/>
              <a:t> </a:t>
            </a:r>
            <a:r>
              <a:rPr lang="es-ES" sz="2000" dirty="0" err="1"/>
              <a:t>caused</a:t>
            </a:r>
            <a:r>
              <a:rPr lang="es-ES" sz="2000" dirty="0"/>
              <a:t> in </a:t>
            </a:r>
            <a:r>
              <a:rPr lang="es-ES" sz="2000" dirty="0" err="1"/>
              <a:t>that</a:t>
            </a:r>
            <a:r>
              <a:rPr lang="es-ES" sz="2000" dirty="0"/>
              <a:t> </a:t>
            </a:r>
            <a:r>
              <a:rPr lang="es-ES" sz="2000" dirty="0" err="1"/>
              <a:t>period</a:t>
            </a:r>
            <a:r>
              <a:rPr lang="es-ES" sz="2000" dirty="0"/>
              <a:t>, </a:t>
            </a:r>
            <a:r>
              <a:rPr lang="es-ES" sz="2000" dirty="0" err="1"/>
              <a:t>taking</a:t>
            </a:r>
            <a:r>
              <a:rPr lang="es-ES" sz="2000" dirty="0"/>
              <a:t> as </a:t>
            </a:r>
            <a:r>
              <a:rPr lang="es-ES" sz="2000" dirty="0" err="1"/>
              <a:t>references</a:t>
            </a:r>
            <a:r>
              <a:rPr lang="es-ES" sz="2000" dirty="0"/>
              <a:t> </a:t>
            </a:r>
            <a:r>
              <a:rPr lang="es-ES" sz="2000" dirty="0" err="1"/>
              <a:t>the</a:t>
            </a:r>
            <a:r>
              <a:rPr lang="es-ES" sz="2000" dirty="0"/>
              <a:t> </a:t>
            </a:r>
            <a:r>
              <a:rPr lang="es-ES" sz="2000" dirty="0" err="1"/>
              <a:t>works</a:t>
            </a:r>
            <a:r>
              <a:rPr lang="es-ES" sz="2000" dirty="0"/>
              <a:t> of Diego Rivera, </a:t>
            </a:r>
            <a:r>
              <a:rPr lang="es-ES" sz="2000" dirty="0" err="1"/>
              <a:t>knowing</a:t>
            </a:r>
            <a:r>
              <a:rPr lang="es-ES" sz="2000" dirty="0"/>
              <a:t> </a:t>
            </a:r>
            <a:r>
              <a:rPr lang="es-ES" sz="2000" dirty="0" err="1"/>
              <a:t>his</a:t>
            </a:r>
            <a:r>
              <a:rPr lang="es-ES" sz="2000" dirty="0"/>
              <a:t> </a:t>
            </a:r>
            <a:r>
              <a:rPr lang="es-ES" sz="2000" dirty="0" err="1"/>
              <a:t>education</a:t>
            </a:r>
            <a:r>
              <a:rPr lang="es-ES" sz="2000" dirty="0"/>
              <a:t> in </a:t>
            </a:r>
            <a:r>
              <a:rPr lang="es-ES" sz="2000" dirty="0" err="1"/>
              <a:t>the</a:t>
            </a:r>
            <a:r>
              <a:rPr lang="es-ES" sz="2000" dirty="0"/>
              <a:t> </a:t>
            </a:r>
            <a:r>
              <a:rPr lang="es-ES" sz="2000" dirty="0" err="1"/>
              <a:t>arts</a:t>
            </a:r>
            <a:r>
              <a:rPr lang="es-ES" sz="2000" dirty="0"/>
              <a:t>, </a:t>
            </a:r>
            <a:r>
              <a:rPr lang="es-ES" sz="2000" dirty="0" err="1"/>
              <a:t>allowing</a:t>
            </a:r>
            <a:r>
              <a:rPr lang="es-ES" sz="2000" dirty="0"/>
              <a:t> </a:t>
            </a:r>
            <a:r>
              <a:rPr lang="es-ES" sz="2000" dirty="0" err="1"/>
              <a:t>them</a:t>
            </a:r>
            <a:r>
              <a:rPr lang="es-ES" sz="2000" dirty="0"/>
              <a:t> to be </a:t>
            </a:r>
            <a:r>
              <a:rPr lang="es-ES" sz="2000" dirty="0" err="1"/>
              <a:t>analyzed</a:t>
            </a:r>
            <a:r>
              <a:rPr lang="es-ES" sz="2000" dirty="0"/>
              <a:t> and </a:t>
            </a:r>
            <a:r>
              <a:rPr lang="es-ES" sz="2000" dirty="0" err="1"/>
              <a:t>emphasized</a:t>
            </a:r>
            <a:r>
              <a:rPr lang="es-ES" sz="2000" dirty="0"/>
              <a:t> in </a:t>
            </a:r>
            <a:r>
              <a:rPr lang="es-ES" sz="2000" dirty="0" err="1"/>
              <a:t>the</a:t>
            </a:r>
            <a:r>
              <a:rPr lang="es-ES" sz="2000" dirty="0"/>
              <a:t> </a:t>
            </a:r>
            <a:r>
              <a:rPr lang="es-ES" sz="2000" dirty="0" err="1"/>
              <a:t>development</a:t>
            </a:r>
            <a:r>
              <a:rPr lang="es-ES" sz="2000" dirty="0"/>
              <a:t> of </a:t>
            </a:r>
            <a:r>
              <a:rPr lang="es-ES" sz="2000" dirty="0" err="1"/>
              <a:t>each</a:t>
            </a:r>
            <a:r>
              <a:rPr lang="es-ES" sz="2000" dirty="0"/>
              <a:t> of </a:t>
            </a:r>
            <a:r>
              <a:rPr lang="es-ES" sz="2000" dirty="0" err="1"/>
              <a:t>his</a:t>
            </a:r>
            <a:r>
              <a:rPr lang="es-ES" sz="2000" dirty="0"/>
              <a:t> </a:t>
            </a:r>
            <a:r>
              <a:rPr lang="es-ES" sz="2000" dirty="0" err="1"/>
              <a:t>works</a:t>
            </a:r>
            <a:r>
              <a:rPr lang="es-ES" sz="2000" dirty="0"/>
              <a:t>, </a:t>
            </a:r>
            <a:r>
              <a:rPr lang="es-ES" sz="2000" dirty="0" err="1"/>
              <a:t>establishing</a:t>
            </a:r>
            <a:r>
              <a:rPr lang="es-ES" sz="2000" dirty="0"/>
              <a:t> </a:t>
            </a:r>
            <a:r>
              <a:rPr lang="es-ES" sz="2000" dirty="0" err="1"/>
              <a:t>the</a:t>
            </a:r>
            <a:r>
              <a:rPr lang="es-ES" sz="2000" dirty="0"/>
              <a:t> </a:t>
            </a:r>
            <a:r>
              <a:rPr lang="es-ES" sz="2000" dirty="0" err="1"/>
              <a:t>closest</a:t>
            </a:r>
            <a:r>
              <a:rPr lang="es-ES" sz="2000" dirty="0"/>
              <a:t> </a:t>
            </a:r>
            <a:r>
              <a:rPr lang="es-ES" sz="2000" dirty="0" err="1"/>
              <a:t>relationship</a:t>
            </a:r>
            <a:r>
              <a:rPr lang="es-ES" sz="2000" dirty="0"/>
              <a:t> </a:t>
            </a:r>
            <a:r>
              <a:rPr lang="es-ES" sz="2000" dirty="0" err="1"/>
              <a:t>with</a:t>
            </a:r>
            <a:r>
              <a:rPr lang="es-ES" sz="2000" dirty="0"/>
              <a:t> </a:t>
            </a:r>
            <a:r>
              <a:rPr lang="es-ES" sz="2000" dirty="0" err="1"/>
              <a:t>different</a:t>
            </a:r>
            <a:r>
              <a:rPr lang="es-ES" sz="2000" dirty="0"/>
              <a:t> </a:t>
            </a:r>
            <a:r>
              <a:rPr lang="es-ES" sz="2000" dirty="0" err="1"/>
              <a:t>periods</a:t>
            </a:r>
            <a:r>
              <a:rPr lang="es-ES" sz="2000" dirty="0"/>
              <a:t> in </a:t>
            </a:r>
            <a:r>
              <a:rPr lang="es-ES" sz="2000" dirty="0" err="1"/>
              <a:t>the</a:t>
            </a:r>
            <a:r>
              <a:rPr lang="es-ES" sz="2000" dirty="0"/>
              <a:t> </a:t>
            </a:r>
            <a:r>
              <a:rPr lang="es-ES" sz="2000" dirty="0" err="1"/>
              <a:t>history</a:t>
            </a:r>
            <a:r>
              <a:rPr lang="es-ES" sz="2000" dirty="0"/>
              <a:t> of </a:t>
            </a:r>
            <a:r>
              <a:rPr lang="es-ES" sz="2000" dirty="0" err="1"/>
              <a:t>Mexico</a:t>
            </a:r>
            <a:r>
              <a:rPr lang="es-ES" sz="2000" dirty="0"/>
              <a:t>, </a:t>
            </a:r>
            <a:r>
              <a:rPr lang="es-ES" sz="2000" dirty="0" err="1"/>
              <a:t>since</a:t>
            </a:r>
            <a:r>
              <a:rPr lang="es-ES" sz="2000" dirty="0"/>
              <a:t> </a:t>
            </a:r>
            <a:r>
              <a:rPr lang="es-ES" sz="2000" dirty="0" err="1"/>
              <a:t>the</a:t>
            </a:r>
            <a:r>
              <a:rPr lang="es-ES" sz="2000" dirty="0"/>
              <a:t> </a:t>
            </a:r>
            <a:r>
              <a:rPr lang="es-ES" sz="2000" dirty="0" err="1"/>
              <a:t>conquest</a:t>
            </a:r>
            <a:r>
              <a:rPr lang="es-ES" sz="2000" dirty="0"/>
              <a:t> </a:t>
            </a:r>
            <a:r>
              <a:rPr lang="es-ES" sz="2000" dirty="0" err="1"/>
              <a:t>by</a:t>
            </a:r>
            <a:r>
              <a:rPr lang="es-ES" sz="2000" dirty="0"/>
              <a:t> Hernán Cortés </a:t>
            </a:r>
            <a:r>
              <a:rPr lang="es-ES" sz="2000" dirty="0" err="1"/>
              <a:t>until</a:t>
            </a:r>
            <a:r>
              <a:rPr lang="es-ES" sz="2000" dirty="0"/>
              <a:t> </a:t>
            </a:r>
            <a:r>
              <a:rPr lang="es-ES" sz="2000" dirty="0" err="1"/>
              <a:t>the</a:t>
            </a:r>
            <a:r>
              <a:rPr lang="es-ES" sz="2000" dirty="0"/>
              <a:t> </a:t>
            </a:r>
            <a:r>
              <a:rPr lang="es-ES" sz="2000" dirty="0" err="1"/>
              <a:t>revolution</a:t>
            </a:r>
            <a:r>
              <a:rPr lang="es-ES" sz="2000" dirty="0"/>
              <a:t> and </a:t>
            </a:r>
            <a:r>
              <a:rPr lang="es-ES" sz="2000" dirty="0" err="1"/>
              <a:t>modernism</a:t>
            </a:r>
            <a:r>
              <a:rPr lang="es-ES" sz="2000" dirty="0"/>
              <a:t> </a:t>
            </a:r>
            <a:r>
              <a:rPr lang="es-ES" sz="2000" dirty="0" err="1"/>
              <a:t>that</a:t>
            </a:r>
            <a:r>
              <a:rPr lang="es-ES" sz="2000" dirty="0"/>
              <a:t> spread </a:t>
            </a:r>
            <a:r>
              <a:rPr lang="es-ES" sz="2000" dirty="0" err="1"/>
              <a:t>throughout</a:t>
            </a:r>
            <a:r>
              <a:rPr lang="es-ES" sz="2000" dirty="0"/>
              <a:t> </a:t>
            </a:r>
            <a:r>
              <a:rPr lang="es-ES" sz="2000" dirty="0" err="1"/>
              <a:t>Mexico</a:t>
            </a:r>
            <a:r>
              <a:rPr lang="es-ES" sz="2000" dirty="0"/>
              <a:t>.</a:t>
            </a:r>
            <a:endParaRPr lang="es-ES" sz="2000" dirty="0">
              <a:latin typeface="Arial" charset="0"/>
              <a:ea typeface="Arial" charset="0"/>
              <a:cs typeface="Arial" charset="0"/>
            </a:endParaRPr>
          </a:p>
          <a:p>
            <a:pPr algn="just"/>
            <a:endParaRPr lang="es-ES" sz="2000" dirty="0">
              <a:latin typeface="Arial" charset="0"/>
              <a:ea typeface="Arial" charset="0"/>
              <a:cs typeface="Arial" charset="0"/>
            </a:endParaRPr>
          </a:p>
          <a:p>
            <a:pPr algn="just"/>
            <a:endParaRPr lang="es-ES_tradnl" sz="2000" dirty="0">
              <a:latin typeface="Arial" charset="0"/>
              <a:ea typeface="Arial" charset="0"/>
              <a:cs typeface="Arial" charset="0"/>
            </a:endParaRPr>
          </a:p>
          <a:p>
            <a:pPr algn="ctr"/>
            <a:r>
              <a:rPr lang="es-ES" sz="2000" b="1" dirty="0" err="1">
                <a:latin typeface="Arial" charset="0"/>
                <a:ea typeface="Arial" charset="0"/>
                <a:cs typeface="Arial" charset="0"/>
              </a:rPr>
              <a:t>Keywords</a:t>
            </a:r>
            <a:r>
              <a:rPr lang="es-ES" sz="2000" b="1" dirty="0">
                <a:latin typeface="Arial" charset="0"/>
                <a:ea typeface="Arial" charset="0"/>
                <a:cs typeface="Arial" charset="0"/>
              </a:rPr>
              <a:t>: </a:t>
            </a:r>
            <a:r>
              <a:rPr lang="es-ES" sz="2000" dirty="0" err="1"/>
              <a:t>painting</a:t>
            </a:r>
            <a:r>
              <a:rPr lang="es-ES" sz="2000" dirty="0"/>
              <a:t>, art, </a:t>
            </a:r>
            <a:r>
              <a:rPr lang="es-ES" sz="2000" dirty="0" err="1"/>
              <a:t>technique</a:t>
            </a:r>
            <a:r>
              <a:rPr lang="es-ES" sz="2000" dirty="0"/>
              <a:t>, </a:t>
            </a:r>
            <a:r>
              <a:rPr lang="es-ES" sz="2000" dirty="0" err="1"/>
              <a:t>muralism</a:t>
            </a:r>
            <a:r>
              <a:rPr lang="es-ES" sz="2000" dirty="0"/>
              <a:t>, </a:t>
            </a:r>
            <a:r>
              <a:rPr lang="es-ES" sz="2000" dirty="0" err="1"/>
              <a:t>modernism</a:t>
            </a:r>
            <a:endParaRPr lang="es-ES" sz="2000" dirty="0">
              <a:latin typeface="Arial" charset="0"/>
              <a:ea typeface="Arial" charset="0"/>
              <a:cs typeface="Arial" charset="0"/>
            </a:endParaRPr>
          </a:p>
        </p:txBody>
      </p:sp>
    </p:spTree>
    <p:extLst>
      <p:ext uri="{BB962C8B-B14F-4D97-AF65-F5344CB8AC3E}">
        <p14:creationId xmlns:p14="http://schemas.microsoft.com/office/powerpoint/2010/main" val="702256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5446525" y="340848"/>
            <a:ext cx="4291576" cy="1077218"/>
          </a:xfrm>
          <a:prstGeom prst="rect">
            <a:avLst/>
          </a:prstGeom>
          <a:noFill/>
        </p:spPr>
        <p:txBody>
          <a:bodyPr wrap="square" rtlCol="0">
            <a:spAutoFit/>
          </a:bodyPr>
          <a:lstStyle/>
          <a:p>
            <a:pPr algn="ctr"/>
            <a:r>
              <a:rPr lang="es-ES" sz="3200" b="1" dirty="0">
                <a:latin typeface="Arial" charset="0"/>
                <a:ea typeface="Arial" charset="0"/>
                <a:cs typeface="Arial" charset="0"/>
              </a:rPr>
              <a:t>Antecedentes de </a:t>
            </a:r>
            <a:r>
              <a:rPr lang="es-ES" sz="3200" b="1">
                <a:latin typeface="Arial" charset="0"/>
                <a:ea typeface="Arial" charset="0"/>
                <a:cs typeface="Arial" charset="0"/>
              </a:rPr>
              <a:t>la Pintura</a:t>
            </a:r>
            <a:endParaRPr lang="es-ES" sz="3200" dirty="0">
              <a:latin typeface="Arial" charset="0"/>
              <a:ea typeface="Arial" charset="0"/>
              <a:cs typeface="Arial" charset="0"/>
            </a:endParaRPr>
          </a:p>
        </p:txBody>
      </p:sp>
      <p:sp>
        <p:nvSpPr>
          <p:cNvPr id="4" name="CuadroTexto 3"/>
          <p:cNvSpPr txBox="1"/>
          <p:nvPr/>
        </p:nvSpPr>
        <p:spPr>
          <a:xfrm>
            <a:off x="594101" y="2243391"/>
            <a:ext cx="5206182" cy="3046988"/>
          </a:xfrm>
          <a:prstGeom prst="rect">
            <a:avLst/>
          </a:prstGeom>
          <a:noFill/>
        </p:spPr>
        <p:txBody>
          <a:bodyPr wrap="square" rtlCol="0">
            <a:spAutoFit/>
          </a:bodyPr>
          <a:lstStyle/>
          <a:p>
            <a:pPr marL="457200" indent="-457200">
              <a:buFont typeface="Arial" charset="0"/>
              <a:buChar char="•"/>
            </a:pPr>
            <a:r>
              <a:rPr lang="es-ES" sz="3200" dirty="0">
                <a:latin typeface="Arial" charset="0"/>
                <a:ea typeface="Arial" charset="0"/>
                <a:cs typeface="Arial" charset="0"/>
              </a:rPr>
              <a:t>Se desarrolla en el siglo XX.</a:t>
            </a:r>
          </a:p>
          <a:p>
            <a:pPr marL="457200" indent="-457200">
              <a:buFont typeface="Arial" charset="0"/>
              <a:buChar char="•"/>
            </a:pPr>
            <a:r>
              <a:rPr lang="es-ES" sz="3200" dirty="0">
                <a:latin typeface="Arial" charset="0"/>
                <a:ea typeface="Arial" charset="0"/>
                <a:cs typeface="Arial" charset="0"/>
              </a:rPr>
              <a:t>Ligada a problemas políticos y sociales.</a:t>
            </a:r>
          </a:p>
          <a:p>
            <a:pPr marL="457200" indent="-457200">
              <a:buFont typeface="Arial" charset="0"/>
              <a:buChar char="•"/>
            </a:pPr>
            <a:r>
              <a:rPr lang="es-ES" sz="3200" dirty="0">
                <a:latin typeface="Arial" charset="0"/>
                <a:ea typeface="Arial" charset="0"/>
                <a:cs typeface="Arial" charset="0"/>
              </a:rPr>
              <a:t>La pintura muralista se desarrollo mayormente.</a:t>
            </a:r>
          </a:p>
        </p:txBody>
      </p:sp>
      <p:pic>
        <p:nvPicPr>
          <p:cNvPr id="2" name="Imagen 1"/>
          <p:cNvPicPr>
            <a:picLocks noChangeAspect="1"/>
          </p:cNvPicPr>
          <p:nvPr/>
        </p:nvPicPr>
        <p:blipFill>
          <a:blip r:embed="rId2"/>
          <a:stretch>
            <a:fillRect/>
          </a:stretch>
        </p:blipFill>
        <p:spPr>
          <a:xfrm>
            <a:off x="6257892" y="1758914"/>
            <a:ext cx="3022600" cy="3810000"/>
          </a:xfrm>
          <a:prstGeom prst="rect">
            <a:avLst/>
          </a:prstGeom>
        </p:spPr>
      </p:pic>
      <p:sp>
        <p:nvSpPr>
          <p:cNvPr id="6" name="Rectángulo 5"/>
          <p:cNvSpPr/>
          <p:nvPr/>
        </p:nvSpPr>
        <p:spPr>
          <a:xfrm>
            <a:off x="1805813" y="5751023"/>
            <a:ext cx="4304668" cy="215444"/>
          </a:xfrm>
          <a:prstGeom prst="rect">
            <a:avLst/>
          </a:prstGeom>
        </p:spPr>
        <p:txBody>
          <a:bodyPr wrap="square">
            <a:spAutoFit/>
          </a:bodyPr>
          <a:lstStyle/>
          <a:p>
            <a:r>
              <a:rPr lang="es-ES_tradnl" sz="800" dirty="0"/>
              <a:t>https://</a:t>
            </a:r>
            <a:r>
              <a:rPr lang="es-ES_tradnl" sz="800" dirty="0" err="1"/>
              <a:t>fahrenheitmagazine.com</a:t>
            </a:r>
            <a:r>
              <a:rPr lang="es-ES_tradnl" sz="800" dirty="0"/>
              <a:t>/arte/cinco-obras-de-arte-inspiradas-en-la-</a:t>
            </a:r>
            <a:r>
              <a:rPr lang="es-ES_tradnl" sz="800" dirty="0" err="1"/>
              <a:t>revolucion</a:t>
            </a:r>
            <a:r>
              <a:rPr lang="es-ES_tradnl" sz="800" dirty="0"/>
              <a:t>-mexicana</a:t>
            </a:r>
          </a:p>
        </p:txBody>
      </p:sp>
      <p:sp>
        <p:nvSpPr>
          <p:cNvPr id="7" name="CuadroTexto 6"/>
          <p:cNvSpPr txBox="1"/>
          <p:nvPr/>
        </p:nvSpPr>
        <p:spPr>
          <a:xfrm>
            <a:off x="6511379" y="5612525"/>
            <a:ext cx="2515626" cy="246221"/>
          </a:xfrm>
          <a:prstGeom prst="rect">
            <a:avLst/>
          </a:prstGeom>
          <a:noFill/>
        </p:spPr>
        <p:txBody>
          <a:bodyPr wrap="square" rtlCol="0">
            <a:spAutoFit/>
          </a:bodyPr>
          <a:lstStyle/>
          <a:p>
            <a:pPr algn="ctr"/>
            <a:r>
              <a:rPr lang="es-ES" sz="1000" dirty="0">
                <a:latin typeface="Arial" charset="0"/>
                <a:ea typeface="Arial" charset="0"/>
                <a:cs typeface="Arial" charset="0"/>
              </a:rPr>
              <a:t>Zapata, líder agrario – </a:t>
            </a:r>
            <a:r>
              <a:rPr lang="es-ES" sz="1000">
                <a:latin typeface="Arial" charset="0"/>
                <a:ea typeface="Arial" charset="0"/>
                <a:cs typeface="Arial" charset="0"/>
              </a:rPr>
              <a:t>Diego Rivera </a:t>
            </a:r>
            <a:endParaRPr lang="es-ES" sz="1000" dirty="0">
              <a:latin typeface="Arial" charset="0"/>
              <a:ea typeface="Arial" charset="0"/>
              <a:cs typeface="Arial" charset="0"/>
            </a:endParaRPr>
          </a:p>
        </p:txBody>
      </p:sp>
    </p:spTree>
    <p:extLst>
      <p:ext uri="{BB962C8B-B14F-4D97-AF65-F5344CB8AC3E}">
        <p14:creationId xmlns:p14="http://schemas.microsoft.com/office/powerpoint/2010/main" val="249459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04618" y="447133"/>
            <a:ext cx="8833849" cy="584775"/>
          </a:xfrm>
          <a:prstGeom prst="rect">
            <a:avLst/>
          </a:prstGeom>
          <a:noFill/>
        </p:spPr>
        <p:txBody>
          <a:bodyPr wrap="square" rtlCol="0">
            <a:spAutoFit/>
          </a:bodyPr>
          <a:lstStyle/>
          <a:p>
            <a:pPr algn="ctr"/>
            <a:r>
              <a:rPr lang="es-ES" sz="3200" b="1" dirty="0">
                <a:latin typeface="Arial" charset="0"/>
                <a:ea typeface="Arial" charset="0"/>
                <a:cs typeface="Arial" charset="0"/>
              </a:rPr>
              <a:t>Antecedentes de </a:t>
            </a:r>
            <a:r>
              <a:rPr lang="es-ES" sz="3200" b="1">
                <a:latin typeface="Arial" charset="0"/>
                <a:ea typeface="Arial" charset="0"/>
                <a:cs typeface="Arial" charset="0"/>
              </a:rPr>
              <a:t>la Pintura</a:t>
            </a:r>
            <a:endParaRPr lang="es-ES" sz="3200" dirty="0">
              <a:latin typeface="Arial" charset="0"/>
              <a:ea typeface="Arial" charset="0"/>
              <a:cs typeface="Arial"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568859588"/>
              </p:ext>
            </p:extLst>
          </p:nvPr>
        </p:nvGraphicFramePr>
        <p:xfrm>
          <a:off x="694504" y="1162373"/>
          <a:ext cx="8976438" cy="4847918"/>
        </p:xfrm>
        <a:graphic>
          <a:graphicData uri="http://schemas.openxmlformats.org/drawingml/2006/table">
            <a:tbl>
              <a:tblPr firstRow="1" bandRow="1">
                <a:tableStyleId>{72833802-FEF1-4C79-8D5D-14CF1EAF98D9}</a:tableStyleId>
              </a:tblPr>
              <a:tblGrid>
                <a:gridCol w="4488219">
                  <a:extLst>
                    <a:ext uri="{9D8B030D-6E8A-4147-A177-3AD203B41FA5}">
                      <a16:colId xmlns:a16="http://schemas.microsoft.com/office/drawing/2014/main" val="20000"/>
                    </a:ext>
                  </a:extLst>
                </a:gridCol>
                <a:gridCol w="4488219">
                  <a:extLst>
                    <a:ext uri="{9D8B030D-6E8A-4147-A177-3AD203B41FA5}">
                      <a16:colId xmlns:a16="http://schemas.microsoft.com/office/drawing/2014/main" val="20001"/>
                    </a:ext>
                  </a:extLst>
                </a:gridCol>
              </a:tblGrid>
              <a:tr h="1087679">
                <a:tc>
                  <a:txBody>
                    <a:bodyPr/>
                    <a:lstStyle/>
                    <a:p>
                      <a:pPr algn="ctr"/>
                      <a:r>
                        <a:rPr lang="es-ES_tradnl" sz="1800" dirty="0" smtClean="0"/>
                        <a:t>Porfiriato</a:t>
                      </a:r>
                      <a:r>
                        <a:rPr lang="es-ES_tradnl" sz="1800" baseline="0" dirty="0" smtClean="0"/>
                        <a:t> </a:t>
                      </a:r>
                      <a:endParaRPr lang="es-ES_tradnl" sz="1800" dirty="0"/>
                    </a:p>
                  </a:txBody>
                  <a:tcPr/>
                </a:tc>
                <a:tc>
                  <a:txBody>
                    <a:bodyPr/>
                    <a:lstStyle/>
                    <a:p>
                      <a:pPr algn="ctr"/>
                      <a:r>
                        <a:rPr lang="es-ES_tradnl" sz="1800" dirty="0" smtClean="0"/>
                        <a:t>Revolución</a:t>
                      </a:r>
                      <a:endParaRPr lang="es-ES_tradnl" sz="1800" dirty="0"/>
                    </a:p>
                  </a:txBody>
                  <a:tcPr/>
                </a:tc>
                <a:extLst>
                  <a:ext uri="{0D108BD9-81ED-4DB2-BD59-A6C34878D82A}">
                    <a16:rowId xmlns:a16="http://schemas.microsoft.com/office/drawing/2014/main" val="10000"/>
                  </a:ext>
                </a:extLst>
              </a:tr>
              <a:tr h="3760239">
                <a:tc>
                  <a:txBody>
                    <a:bodyPr/>
                    <a:lstStyle/>
                    <a:p>
                      <a:pPr algn="ctr"/>
                      <a:r>
                        <a:rPr lang="es-ES_tradnl" sz="1800" dirty="0" smtClean="0"/>
                        <a:t>Los artistas  eran aceptados por la sociedad siempre</a:t>
                      </a:r>
                      <a:r>
                        <a:rPr lang="es-ES_tradnl" sz="1800" baseline="0" dirty="0" smtClean="0"/>
                        <a:t> y cuando tuviesen una inclinación hacia lo europeo.</a:t>
                      </a:r>
                    </a:p>
                    <a:p>
                      <a:pPr algn="ctr"/>
                      <a:endParaRPr lang="es-ES_tradnl" sz="1800" baseline="0" dirty="0" smtClean="0"/>
                    </a:p>
                    <a:p>
                      <a:pPr algn="ctr"/>
                      <a:endParaRPr lang="es-ES_tradnl" sz="1800" baseline="0" dirty="0" smtClean="0"/>
                    </a:p>
                    <a:p>
                      <a:pPr algn="ctr"/>
                      <a:endParaRPr lang="es-ES_tradnl" sz="1800" baseline="0" dirty="0" smtClean="0"/>
                    </a:p>
                    <a:p>
                      <a:pPr algn="ctr"/>
                      <a:endParaRPr lang="es-ES_tradnl" sz="1800" baseline="0" dirty="0" smtClean="0"/>
                    </a:p>
                    <a:p>
                      <a:pPr algn="ctr"/>
                      <a:endParaRPr lang="es-ES_tradnl" sz="1800" baseline="0" dirty="0" smtClean="0"/>
                    </a:p>
                    <a:p>
                      <a:pPr algn="ctr"/>
                      <a:endParaRPr lang="es-ES_tradnl" sz="1800" baseline="0" dirty="0" smtClean="0"/>
                    </a:p>
                    <a:p>
                      <a:pPr algn="ctr"/>
                      <a:endParaRPr lang="es-ES_tradnl" sz="1800" baseline="0" dirty="0" smtClean="0"/>
                    </a:p>
                    <a:p>
                      <a:pPr algn="ctr"/>
                      <a:endParaRPr lang="es-ES_tradnl" sz="1800" baseline="0" dirty="0" smtClean="0"/>
                    </a:p>
                    <a:p>
                      <a:pPr algn="ctr"/>
                      <a:r>
                        <a:rPr lang="es-ES_tradnl" sz="1000" b="0" i="0" u="none" strike="noStrike" kern="1200" dirty="0" smtClean="0">
                          <a:solidFill>
                            <a:schemeClr val="tx1"/>
                          </a:solidFill>
                          <a:effectLst/>
                          <a:latin typeface="+mn-lt"/>
                          <a:ea typeface="+mn-ea"/>
                          <a:cs typeface="+mn-cs"/>
                        </a:rPr>
                        <a:t>El Valle de México - José María Velasco</a:t>
                      </a:r>
                      <a:endParaRPr lang="es-ES_tradnl" sz="1000" dirty="0"/>
                    </a:p>
                  </a:txBody>
                  <a:tcPr/>
                </a:tc>
                <a:tc>
                  <a:txBody>
                    <a:bodyPr/>
                    <a:lstStyle/>
                    <a:p>
                      <a:pPr algn="ctr"/>
                      <a:r>
                        <a:rPr lang="es-ES_tradnl" sz="1800" dirty="0" smtClean="0"/>
                        <a:t>En 1910 los temas eran más tradicionales, populares en aspectos mexicanos.</a:t>
                      </a:r>
                    </a:p>
                    <a:p>
                      <a:pPr algn="ctr"/>
                      <a:endParaRPr lang="es-ES_tradnl" sz="1800" dirty="0" smtClean="0"/>
                    </a:p>
                    <a:p>
                      <a:pPr algn="ctr"/>
                      <a:endParaRPr lang="es-ES_tradnl" sz="1800" dirty="0" smtClean="0"/>
                    </a:p>
                    <a:p>
                      <a:pPr algn="ctr"/>
                      <a:endParaRPr lang="es-ES_tradnl" sz="1800" dirty="0" smtClean="0"/>
                    </a:p>
                    <a:p>
                      <a:pPr algn="ctr"/>
                      <a:endParaRPr lang="es-ES_tradnl" sz="1800" dirty="0" smtClean="0"/>
                    </a:p>
                    <a:p>
                      <a:pPr algn="ctr"/>
                      <a:endParaRPr lang="es-ES_tradnl" sz="1800" dirty="0" smtClean="0"/>
                    </a:p>
                    <a:p>
                      <a:pPr algn="ctr"/>
                      <a:endParaRPr lang="es-ES_tradnl" sz="1800" dirty="0" smtClean="0"/>
                    </a:p>
                    <a:p>
                      <a:pPr algn="ctr"/>
                      <a:endParaRPr lang="es-ES_tradnl" sz="1800" dirty="0" smtClean="0"/>
                    </a:p>
                    <a:p>
                      <a:pPr algn="ctr"/>
                      <a:endParaRPr lang="es-ES_tradnl" sz="1800" dirty="0" smtClean="0"/>
                    </a:p>
                    <a:p>
                      <a:pPr algn="ctr"/>
                      <a:endParaRPr lang="es-ES_tradnl" sz="1800" dirty="0" smtClean="0"/>
                    </a:p>
                    <a:p>
                      <a:pPr algn="ctr"/>
                      <a:r>
                        <a:rPr lang="es-ES_tradnl" sz="1000" dirty="0" smtClean="0"/>
                        <a:t>Tierra</a:t>
                      </a:r>
                      <a:r>
                        <a:rPr lang="es-ES_tradnl" sz="1000" baseline="0" dirty="0" smtClean="0"/>
                        <a:t> y Libertad – Diego Rivera</a:t>
                      </a:r>
                      <a:endParaRPr lang="es-ES_tradnl" sz="1000" dirty="0" smtClean="0"/>
                    </a:p>
                  </a:txBody>
                  <a:tcPr/>
                </a:tc>
                <a:extLst>
                  <a:ext uri="{0D108BD9-81ED-4DB2-BD59-A6C34878D82A}">
                    <a16:rowId xmlns:a16="http://schemas.microsoft.com/office/drawing/2014/main" val="10001"/>
                  </a:ext>
                </a:extLst>
              </a:tr>
            </a:tbl>
          </a:graphicData>
        </a:graphic>
      </p:graphicFrame>
      <p:pic>
        <p:nvPicPr>
          <p:cNvPr id="6" name="Imagen 5"/>
          <p:cNvPicPr>
            <a:picLocks noChangeAspect="1"/>
          </p:cNvPicPr>
          <p:nvPr/>
        </p:nvPicPr>
        <p:blipFill>
          <a:blip r:embed="rId2"/>
          <a:stretch>
            <a:fillRect/>
          </a:stretch>
        </p:blipFill>
        <p:spPr>
          <a:xfrm>
            <a:off x="1355558" y="3447832"/>
            <a:ext cx="3306163" cy="2281253"/>
          </a:xfrm>
          <a:prstGeom prst="rect">
            <a:avLst/>
          </a:prstGeom>
        </p:spPr>
      </p:pic>
      <p:sp>
        <p:nvSpPr>
          <p:cNvPr id="7" name="Rectángulo 6"/>
          <p:cNvSpPr/>
          <p:nvPr/>
        </p:nvSpPr>
        <p:spPr>
          <a:xfrm>
            <a:off x="2153728" y="6118964"/>
            <a:ext cx="2991659" cy="215444"/>
          </a:xfrm>
          <a:prstGeom prst="rect">
            <a:avLst/>
          </a:prstGeom>
        </p:spPr>
        <p:txBody>
          <a:bodyPr wrap="square">
            <a:spAutoFit/>
          </a:bodyPr>
          <a:lstStyle/>
          <a:p>
            <a:r>
              <a:rPr lang="es-ES_tradnl" sz="800" dirty="0"/>
              <a:t>http://</a:t>
            </a:r>
            <a:r>
              <a:rPr lang="es-ES_tradnl" sz="800" dirty="0" err="1"/>
              <a:t>porfiriatolauramendoza.blogspot.com</a:t>
            </a:r>
            <a:r>
              <a:rPr lang="es-ES_tradnl" sz="800" dirty="0"/>
              <a:t>/2015/05/</a:t>
            </a:r>
            <a:r>
              <a:rPr lang="es-ES_tradnl" sz="800" dirty="0" err="1"/>
              <a:t>pintura.html</a:t>
            </a:r>
            <a:endParaRPr lang="es-ES_tradnl" sz="800" dirty="0"/>
          </a:p>
        </p:txBody>
      </p:sp>
      <p:pic>
        <p:nvPicPr>
          <p:cNvPr id="8" name="Imagen 7"/>
          <p:cNvPicPr>
            <a:picLocks noChangeAspect="1"/>
          </p:cNvPicPr>
          <p:nvPr/>
        </p:nvPicPr>
        <p:blipFill>
          <a:blip r:embed="rId3"/>
          <a:stretch>
            <a:fillRect/>
          </a:stretch>
        </p:blipFill>
        <p:spPr>
          <a:xfrm>
            <a:off x="5798256" y="3439081"/>
            <a:ext cx="3129618" cy="2347214"/>
          </a:xfrm>
          <a:prstGeom prst="rect">
            <a:avLst/>
          </a:prstGeom>
        </p:spPr>
      </p:pic>
    </p:spTree>
    <p:extLst>
      <p:ext uri="{BB962C8B-B14F-4D97-AF65-F5344CB8AC3E}">
        <p14:creationId xmlns:p14="http://schemas.microsoft.com/office/powerpoint/2010/main" val="1376843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32475" y="340848"/>
            <a:ext cx="9722602" cy="584775"/>
          </a:xfrm>
          <a:prstGeom prst="rect">
            <a:avLst/>
          </a:prstGeom>
          <a:noFill/>
        </p:spPr>
        <p:txBody>
          <a:bodyPr wrap="square" rtlCol="0">
            <a:spAutoFit/>
          </a:bodyPr>
          <a:lstStyle/>
          <a:p>
            <a:pPr algn="ctr"/>
            <a:r>
              <a:rPr lang="es-ES" sz="3200" b="1" dirty="0">
                <a:latin typeface="Arial" charset="0"/>
                <a:ea typeface="Arial" charset="0"/>
                <a:cs typeface="Arial" charset="0"/>
              </a:rPr>
              <a:t>Diego </a:t>
            </a:r>
            <a:r>
              <a:rPr lang="es-ES" sz="3200" b="1" dirty="0" smtClean="0">
                <a:latin typeface="Arial" charset="0"/>
                <a:ea typeface="Arial" charset="0"/>
                <a:cs typeface="Arial" charset="0"/>
              </a:rPr>
              <a:t>Rivera (1886 </a:t>
            </a:r>
            <a:r>
              <a:rPr lang="es-ES" sz="3200" b="1" dirty="0">
                <a:latin typeface="Arial" charset="0"/>
                <a:ea typeface="Arial" charset="0"/>
                <a:cs typeface="Arial" charset="0"/>
              </a:rPr>
              <a:t>- 1957) </a:t>
            </a:r>
            <a:endParaRPr lang="es-ES" sz="3200" dirty="0">
              <a:latin typeface="Arial" charset="0"/>
              <a:ea typeface="Arial" charset="0"/>
              <a:cs typeface="Arial" charset="0"/>
            </a:endParaRPr>
          </a:p>
        </p:txBody>
      </p:sp>
      <p:sp>
        <p:nvSpPr>
          <p:cNvPr id="4" name="CuadroTexto 3"/>
          <p:cNvSpPr txBox="1"/>
          <p:nvPr/>
        </p:nvSpPr>
        <p:spPr>
          <a:xfrm>
            <a:off x="811077" y="2243391"/>
            <a:ext cx="4852424" cy="3539430"/>
          </a:xfrm>
          <a:prstGeom prst="rect">
            <a:avLst/>
          </a:prstGeom>
          <a:noFill/>
        </p:spPr>
        <p:txBody>
          <a:bodyPr wrap="square" rtlCol="0">
            <a:spAutoFit/>
          </a:bodyPr>
          <a:lstStyle/>
          <a:p>
            <a:pPr marL="457200" indent="-457200" algn="just">
              <a:buFont typeface="Arial" charset="0"/>
              <a:buChar char="•"/>
            </a:pPr>
            <a:r>
              <a:rPr lang="es-ES" sz="3200" dirty="0">
                <a:latin typeface="Arial" charset="0"/>
                <a:ea typeface="Arial" charset="0"/>
                <a:cs typeface="Arial" charset="0"/>
              </a:rPr>
              <a:t>Estudió en la Academia de San Carlos de México.</a:t>
            </a:r>
          </a:p>
          <a:p>
            <a:pPr marL="457200" indent="-457200" algn="just">
              <a:buFont typeface="Arial" charset="0"/>
              <a:buChar char="•"/>
            </a:pPr>
            <a:r>
              <a:rPr lang="es-ES" sz="3200" dirty="0">
                <a:latin typeface="Arial" charset="0"/>
                <a:ea typeface="Arial" charset="0"/>
                <a:cs typeface="Arial" charset="0"/>
              </a:rPr>
              <a:t>Se considera clásico por su policromía en sus obras.</a:t>
            </a:r>
          </a:p>
          <a:p>
            <a:pPr marL="457200" indent="-457200" algn="just">
              <a:buFont typeface="Arial" charset="0"/>
              <a:buChar char="•"/>
            </a:pPr>
            <a:endParaRPr lang="es-ES" sz="3200" dirty="0">
              <a:latin typeface="Arial" charset="0"/>
              <a:ea typeface="Arial" charset="0"/>
              <a:cs typeface="Arial" charset="0"/>
            </a:endParaRPr>
          </a:p>
        </p:txBody>
      </p:sp>
      <p:sp>
        <p:nvSpPr>
          <p:cNvPr id="6" name="Rectángulo 5"/>
          <p:cNvSpPr/>
          <p:nvPr/>
        </p:nvSpPr>
        <p:spPr>
          <a:xfrm>
            <a:off x="6807331" y="6106257"/>
            <a:ext cx="2517326" cy="215444"/>
          </a:xfrm>
          <a:prstGeom prst="rect">
            <a:avLst/>
          </a:prstGeom>
        </p:spPr>
        <p:txBody>
          <a:bodyPr wrap="square">
            <a:spAutoFit/>
          </a:bodyPr>
          <a:lstStyle/>
          <a:p>
            <a:r>
              <a:rPr lang="en-US" sz="800" dirty="0"/>
              <a:t>https://</a:t>
            </a:r>
            <a:r>
              <a:rPr lang="en-US" sz="800" dirty="0" err="1"/>
              <a:t>www.pinterest.es</a:t>
            </a:r>
            <a:r>
              <a:rPr lang="en-US" sz="800" dirty="0"/>
              <a:t>/pin/301107925070507092/</a:t>
            </a:r>
            <a:endParaRPr lang="es-ES_tradnl" sz="800" dirty="0"/>
          </a:p>
        </p:txBody>
      </p:sp>
      <p:pic>
        <p:nvPicPr>
          <p:cNvPr id="8" name="Imagen 7"/>
          <p:cNvPicPr>
            <a:picLocks noChangeAspect="1"/>
          </p:cNvPicPr>
          <p:nvPr/>
        </p:nvPicPr>
        <p:blipFill>
          <a:blip r:embed="rId2"/>
          <a:stretch>
            <a:fillRect/>
          </a:stretch>
        </p:blipFill>
        <p:spPr>
          <a:xfrm>
            <a:off x="6327457" y="1471123"/>
            <a:ext cx="2997200" cy="4279900"/>
          </a:xfrm>
          <a:prstGeom prst="rect">
            <a:avLst/>
          </a:prstGeom>
        </p:spPr>
      </p:pic>
      <p:sp>
        <p:nvSpPr>
          <p:cNvPr id="9" name="CuadroTexto 8"/>
          <p:cNvSpPr txBox="1"/>
          <p:nvPr/>
        </p:nvSpPr>
        <p:spPr>
          <a:xfrm>
            <a:off x="7292840" y="5729432"/>
            <a:ext cx="1490663" cy="400110"/>
          </a:xfrm>
          <a:prstGeom prst="rect">
            <a:avLst/>
          </a:prstGeom>
          <a:noFill/>
        </p:spPr>
        <p:txBody>
          <a:bodyPr wrap="square" rtlCol="0">
            <a:spAutoFit/>
          </a:bodyPr>
          <a:lstStyle/>
          <a:p>
            <a:r>
              <a:rPr lang="es-ES" sz="1000" dirty="0" err="1">
                <a:latin typeface="Arial" charset="0"/>
                <a:ea typeface="Arial" charset="0"/>
                <a:cs typeface="Arial" charset="0"/>
              </a:rPr>
              <a:t>Autoretrato</a:t>
            </a:r>
            <a:r>
              <a:rPr lang="es-ES" sz="1000" dirty="0">
                <a:latin typeface="Arial" charset="0"/>
                <a:ea typeface="Arial" charset="0"/>
                <a:cs typeface="Arial" charset="0"/>
              </a:rPr>
              <a:t> (1941)</a:t>
            </a:r>
          </a:p>
          <a:p>
            <a:endParaRPr lang="es-ES" sz="1000" dirty="0">
              <a:latin typeface="Arial" charset="0"/>
              <a:ea typeface="Arial" charset="0"/>
              <a:cs typeface="Arial" charset="0"/>
            </a:endParaRPr>
          </a:p>
        </p:txBody>
      </p:sp>
    </p:spTree>
    <p:extLst>
      <p:ext uri="{BB962C8B-B14F-4D97-AF65-F5344CB8AC3E}">
        <p14:creationId xmlns:p14="http://schemas.microsoft.com/office/powerpoint/2010/main" val="1468357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825134" y="216862"/>
            <a:ext cx="8808203" cy="584775"/>
          </a:xfrm>
          <a:prstGeom prst="rect">
            <a:avLst/>
          </a:prstGeom>
          <a:noFill/>
        </p:spPr>
        <p:txBody>
          <a:bodyPr wrap="square" rtlCol="0">
            <a:spAutoFit/>
          </a:bodyPr>
          <a:lstStyle/>
          <a:p>
            <a:pPr algn="ctr"/>
            <a:r>
              <a:rPr lang="es-ES" sz="3200" b="1" dirty="0">
                <a:latin typeface="Arial" charset="0"/>
                <a:ea typeface="Arial" charset="0"/>
                <a:cs typeface="Arial" charset="0"/>
              </a:rPr>
              <a:t>Características </a:t>
            </a:r>
            <a:r>
              <a:rPr lang="es-ES" sz="3200" b="1">
                <a:latin typeface="Arial" charset="0"/>
                <a:ea typeface="Arial" charset="0"/>
                <a:cs typeface="Arial" charset="0"/>
              </a:rPr>
              <a:t>de </a:t>
            </a:r>
            <a:r>
              <a:rPr lang="es-ES" sz="3200" b="1" smtClean="0">
                <a:latin typeface="Arial" charset="0"/>
                <a:ea typeface="Arial" charset="0"/>
                <a:cs typeface="Arial" charset="0"/>
              </a:rPr>
              <a:t>su Pintura</a:t>
            </a:r>
            <a:r>
              <a:rPr lang="es-ES" sz="3200" b="1" dirty="0">
                <a:latin typeface="Arial" charset="0"/>
                <a:ea typeface="Arial" charset="0"/>
                <a:cs typeface="Arial" charset="0"/>
              </a:rPr>
              <a:t>.</a:t>
            </a:r>
          </a:p>
        </p:txBody>
      </p:sp>
      <p:sp>
        <p:nvSpPr>
          <p:cNvPr id="4" name="CuadroTexto 3"/>
          <p:cNvSpPr txBox="1"/>
          <p:nvPr/>
        </p:nvSpPr>
        <p:spPr>
          <a:xfrm>
            <a:off x="376811" y="1641003"/>
            <a:ext cx="4852424" cy="4031873"/>
          </a:xfrm>
          <a:prstGeom prst="rect">
            <a:avLst/>
          </a:prstGeom>
          <a:noFill/>
        </p:spPr>
        <p:txBody>
          <a:bodyPr wrap="square" rtlCol="0">
            <a:spAutoFit/>
          </a:bodyPr>
          <a:lstStyle/>
          <a:p>
            <a:pPr marL="457200" indent="-457200" algn="just">
              <a:buFont typeface="Arial" charset="0"/>
              <a:buChar char="•"/>
            </a:pPr>
            <a:r>
              <a:rPr lang="es-ES" sz="3200" dirty="0">
                <a:latin typeface="Arial" charset="0"/>
                <a:ea typeface="Arial" charset="0"/>
                <a:cs typeface="Arial" charset="0"/>
              </a:rPr>
              <a:t>Colorismo.</a:t>
            </a:r>
          </a:p>
          <a:p>
            <a:pPr marL="457200" indent="-457200" algn="just">
              <a:buFont typeface="Arial" charset="0"/>
              <a:buChar char="•"/>
            </a:pPr>
            <a:r>
              <a:rPr lang="es-ES" sz="3200" dirty="0">
                <a:latin typeface="Arial" charset="0"/>
                <a:ea typeface="Arial" charset="0"/>
                <a:cs typeface="Arial" charset="0"/>
              </a:rPr>
              <a:t>Sensualismo.</a:t>
            </a:r>
          </a:p>
          <a:p>
            <a:pPr marL="457200" indent="-457200" algn="just">
              <a:buFont typeface="Arial" charset="0"/>
              <a:buChar char="•"/>
            </a:pPr>
            <a:r>
              <a:rPr lang="es-ES" sz="3200" dirty="0">
                <a:latin typeface="Arial" charset="0"/>
                <a:ea typeface="Arial" charset="0"/>
                <a:cs typeface="Arial" charset="0"/>
              </a:rPr>
              <a:t>Dibujo extraordinario.</a:t>
            </a:r>
          </a:p>
          <a:p>
            <a:pPr marL="457200" indent="-457200" algn="just">
              <a:buFont typeface="Arial" charset="0"/>
              <a:buChar char="•"/>
            </a:pPr>
            <a:r>
              <a:rPr lang="es-ES" sz="3200" dirty="0">
                <a:latin typeface="Arial" charset="0"/>
                <a:ea typeface="Arial" charset="0"/>
                <a:cs typeface="Arial" charset="0"/>
              </a:rPr>
              <a:t>Expresa libertad de expresión.</a:t>
            </a:r>
          </a:p>
          <a:p>
            <a:pPr marL="457200" indent="-457200" algn="just">
              <a:buFont typeface="Arial" charset="0"/>
              <a:buChar char="•"/>
            </a:pPr>
            <a:r>
              <a:rPr lang="es-ES" sz="3200" dirty="0">
                <a:latin typeface="Arial" charset="0"/>
                <a:ea typeface="Arial" charset="0"/>
                <a:cs typeface="Arial" charset="0"/>
              </a:rPr>
              <a:t>Toma algunos elementos del cubismo.</a:t>
            </a:r>
          </a:p>
        </p:txBody>
      </p:sp>
      <p:sp>
        <p:nvSpPr>
          <p:cNvPr id="6" name="Rectángulo 5"/>
          <p:cNvSpPr/>
          <p:nvPr/>
        </p:nvSpPr>
        <p:spPr>
          <a:xfrm>
            <a:off x="6200725" y="5782601"/>
            <a:ext cx="3386585" cy="215444"/>
          </a:xfrm>
          <a:prstGeom prst="rect">
            <a:avLst/>
          </a:prstGeom>
        </p:spPr>
        <p:txBody>
          <a:bodyPr wrap="square">
            <a:spAutoFit/>
          </a:bodyPr>
          <a:lstStyle/>
          <a:p>
            <a:r>
              <a:rPr lang="en-US" sz="800" dirty="0"/>
              <a:t>https://</a:t>
            </a:r>
            <a:r>
              <a:rPr lang="en-US" sz="800" dirty="0" err="1"/>
              <a:t>scienceleadership.org</a:t>
            </a:r>
            <a:r>
              <a:rPr lang="en-US" sz="800" dirty="0"/>
              <a:t>/blog/</a:t>
            </a:r>
            <a:r>
              <a:rPr lang="en-US" sz="800" dirty="0" err="1"/>
              <a:t>el_cargador_de_flores-patricio_infante</a:t>
            </a:r>
            <a:endParaRPr lang="es-ES_tradnl" sz="800" dirty="0"/>
          </a:p>
        </p:txBody>
      </p:sp>
      <p:sp>
        <p:nvSpPr>
          <p:cNvPr id="9" name="CuadroTexto 8"/>
          <p:cNvSpPr txBox="1"/>
          <p:nvPr/>
        </p:nvSpPr>
        <p:spPr>
          <a:xfrm>
            <a:off x="6945943" y="5566954"/>
            <a:ext cx="1881481" cy="400110"/>
          </a:xfrm>
          <a:prstGeom prst="rect">
            <a:avLst/>
          </a:prstGeom>
          <a:noFill/>
        </p:spPr>
        <p:txBody>
          <a:bodyPr wrap="square" rtlCol="0">
            <a:spAutoFit/>
          </a:bodyPr>
          <a:lstStyle/>
          <a:p>
            <a:r>
              <a:rPr lang="es-ES" sz="1000">
                <a:latin typeface="Arial" charset="0"/>
                <a:ea typeface="Arial" charset="0"/>
                <a:cs typeface="Arial" charset="0"/>
              </a:rPr>
              <a:t>El cargador de flores - 1935</a:t>
            </a:r>
            <a:endParaRPr lang="es-ES" sz="1000" dirty="0">
              <a:latin typeface="Arial" charset="0"/>
              <a:ea typeface="Arial" charset="0"/>
              <a:cs typeface="Arial" charset="0"/>
            </a:endParaRPr>
          </a:p>
          <a:p>
            <a:endParaRPr lang="es-ES" sz="1000" dirty="0">
              <a:latin typeface="Arial" charset="0"/>
              <a:ea typeface="Arial" charset="0"/>
              <a:cs typeface="Arial" charset="0"/>
            </a:endParaRPr>
          </a:p>
        </p:txBody>
      </p:sp>
      <p:pic>
        <p:nvPicPr>
          <p:cNvPr id="2" name="Imagen 1"/>
          <p:cNvPicPr>
            <a:picLocks noChangeAspect="1"/>
          </p:cNvPicPr>
          <p:nvPr/>
        </p:nvPicPr>
        <p:blipFill>
          <a:blip r:embed="rId2"/>
          <a:stretch>
            <a:fillRect/>
          </a:stretch>
        </p:blipFill>
        <p:spPr>
          <a:xfrm>
            <a:off x="5922494" y="1860049"/>
            <a:ext cx="3667125" cy="3593783"/>
          </a:xfrm>
          <a:prstGeom prst="rect">
            <a:avLst/>
          </a:prstGeom>
        </p:spPr>
      </p:pic>
    </p:spTree>
    <p:extLst>
      <p:ext uri="{BB962C8B-B14F-4D97-AF65-F5344CB8AC3E}">
        <p14:creationId xmlns:p14="http://schemas.microsoft.com/office/powerpoint/2010/main" val="1951393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41138" y="340848"/>
            <a:ext cx="9064487" cy="584775"/>
          </a:xfrm>
          <a:prstGeom prst="rect">
            <a:avLst/>
          </a:prstGeom>
          <a:noFill/>
        </p:spPr>
        <p:txBody>
          <a:bodyPr wrap="square" rtlCol="0">
            <a:spAutoFit/>
          </a:bodyPr>
          <a:lstStyle/>
          <a:p>
            <a:pPr algn="ctr"/>
            <a:r>
              <a:rPr lang="es-ES" sz="3200" b="1" dirty="0">
                <a:latin typeface="Arial" charset="0"/>
                <a:ea typeface="Arial" charset="0"/>
                <a:cs typeface="Arial" charset="0"/>
              </a:rPr>
              <a:t>Características de </a:t>
            </a:r>
            <a:r>
              <a:rPr lang="es-ES" sz="3200" b="1" dirty="0" smtClean="0">
                <a:latin typeface="Arial" charset="0"/>
                <a:ea typeface="Arial" charset="0"/>
                <a:cs typeface="Arial" charset="0"/>
              </a:rPr>
              <a:t>su  Pintura</a:t>
            </a:r>
            <a:r>
              <a:rPr lang="es-ES" sz="3200" b="1" dirty="0">
                <a:latin typeface="Arial" charset="0"/>
                <a:ea typeface="Arial" charset="0"/>
                <a:cs typeface="Arial" charset="0"/>
              </a:rPr>
              <a:t>.</a:t>
            </a:r>
          </a:p>
        </p:txBody>
      </p:sp>
      <p:sp>
        <p:nvSpPr>
          <p:cNvPr id="4" name="CuadroTexto 3"/>
          <p:cNvSpPr txBox="1"/>
          <p:nvPr/>
        </p:nvSpPr>
        <p:spPr>
          <a:xfrm>
            <a:off x="441138" y="1588183"/>
            <a:ext cx="4852424" cy="4524315"/>
          </a:xfrm>
          <a:prstGeom prst="rect">
            <a:avLst/>
          </a:prstGeom>
          <a:noFill/>
        </p:spPr>
        <p:txBody>
          <a:bodyPr wrap="square" rtlCol="0">
            <a:spAutoFit/>
          </a:bodyPr>
          <a:lstStyle/>
          <a:p>
            <a:pPr marL="457200" indent="-457200" algn="just">
              <a:buFont typeface="Arial" charset="0"/>
              <a:buChar char="•"/>
              <a:defRPr/>
            </a:pPr>
            <a:r>
              <a:rPr lang="es-ES" sz="3200" dirty="0">
                <a:latin typeface="Arial" charset="0"/>
                <a:ea typeface="Arial" charset="0"/>
                <a:cs typeface="Arial" charset="0"/>
              </a:rPr>
              <a:t>Toma algunos elementos del cubismo (contextura cuadrada, figuras casi geométricas).</a:t>
            </a:r>
          </a:p>
          <a:p>
            <a:pPr marL="457200" indent="-457200" algn="just">
              <a:buFont typeface="Arial" charset="0"/>
              <a:buChar char="•"/>
              <a:defRPr/>
            </a:pPr>
            <a:r>
              <a:rPr lang="es-ES" sz="3200" dirty="0">
                <a:latin typeface="Arial" charset="0"/>
                <a:ea typeface="Arial" charset="0"/>
                <a:cs typeface="Arial" charset="0"/>
              </a:rPr>
              <a:t>Su dibujo sigue siendo sensible y delicado.</a:t>
            </a:r>
          </a:p>
          <a:p>
            <a:pPr marL="457200" indent="-457200" algn="just">
              <a:buFont typeface="Arial" charset="0"/>
              <a:buChar char="•"/>
              <a:defRPr/>
            </a:pPr>
            <a:r>
              <a:rPr lang="es-ES" sz="3200" dirty="0">
                <a:latin typeface="Arial" charset="0"/>
                <a:ea typeface="Arial" charset="0"/>
                <a:cs typeface="Arial" charset="0"/>
              </a:rPr>
              <a:t>Da al muralismo carácter universal.</a:t>
            </a:r>
          </a:p>
        </p:txBody>
      </p:sp>
      <p:sp>
        <p:nvSpPr>
          <p:cNvPr id="6" name="Rectángulo 5"/>
          <p:cNvSpPr/>
          <p:nvPr/>
        </p:nvSpPr>
        <p:spPr>
          <a:xfrm>
            <a:off x="5844263" y="5782601"/>
            <a:ext cx="3386585" cy="215444"/>
          </a:xfrm>
          <a:prstGeom prst="rect">
            <a:avLst/>
          </a:prstGeom>
        </p:spPr>
        <p:txBody>
          <a:bodyPr wrap="square">
            <a:spAutoFit/>
          </a:bodyPr>
          <a:lstStyle/>
          <a:p>
            <a:r>
              <a:rPr lang="en-US" sz="800" dirty="0"/>
              <a:t>https://</a:t>
            </a:r>
            <a:r>
              <a:rPr lang="en-US" sz="800" dirty="0" err="1"/>
              <a:t>www.google.com</a:t>
            </a:r>
            <a:r>
              <a:rPr lang="en-US" sz="800" dirty="0"/>
              <a:t>/</a:t>
            </a:r>
            <a:r>
              <a:rPr lang="en-US" sz="800" dirty="0" err="1"/>
              <a:t>search?client</a:t>
            </a:r>
            <a:r>
              <a:rPr lang="en-US" sz="800" dirty="0"/>
              <a:t>=</a:t>
            </a:r>
            <a:r>
              <a:rPr lang="en-US" sz="800" dirty="0" err="1"/>
              <a:t>safari&amp;sa</a:t>
            </a:r>
            <a:r>
              <a:rPr lang="en-US" sz="800" dirty="0"/>
              <a:t>=</a:t>
            </a:r>
            <a:r>
              <a:rPr lang="en-US" sz="800" dirty="0" err="1"/>
              <a:t>X&amp;rls</a:t>
            </a:r>
            <a:r>
              <a:rPr lang="en-US" sz="800" dirty="0"/>
              <a:t>=</a:t>
            </a:r>
            <a:r>
              <a:rPr lang="en-US" sz="800" dirty="0" err="1"/>
              <a:t>en&amp;q</a:t>
            </a:r>
            <a:r>
              <a:rPr lang="en-US" sz="800" dirty="0"/>
              <a:t>=</a:t>
            </a:r>
            <a:r>
              <a:rPr lang="en-US" sz="800" dirty="0" err="1"/>
              <a:t>Maternidad</a:t>
            </a:r>
            <a:endParaRPr lang="es-ES_tradnl" sz="800" dirty="0"/>
          </a:p>
        </p:txBody>
      </p:sp>
      <p:sp>
        <p:nvSpPr>
          <p:cNvPr id="9" name="CuadroTexto 8"/>
          <p:cNvSpPr txBox="1"/>
          <p:nvPr/>
        </p:nvSpPr>
        <p:spPr>
          <a:xfrm>
            <a:off x="6236151" y="5566955"/>
            <a:ext cx="2626699" cy="246221"/>
          </a:xfrm>
          <a:prstGeom prst="rect">
            <a:avLst/>
          </a:prstGeom>
          <a:noFill/>
        </p:spPr>
        <p:txBody>
          <a:bodyPr wrap="square" rtlCol="0">
            <a:spAutoFit/>
          </a:bodyPr>
          <a:lstStyle/>
          <a:p>
            <a:r>
              <a:rPr lang="es-ES_tradnl" sz="1000"/>
              <a:t>Maternidad, Angelina y el niño Diego - 1916</a:t>
            </a:r>
            <a:endParaRPr lang="es-ES" sz="1000" dirty="0">
              <a:latin typeface="Arial" charset="0"/>
              <a:ea typeface="Arial" charset="0"/>
              <a:cs typeface="Arial" charset="0"/>
            </a:endParaRPr>
          </a:p>
        </p:txBody>
      </p:sp>
      <p:pic>
        <p:nvPicPr>
          <p:cNvPr id="8" name="Imagen 7"/>
          <p:cNvPicPr>
            <a:picLocks noChangeAspect="1"/>
          </p:cNvPicPr>
          <p:nvPr/>
        </p:nvPicPr>
        <p:blipFill>
          <a:blip r:embed="rId2"/>
          <a:stretch>
            <a:fillRect/>
          </a:stretch>
        </p:blipFill>
        <p:spPr>
          <a:xfrm>
            <a:off x="6237970" y="1464479"/>
            <a:ext cx="2584503" cy="4030414"/>
          </a:xfrm>
          <a:prstGeom prst="rect">
            <a:avLst/>
          </a:prstGeom>
        </p:spPr>
      </p:pic>
    </p:spTree>
    <p:extLst>
      <p:ext uri="{BB962C8B-B14F-4D97-AF65-F5344CB8AC3E}">
        <p14:creationId xmlns:p14="http://schemas.microsoft.com/office/powerpoint/2010/main" val="70599508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669</Words>
  <Application>Microsoft Office PowerPoint</Application>
  <PresentationFormat>Panorámica</PresentationFormat>
  <Paragraphs>98</Paragraphs>
  <Slides>14</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   La pintura en el Nacionalismo Revolucionario. Arte Mexicano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dell</cp:lastModifiedBy>
  <cp:revision>5</cp:revision>
  <dcterms:created xsi:type="dcterms:W3CDTF">2020-05-20T22:13:38Z</dcterms:created>
  <dcterms:modified xsi:type="dcterms:W3CDTF">2020-07-18T04:09:53Z</dcterms:modified>
</cp:coreProperties>
</file>