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91"/>
  </p:normalViewPr>
  <p:slideViewPr>
    <p:cSldViewPr snapToGrid="0" snapToObjects="1">
      <p:cViewPr varScale="1">
        <p:scale>
          <a:sx n="71" d="100"/>
          <a:sy n="71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D7B09AB-EEB7-CA41-9917-C6B3FA9BF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31B7F3B-5BCB-B246-A70C-81797DD2B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dondear rectángulo de una esquina 10">
            <a:extLst>
              <a:ext uri="{FF2B5EF4-FFF2-40B4-BE49-F238E27FC236}">
                <a16:creationId xmlns:a16="http://schemas.microsoft.com/office/drawing/2014/main" xmlns="" id="{C44B12F3-29A4-AB4F-94C5-054238EA8637}"/>
              </a:ext>
            </a:extLst>
          </p:cNvPr>
          <p:cNvSpPr/>
          <p:nvPr userDrawn="1"/>
        </p:nvSpPr>
        <p:spPr>
          <a:xfrm>
            <a:off x="0" y="3429000"/>
            <a:ext cx="8855242" cy="1828800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E7CFA3-DE76-8B45-B636-1648109B62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9000"/>
            <a:ext cx="8855242" cy="1150855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agregar el título del material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12C9998-47EF-DD44-961C-A43D1FF5E4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579855"/>
            <a:ext cx="8855242" cy="6779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agregar el nombre de la escuela preparatoria en donde te encuentras inscrito, así como tu nombre con grado académico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8CFE52-EBC9-3C48-9F25-33677FE1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603A88-6432-4F49-A3C3-AD3F42D8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7185BA-6CC8-C641-B8F9-81623197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D60410E-D856-0F4E-8E2C-092742049E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017" y="204537"/>
            <a:ext cx="2787902" cy="12684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031E1E9-FF61-9D4D-9C0D-A70DE6C4F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" y="204537"/>
            <a:ext cx="3050674" cy="9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255B9D-941E-224B-B3C2-325BB7FD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B8EED0-EF65-A24C-A77B-55701BDC0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3E1C74-97F4-014C-A5B8-14859599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205000-302A-F64E-9D31-E8745007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B8377C-567E-2E48-9652-70207373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13F56FB-7CC5-3846-BE29-563C09501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E8B27B8-F713-1B48-A920-C859ED247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AA4CC7-0768-0744-AFEC-74E276E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21745B-E8D7-BB44-947D-BFD61176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1AD22D-2AAA-0A47-894F-7A97A476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375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D422B8-2615-2D42-A79C-F13ED1ED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2EB629-4CB7-194A-AD40-8CC37507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241DA0-432D-FD42-BA4F-6FEC65E1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802766-726B-B643-B5F6-F59363D8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245839-812A-1043-B7C1-12522557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3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004D24-9FD4-BA42-BA14-4BADCFEE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1BDD48-03C1-BE40-8585-651DE977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A91F79-C74D-AB47-9A27-D840DF9E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2BA749-E2B8-004B-A840-195BC177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991F02-5515-414B-9920-67D64A6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423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659886-E899-3048-AEE4-3E93B4AC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1E93F39-37D7-5844-B794-042B7B14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41521D-E812-A646-A2A2-54D94C85D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471FEDB-2D62-DE41-9715-FDF9AD18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E67457E-B6D8-1C47-A1DC-C9D6F20A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5F89854-C6CA-FF42-BAC4-E9B914AC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38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DA6FF8-B2F5-9145-8195-D074DB3A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A44A506-C5C4-4442-B81E-1F149D046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ECDEF8C-7B1F-ED4F-9637-AF4A1A97B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E4B8301-1FB5-9846-96EC-A98B6E77A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AD4D0E3-7E91-A04C-ACD2-75AC3B441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8C8C5CE-A80D-7A42-96B0-7F882CF8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EB31D6D-612A-D041-B63D-8EDE2DED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52FF4D0-FCC3-D14E-AA75-1ED49B33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88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AE8A8C-856E-9241-9DC5-2AD38189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681A9FB-7DF4-6F4C-A507-7F6FD3D9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14E1E5-9756-464E-A6AD-D6782B0F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6E73C45-A7D7-1144-9F27-DEB9503B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268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72F43DD-6324-2044-9CAC-FB5D9A4F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362408F-B5BA-1747-8382-5E808441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0BB5A36-D124-594D-9778-692E2A0C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92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F9C5E3-A863-5E4A-A277-AAF364CC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2DC7AD-2C1F-244E-9145-365A6573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977FDE7-7E44-C646-B80D-C51D8FC57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732A17-FC7D-6945-8619-B0A530C1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41F231-9AED-D94B-84CC-A5A69E98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C6CF69-0BE6-6346-BC73-6EC0BEF5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143CBC-683A-A841-B968-A0FBD46F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1F37239-C183-A34C-B6F7-9BC52F150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C75A560-C88E-8847-B55F-A457F1CD9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9FFBF0F-1066-2D46-8B99-75382131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469DAF6-B90A-074E-8209-6563FBE3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ADF5519-8B35-564C-B418-77AA0BD7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03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EE1FC1-DA4E-1D43-98CB-E83CC8A74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83" y="0"/>
            <a:ext cx="226193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585902B-DE01-1646-97E7-4586582F3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83" y="0"/>
            <a:ext cx="2261937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1913C49-74FB-C445-B79F-86C3CE4761E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825" y="3842251"/>
            <a:ext cx="1943482" cy="301574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3EED4BA-DAF9-D340-9D35-8E27534D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9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A0FAE48-472E-6C40-BD17-2265164D5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998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FC3BDB-6109-C543-9582-E0223F98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689B-880E-C74A-B334-5CB1C218260E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60B4F4-B93B-7244-B5E9-87573342D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83A45C-D08D-9E42-9D19-2A8066085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B51B-1BAB-A442-A316-B934E87BF9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53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inive.uaslp.mx/xmlui/bitstream/handle/i/2629/01_200511.pdf?sequence=2&amp;isAllowed=y" TargetMode="External"/><Relationship Id="rId2" Type="http://schemas.openxmlformats.org/officeDocument/2006/relationships/hyperlink" Target="https://www.academia.edu/34593719/Arte_Tequitqu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A8DE30-E52D-C640-A858-D8DD1DA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24" y="4172515"/>
            <a:ext cx="8855242" cy="497541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  <a:ea typeface="Roboto Slab Light" panose="020B0604020202020204" charset="0"/>
              </a:rPr>
              <a:t>Arte </a:t>
            </a:r>
            <a:r>
              <a:rPr lang="es-MX" dirty="0">
                <a:solidFill>
                  <a:schemeClr val="tx1"/>
                </a:solidFill>
                <a:ea typeface="Roboto Slab Light" panose="020B0604020202020204" charset="0"/>
              </a:rPr>
              <a:t>colonial del siglo XVI</a:t>
            </a:r>
            <a:r>
              <a:rPr lang="es-MX" dirty="0">
                <a:solidFill>
                  <a:schemeClr val="bg1"/>
                </a:solidFill>
                <a:ea typeface="Roboto Slab Light" panose="020B0604020202020204" charset="0"/>
              </a:rPr>
              <a:t/>
            </a:r>
            <a:br>
              <a:rPr lang="es-MX" dirty="0">
                <a:solidFill>
                  <a:schemeClr val="bg1"/>
                </a:solidFill>
                <a:ea typeface="Roboto Slab Light" panose="020B0604020202020204" charset="0"/>
              </a:rPr>
            </a:br>
            <a:r>
              <a:rPr lang="es-MX" dirty="0">
                <a:solidFill>
                  <a:schemeClr val="bg1"/>
                </a:solidFill>
                <a:ea typeface="Roboto Slab Light" panose="020B0604020202020204" charset="0"/>
              </a:rPr>
              <a:t/>
            </a:r>
            <a:br>
              <a:rPr lang="es-MX" dirty="0">
                <a:solidFill>
                  <a:schemeClr val="bg1"/>
                </a:solidFill>
                <a:ea typeface="Roboto Slab Light" panose="020B0604020202020204" charset="0"/>
              </a:rPr>
            </a:b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8B3F70A-1CFF-6A49-8E1A-FC1D1BBF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61566"/>
            <a:ext cx="8855242" cy="1565451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es-MX" sz="1900" dirty="0"/>
              <a:t>Escuela Superior de Actopan “Bachillerato</a:t>
            </a:r>
            <a:r>
              <a:rPr lang="es-MX" sz="1900" dirty="0" smtClean="0"/>
              <a:t>”</a:t>
            </a:r>
          </a:p>
          <a:p>
            <a:pPr algn="l">
              <a:lnSpc>
                <a:spcPct val="110000"/>
              </a:lnSpc>
            </a:pPr>
            <a:r>
              <a:rPr lang="es-MX" sz="1900" dirty="0" err="1">
                <a:solidFill>
                  <a:schemeClr val="tx1"/>
                </a:solidFill>
                <a:ea typeface="Roboto Slab Light" panose="020B0604020202020204" charset="0"/>
              </a:rPr>
              <a:t>Mtra</a:t>
            </a:r>
            <a:r>
              <a:rPr lang="es-MX" sz="1900" dirty="0">
                <a:solidFill>
                  <a:schemeClr val="tx1"/>
                </a:solidFill>
                <a:ea typeface="Roboto Slab Light" panose="020B0604020202020204" charset="0"/>
              </a:rPr>
              <a:t>: </a:t>
            </a:r>
            <a:r>
              <a:rPr lang="es-MX" sz="1900" dirty="0" smtClean="0">
                <a:solidFill>
                  <a:schemeClr val="tx1"/>
                </a:solidFill>
                <a:ea typeface="Roboto Slab Light" panose="020B0604020202020204" charset="0"/>
              </a:rPr>
              <a:t>Bibiana Pamela Cadena </a:t>
            </a:r>
            <a:r>
              <a:rPr lang="es-MX" sz="1900" dirty="0">
                <a:solidFill>
                  <a:schemeClr val="tx1"/>
                </a:solidFill>
                <a:ea typeface="Roboto Slab Light" panose="020B0604020202020204" charset="0"/>
              </a:rPr>
              <a:t>Muntané</a:t>
            </a:r>
          </a:p>
          <a:p>
            <a:pPr algn="l">
              <a:lnSpc>
                <a:spcPct val="110000"/>
              </a:lnSpc>
            </a:pPr>
            <a:r>
              <a:rPr lang="es-MX" sz="1900" dirty="0">
                <a:solidFill>
                  <a:schemeClr val="tx1"/>
                </a:solidFill>
                <a:ea typeface="Roboto Slab Light" panose="020B0604020202020204" charset="0"/>
              </a:rPr>
              <a:t>Arte mexicano</a:t>
            </a:r>
          </a:p>
          <a:p>
            <a:pPr algn="l">
              <a:lnSpc>
                <a:spcPct val="110000"/>
              </a:lnSpc>
            </a:pPr>
            <a:r>
              <a:rPr lang="es-MX" sz="1900" dirty="0">
                <a:solidFill>
                  <a:schemeClr val="tx1"/>
                </a:solidFill>
                <a:ea typeface="Roboto Slab Light" panose="020B0604020202020204" charset="0"/>
              </a:rPr>
              <a:t>Junio 2020</a:t>
            </a:r>
          </a:p>
          <a:p>
            <a:pPr algn="l"/>
            <a:endParaRPr lang="es-MX" dirty="0" smtClean="0"/>
          </a:p>
          <a:p>
            <a:pPr algn="l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9216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Portadas religiosas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70494" y="2121460"/>
            <a:ext cx="3967589" cy="4351338"/>
          </a:xfrm>
        </p:spPr>
        <p:txBody>
          <a:bodyPr/>
          <a:lstStyle/>
          <a:p>
            <a:r>
              <a:rPr lang="es-MX" dirty="0"/>
              <a:t>Por lo regular eran hechas por aprendices, ya que su trabajo es más burdo y presenta más errores en cuanto a la proporción y fineza de los detalles. </a:t>
            </a:r>
            <a:endParaRPr lang="es-MX" dirty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298" t="49142" r="64386" b="15910"/>
          <a:stretch/>
        </p:blipFill>
        <p:spPr>
          <a:xfrm>
            <a:off x="770965" y="1825625"/>
            <a:ext cx="5015157" cy="37446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8200" y="5716310"/>
            <a:ext cx="332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[Figura 5]. </a:t>
            </a:r>
            <a:r>
              <a:rPr lang="es-MX" sz="800" dirty="0" smtClean="0"/>
              <a:t>Medallones </a:t>
            </a:r>
            <a:r>
              <a:rPr lang="es-MX" sz="800" dirty="0"/>
              <a:t>y escudos en la portada del Convento San Miguel de Huejotzingo, </a:t>
            </a:r>
            <a:r>
              <a:rPr lang="es-MX" sz="800" dirty="0" smtClean="0"/>
              <a:t>Puebla.</a:t>
            </a:r>
          </a:p>
          <a:p>
            <a:r>
              <a:rPr lang="es-MX" sz="800" dirty="0" smtClean="0"/>
              <a:t>Fuente</a:t>
            </a:r>
            <a:r>
              <a:rPr lang="es-MX" sz="800" dirty="0"/>
              <a:t>: Gutiérrez, N. (2020) Arte </a:t>
            </a:r>
            <a:r>
              <a:rPr lang="es-MX" sz="800" dirty="0" err="1"/>
              <a:t>Tequitqui</a:t>
            </a:r>
            <a:endParaRPr lang="es-MX" sz="800" dirty="0"/>
          </a:p>
          <a:p>
            <a:endParaRPr lang="es-MX" sz="800" i="1" dirty="0"/>
          </a:p>
        </p:txBody>
      </p:sp>
    </p:spTree>
    <p:extLst>
      <p:ext uri="{BB962C8B-B14F-4D97-AF65-F5344CB8AC3E}">
        <p14:creationId xmlns:p14="http://schemas.microsoft.com/office/powerpoint/2010/main" val="74980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4715434" cy="4351338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El </a:t>
            </a:r>
            <a:r>
              <a:rPr lang="es-MX" dirty="0"/>
              <a:t>arte </a:t>
            </a:r>
            <a:r>
              <a:rPr lang="es-MX" dirty="0" err="1"/>
              <a:t>Tequitqui</a:t>
            </a:r>
            <a:r>
              <a:rPr lang="es-MX" dirty="0"/>
              <a:t> deja muestra de la transición entre dos culturas y la unión de éstas.</a:t>
            </a:r>
          </a:p>
          <a:p>
            <a:endParaRPr lang="es-MX" dirty="0"/>
          </a:p>
          <a:p>
            <a:r>
              <a:rPr lang="es-MX" dirty="0" smtClean="0"/>
              <a:t>Conociendo </a:t>
            </a:r>
            <a:r>
              <a:rPr lang="es-MX" dirty="0"/>
              <a:t>tu historia es muy fácil identificar los trabajos hechos por nuestros ancestros y se pueden reconocer en muchas construcciones del estado de Hidalgo.</a:t>
            </a:r>
          </a:p>
          <a:p>
            <a:endParaRPr lang="es-MX" dirty="0"/>
          </a:p>
          <a:p>
            <a:r>
              <a:rPr lang="es-MX" dirty="0" smtClean="0"/>
              <a:t>El </a:t>
            </a:r>
            <a:r>
              <a:rPr lang="es-MX" dirty="0"/>
              <a:t>arte </a:t>
            </a:r>
            <a:r>
              <a:rPr lang="es-MX" dirty="0" err="1"/>
              <a:t>Tequitqui</a:t>
            </a:r>
            <a:r>
              <a:rPr lang="es-MX" dirty="0"/>
              <a:t> es un reflejo de la evangelización en el nuevo mundo.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984" t="24388" r="36124" b="14669"/>
          <a:stretch/>
        </p:blipFill>
        <p:spPr>
          <a:xfrm>
            <a:off x="5817220" y="463348"/>
            <a:ext cx="4120863" cy="54533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50455" y="6056843"/>
            <a:ext cx="418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[</a:t>
            </a:r>
            <a:r>
              <a:rPr lang="es-MX" sz="800" dirty="0"/>
              <a:t>Figura </a:t>
            </a:r>
            <a:r>
              <a:rPr lang="es-MX" sz="800" dirty="0" smtClean="0"/>
              <a:t>6]. </a:t>
            </a:r>
            <a:r>
              <a:rPr lang="es-MX" sz="800" dirty="0"/>
              <a:t>Nicho superior en la Parroquia de San José de </a:t>
            </a:r>
            <a:r>
              <a:rPr lang="es-MX" sz="800" dirty="0" err="1"/>
              <a:t>Analco</a:t>
            </a:r>
            <a:r>
              <a:rPr lang="es-MX" sz="800" dirty="0"/>
              <a:t>, </a:t>
            </a:r>
            <a:r>
              <a:rPr lang="es-MX" sz="800" dirty="0" smtClean="0"/>
              <a:t>Guadalajara. Fuente: Gutiérrez</a:t>
            </a:r>
            <a:r>
              <a:rPr lang="es-MX" sz="800" dirty="0"/>
              <a:t>, N. (</a:t>
            </a:r>
            <a:r>
              <a:rPr lang="es-MX" sz="800" dirty="0" smtClean="0"/>
              <a:t>2020) Arte </a:t>
            </a:r>
            <a:r>
              <a:rPr lang="es-MX" sz="800" dirty="0" err="1" smtClean="0"/>
              <a:t>Tequitqui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58117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8520953" cy="435133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Gutiérrez, N. (05 de junio de 2020). </a:t>
            </a:r>
            <a:r>
              <a:rPr lang="es-ES" i="1" dirty="0"/>
              <a:t>Arte </a:t>
            </a:r>
            <a:r>
              <a:rPr lang="es-ES" i="1" dirty="0" err="1"/>
              <a:t>Tequitqui</a:t>
            </a:r>
            <a:r>
              <a:rPr lang="es-ES" i="1" dirty="0"/>
              <a:t>.</a:t>
            </a:r>
            <a:r>
              <a:rPr lang="es-ES" dirty="0"/>
              <a:t> Obtenido de Academia.edu: </a:t>
            </a:r>
            <a:r>
              <a:rPr lang="es-ES" dirty="0">
                <a:solidFill>
                  <a:schemeClr val="accent3"/>
                </a:solidFill>
                <a:hlinkClick r:id="rId2"/>
              </a:rPr>
              <a:t>https://www.academia.edu/34593719/Arte_Tequitqui</a:t>
            </a:r>
            <a:endParaRPr lang="es-ES" dirty="0">
              <a:solidFill>
                <a:schemeClr val="accent3"/>
              </a:solidFill>
            </a:endParaRPr>
          </a:p>
          <a:p>
            <a:endParaRPr lang="es-MX" dirty="0"/>
          </a:p>
          <a:p>
            <a:r>
              <a:rPr lang="es-MX" dirty="0"/>
              <a:t>González Galván, M., &amp; Fernández, M. (2006). Trazo, proporción y símbolo en el arte virreinal: antología personal. </a:t>
            </a:r>
            <a:r>
              <a:rPr lang="es-MX" i="1" dirty="0"/>
              <a:t>México, Universidad Nacional Autónoma de México/Instituto de Investigaciones Estéticas/Gobierno de Michoacán/Secretaría de Cultura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ES" dirty="0"/>
              <a:t>Zaragoza, R. (2005). La cruz atrial y el arte </a:t>
            </a:r>
            <a:r>
              <a:rPr lang="es-ES" dirty="0" err="1"/>
              <a:t>tequitqui</a:t>
            </a:r>
            <a:r>
              <a:rPr lang="es-ES" dirty="0"/>
              <a:t>. </a:t>
            </a:r>
            <a:r>
              <a:rPr lang="es-ES" i="1" dirty="0"/>
              <a:t>Universitario potosinos</a:t>
            </a:r>
            <a:r>
              <a:rPr lang="es-ES" dirty="0"/>
              <a:t>(7), 51,52. Recuperado el 05 de junio de 2020, de </a:t>
            </a:r>
            <a:r>
              <a:rPr lang="es-ES" dirty="0">
                <a:solidFill>
                  <a:schemeClr val="accent1"/>
                </a:solidFill>
                <a:hlinkClick r:id="rId3"/>
              </a:rPr>
              <a:t>https://ninive.uaslp.mx/xmlui/bitstream/handle/i/2629/01_200511.pdf?sequence=2&amp;isAllowed=y</a:t>
            </a:r>
            <a:endParaRPr lang="es-ES" dirty="0">
              <a:solidFill>
                <a:schemeClr val="accent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206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Unidad IV “Arte colonial”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b="1" dirty="0"/>
              <a:t>Objetivo general: </a:t>
            </a:r>
            <a:r>
              <a:rPr lang="es-MX" dirty="0"/>
              <a:t>Caracterizar cada obra de arte generada desde las culturas prehispánicas y las corrientes artísticas surgidas a través de la historia de nuestro país, a partir de una perspectiva analítica, crítica y reflexiva que le permita valorar el arte como manifestación de la belleza y expresión de ideas y emociones a través de su tiempo. 	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Aprendizaje esperado: </a:t>
            </a:r>
            <a:r>
              <a:rPr lang="es-MX" dirty="0"/>
              <a:t>El estudiante identifica el tema, la intención y marca que dejó la conquista en el arte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341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Competencias genéricas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b="1" dirty="0"/>
              <a:t>De Formación</a:t>
            </a:r>
          </a:p>
          <a:p>
            <a:pPr algn="just"/>
            <a:endParaRPr lang="es-MX" b="1" dirty="0"/>
          </a:p>
          <a:p>
            <a:pPr algn="just"/>
            <a:r>
              <a:rPr lang="es-MX" dirty="0"/>
              <a:t>2. Es sensible al arte y participa en la apreciación e interpretación de sus expresiones en distintos géneros.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 2.1. Valora el arte como manifestación de la belleza y expresión de ideas, sensaciones y emociones.</a:t>
            </a:r>
          </a:p>
          <a:p>
            <a:pPr algn="just"/>
            <a:r>
              <a:rPr lang="es-MX" dirty="0"/>
              <a:t> 2.2 Experimenta el arte como un hecho histórico compartido que permite la comunicación entre individuos y culturas en el tiempo y el espacio, a la vez que desarrolla un sentido de identidad.</a:t>
            </a:r>
          </a:p>
          <a:p>
            <a:pPr algn="just"/>
            <a:r>
              <a:rPr lang="es-MX" dirty="0"/>
              <a:t> 2.3. Participa en prácticas relacionadas con el arte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485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9099883" cy="4050740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Cuando los españoles llegaron, la forma de vida como la conocían los nativos cambió radicalmente, ya que los conquistadores los obligaron a un proceso de evangelización en el nuevo continente,  lo que provocó que los indígenas sufrieran la destrucción de todas sus</a:t>
            </a:r>
          </a:p>
          <a:p>
            <a:r>
              <a:rPr lang="es-MX" dirty="0"/>
              <a:t>creencias, tradiciones, hábitos y especialmente su religión.  Pero este proceso no se dio inmediatamente, si no que fue paulatino, de poco en poco los españoles fueron influenciando a los nativos y lo que fue un encuentro de culturas dio nacimiento al arte </a:t>
            </a:r>
            <a:r>
              <a:rPr lang="es-MX" dirty="0" err="1"/>
              <a:t>tequitqui</a:t>
            </a:r>
            <a:r>
              <a:rPr lang="es-MX" dirty="0"/>
              <a:t>.</a:t>
            </a:r>
          </a:p>
          <a:p>
            <a:r>
              <a:rPr lang="es-MX" dirty="0"/>
              <a:t>En este tema se analiza la arquitectura religiosa surgida en esa época, como consecuencia de la evangelización a los indígenas, mediante el establecimiento del catolicismo. </a:t>
            </a:r>
          </a:p>
          <a:p>
            <a:endParaRPr lang="es-MX" dirty="0"/>
          </a:p>
        </p:txBody>
      </p:sp>
      <p:sp>
        <p:nvSpPr>
          <p:cNvPr id="4" name="Marcador de texto 2">
            <a:extLst>
              <a:ext uri="{FF2B5EF4-FFF2-40B4-BE49-F238E27FC236}">
                <a16:creationId xmlns="" xmlns:a16="http://schemas.microsoft.com/office/drawing/2014/main" id="{4588B836-9662-480C-848D-A00AB560EC0A}"/>
              </a:ext>
            </a:extLst>
          </p:cNvPr>
          <p:cNvSpPr txBox="1">
            <a:spLocks/>
          </p:cNvSpPr>
          <p:nvPr/>
        </p:nvSpPr>
        <p:spPr>
          <a:xfrm>
            <a:off x="980871" y="6015806"/>
            <a:ext cx="8835482" cy="43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smtClean="0"/>
              <a:t>Palabras clave: </a:t>
            </a:r>
            <a:r>
              <a:rPr lang="en-US" sz="1600" i="1" dirty="0" err="1" smtClean="0"/>
              <a:t>Tequitqui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evangelización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conquista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nativos</a:t>
            </a:r>
            <a:r>
              <a:rPr lang="en-US" sz="1600" i="1" dirty="0" smtClean="0"/>
              <a:t>, arte </a:t>
            </a:r>
            <a:r>
              <a:rPr lang="en-US" sz="1600" i="1" dirty="0" err="1" smtClean="0"/>
              <a:t>novohispano</a:t>
            </a:r>
            <a:r>
              <a:rPr lang="en-US" sz="1600" i="1" dirty="0" smtClean="0"/>
              <a:t> </a:t>
            </a:r>
          </a:p>
          <a:p>
            <a:endParaRPr lang="es-MX" sz="1600" i="1" dirty="0"/>
          </a:p>
        </p:txBody>
      </p:sp>
    </p:spTree>
    <p:extLst>
      <p:ext uri="{BB962C8B-B14F-4D97-AF65-F5344CB8AC3E}">
        <p14:creationId xmlns:p14="http://schemas.microsoft.com/office/powerpoint/2010/main" val="315419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Abstract</a:t>
            </a:r>
            <a:r>
              <a:rPr lang="es-MX" dirty="0"/>
              <a:t> y </a:t>
            </a:r>
            <a:r>
              <a:rPr lang="es-MX" dirty="0" err="1"/>
              <a:t>keywords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9099883" cy="3835587"/>
          </a:xfrm>
        </p:spPr>
        <p:txBody>
          <a:bodyPr>
            <a:normAutofit fontScale="85000" lnSpcReduction="10000"/>
          </a:bodyPr>
          <a:lstStyle/>
          <a:p>
            <a:r>
              <a:rPr lang="es-MX" dirty="0" err="1"/>
              <a:t>When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Spaniards</a:t>
            </a:r>
            <a:r>
              <a:rPr lang="es-MX" dirty="0"/>
              <a:t> </a:t>
            </a:r>
            <a:r>
              <a:rPr lang="es-MX" dirty="0" err="1"/>
              <a:t>arrived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way</a:t>
            </a:r>
            <a:r>
              <a:rPr lang="es-MX" dirty="0"/>
              <a:t> of </a:t>
            </a:r>
            <a:r>
              <a:rPr lang="es-MX" dirty="0" err="1"/>
              <a:t>life</a:t>
            </a:r>
            <a:r>
              <a:rPr lang="es-MX" dirty="0"/>
              <a:t> as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natives</a:t>
            </a:r>
            <a:r>
              <a:rPr lang="es-MX" dirty="0"/>
              <a:t> </a:t>
            </a:r>
            <a:r>
              <a:rPr lang="es-MX" dirty="0" err="1"/>
              <a:t>knew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changed</a:t>
            </a:r>
            <a:r>
              <a:rPr lang="es-MX" dirty="0"/>
              <a:t> </a:t>
            </a:r>
            <a:r>
              <a:rPr lang="es-MX" dirty="0" err="1"/>
              <a:t>radically</a:t>
            </a:r>
            <a:r>
              <a:rPr lang="es-MX" dirty="0"/>
              <a:t>, </a:t>
            </a:r>
            <a:r>
              <a:rPr lang="es-MX" dirty="0" err="1"/>
              <a:t>since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conquerors</a:t>
            </a:r>
            <a:r>
              <a:rPr lang="es-MX" dirty="0"/>
              <a:t> </a:t>
            </a:r>
            <a:r>
              <a:rPr lang="es-MX" dirty="0" err="1"/>
              <a:t>forced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 to a </a:t>
            </a:r>
            <a:r>
              <a:rPr lang="es-MX" dirty="0" err="1"/>
              <a:t>process</a:t>
            </a:r>
            <a:r>
              <a:rPr lang="es-MX" dirty="0"/>
              <a:t> of </a:t>
            </a:r>
            <a:r>
              <a:rPr lang="es-MX" dirty="0" err="1"/>
              <a:t>evangelization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new </a:t>
            </a:r>
            <a:r>
              <a:rPr lang="es-MX" dirty="0" err="1"/>
              <a:t>continent</a:t>
            </a:r>
            <a:r>
              <a:rPr lang="es-MX" dirty="0"/>
              <a:t>, </a:t>
            </a:r>
            <a:r>
              <a:rPr lang="es-MX" dirty="0" err="1"/>
              <a:t>causing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indigenous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to </a:t>
            </a:r>
            <a:r>
              <a:rPr lang="es-MX" dirty="0" err="1"/>
              <a:t>suffer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destruction</a:t>
            </a:r>
            <a:r>
              <a:rPr lang="es-MX" dirty="0"/>
              <a:t> of </a:t>
            </a:r>
            <a:r>
              <a:rPr lang="es-MX" dirty="0" err="1"/>
              <a:t>all</a:t>
            </a:r>
            <a:r>
              <a:rPr lang="es-MX" dirty="0"/>
              <a:t> </a:t>
            </a:r>
            <a:r>
              <a:rPr lang="es-MX" dirty="0" err="1"/>
              <a:t>their</a:t>
            </a:r>
            <a:endParaRPr lang="es-MX" dirty="0"/>
          </a:p>
          <a:p>
            <a:r>
              <a:rPr lang="es-MX" dirty="0" err="1"/>
              <a:t>beliefs</a:t>
            </a:r>
            <a:r>
              <a:rPr lang="es-MX" dirty="0"/>
              <a:t>, </a:t>
            </a:r>
            <a:r>
              <a:rPr lang="es-MX" dirty="0" err="1"/>
              <a:t>traditions</a:t>
            </a:r>
            <a:r>
              <a:rPr lang="es-MX" dirty="0"/>
              <a:t>, </a:t>
            </a:r>
            <a:r>
              <a:rPr lang="es-MX" dirty="0" err="1"/>
              <a:t>habits</a:t>
            </a:r>
            <a:r>
              <a:rPr lang="es-MX" dirty="0"/>
              <a:t> and </a:t>
            </a:r>
            <a:r>
              <a:rPr lang="es-MX" dirty="0" err="1"/>
              <a:t>especially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religion</a:t>
            </a:r>
            <a:r>
              <a:rPr lang="es-MX" dirty="0"/>
              <a:t>.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process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happen</a:t>
            </a:r>
            <a:r>
              <a:rPr lang="es-MX" dirty="0"/>
              <a:t> </a:t>
            </a:r>
            <a:r>
              <a:rPr lang="es-MX" dirty="0" err="1"/>
              <a:t>immediately</a:t>
            </a:r>
            <a:r>
              <a:rPr lang="es-MX" dirty="0"/>
              <a:t>, </a:t>
            </a:r>
            <a:r>
              <a:rPr lang="es-MX" dirty="0" err="1"/>
              <a:t>if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gradual, </a:t>
            </a:r>
            <a:r>
              <a:rPr lang="es-MX" dirty="0" err="1"/>
              <a:t>little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little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Spaniards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influencing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natives</a:t>
            </a:r>
            <a:r>
              <a:rPr lang="es-MX" dirty="0"/>
              <a:t> and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a meeting of cultures </a:t>
            </a:r>
            <a:r>
              <a:rPr lang="es-MX" dirty="0" err="1"/>
              <a:t>gave</a:t>
            </a:r>
            <a:r>
              <a:rPr lang="es-MX" dirty="0"/>
              <a:t> </a:t>
            </a:r>
            <a:r>
              <a:rPr lang="es-MX" dirty="0" err="1"/>
              <a:t>birth</a:t>
            </a:r>
            <a:r>
              <a:rPr lang="es-MX" dirty="0"/>
              <a:t> to </a:t>
            </a:r>
            <a:r>
              <a:rPr lang="es-MX" dirty="0" err="1"/>
              <a:t>Tequitqui</a:t>
            </a:r>
            <a:r>
              <a:rPr lang="es-MX" dirty="0"/>
              <a:t> art.</a:t>
            </a:r>
          </a:p>
          <a:p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topic</a:t>
            </a:r>
            <a:r>
              <a:rPr lang="es-MX" dirty="0"/>
              <a:t> </a:t>
            </a:r>
            <a:r>
              <a:rPr lang="es-MX" dirty="0" err="1"/>
              <a:t>analyzes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religious</a:t>
            </a:r>
            <a:r>
              <a:rPr lang="es-MX" dirty="0"/>
              <a:t> </a:t>
            </a:r>
            <a:r>
              <a:rPr lang="es-MX" dirty="0" err="1"/>
              <a:t>architecture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emerged at </a:t>
            </a:r>
            <a:r>
              <a:rPr lang="es-MX" dirty="0" err="1"/>
              <a:t>that</a:t>
            </a:r>
            <a:r>
              <a:rPr lang="es-MX" dirty="0"/>
              <a:t> time, as a </a:t>
            </a:r>
            <a:r>
              <a:rPr lang="es-MX" dirty="0" err="1"/>
              <a:t>consequence</a:t>
            </a:r>
            <a:r>
              <a:rPr lang="es-MX" dirty="0"/>
              <a:t> of </a:t>
            </a:r>
            <a:r>
              <a:rPr lang="es-MX" dirty="0" err="1"/>
              <a:t>evangelization</a:t>
            </a:r>
            <a:r>
              <a:rPr lang="es-MX" dirty="0"/>
              <a:t> to </a:t>
            </a:r>
            <a:r>
              <a:rPr lang="es-MX" dirty="0" err="1"/>
              <a:t>indigenous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, </a:t>
            </a:r>
            <a:r>
              <a:rPr lang="es-MX" dirty="0" err="1"/>
              <a:t>through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establishment of </a:t>
            </a:r>
            <a:r>
              <a:rPr lang="es-MX" dirty="0" err="1"/>
              <a:t>Catholicism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texto 2">
            <a:extLst>
              <a:ext uri="{FF2B5EF4-FFF2-40B4-BE49-F238E27FC236}">
                <a16:creationId xmlns="" xmlns:a16="http://schemas.microsoft.com/office/drawing/2014/main" id="{4588B836-9662-480C-848D-A00AB560EC0A}"/>
              </a:ext>
            </a:extLst>
          </p:cNvPr>
          <p:cNvSpPr txBox="1">
            <a:spLocks/>
          </p:cNvSpPr>
          <p:nvPr/>
        </p:nvSpPr>
        <p:spPr>
          <a:xfrm>
            <a:off x="869576" y="5796149"/>
            <a:ext cx="8866095" cy="43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smtClean="0"/>
              <a:t>Keywords: </a:t>
            </a:r>
            <a:r>
              <a:rPr lang="en-US" sz="1600" i="1" dirty="0" err="1" smtClean="0"/>
              <a:t>Tequitqui</a:t>
            </a:r>
            <a:r>
              <a:rPr lang="en-US" sz="1600" i="1" dirty="0" smtClean="0"/>
              <a:t>, evangelization, conquerors, natives, New Hispanic art</a:t>
            </a:r>
          </a:p>
          <a:p>
            <a:endParaRPr lang="es-MX" sz="1600" i="1" dirty="0"/>
          </a:p>
        </p:txBody>
      </p:sp>
    </p:spTree>
    <p:extLst>
      <p:ext uri="{BB962C8B-B14F-4D97-AF65-F5344CB8AC3E}">
        <p14:creationId xmlns:p14="http://schemas.microsoft.com/office/powerpoint/2010/main" val="183573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99883" cy="1554629"/>
          </a:xfrm>
        </p:spPr>
        <p:txBody>
          <a:bodyPr>
            <a:normAutofit fontScale="90000"/>
          </a:bodyPr>
          <a:lstStyle/>
          <a:p>
            <a:r>
              <a:rPr lang="es-MX" dirty="0"/>
              <a:t>4.1.4. Escultura. </a:t>
            </a:r>
            <a:br>
              <a:rPr lang="es-MX" dirty="0"/>
            </a:br>
            <a:r>
              <a:rPr lang="es-MX" dirty="0"/>
              <a:t> </a:t>
            </a:r>
            <a:br>
              <a:rPr lang="es-MX" dirty="0"/>
            </a:br>
            <a:r>
              <a:rPr lang="es-MX" sz="2700" b="0" dirty="0"/>
              <a:t>4.1.4.1. Arte </a:t>
            </a:r>
            <a:r>
              <a:rPr lang="es-MX" sz="2700" b="0" dirty="0" err="1"/>
              <a:t>Tequitqui</a:t>
            </a:r>
            <a:r>
              <a:rPr lang="es-MX" sz="2700" b="0" dirty="0"/>
              <a:t>: cruces atriales, portadas religiosas.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811" y="1919754"/>
            <a:ext cx="3169023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s-MX" sz="4500" dirty="0">
                <a:solidFill>
                  <a:schemeClr val="tx1"/>
                </a:solidFill>
                <a:cs typeface="Lao UI" panose="020B0502040204020203" pitchFamily="34" charset="0"/>
              </a:rPr>
              <a:t>El arte </a:t>
            </a:r>
            <a:r>
              <a:rPr lang="es-MX" sz="4500" dirty="0" err="1">
                <a:solidFill>
                  <a:schemeClr val="tx1"/>
                </a:solidFill>
                <a:cs typeface="Lao UI" panose="020B0502040204020203" pitchFamily="34" charset="0"/>
              </a:rPr>
              <a:t>tequitqui</a:t>
            </a:r>
            <a:r>
              <a:rPr lang="es-MX" sz="4500" dirty="0">
                <a:solidFill>
                  <a:schemeClr val="tx1"/>
                </a:solidFill>
                <a:cs typeface="Lao UI" panose="020B0502040204020203" pitchFamily="34" charset="0"/>
              </a:rPr>
              <a:t> es un término que se refiere a las manifestaciones artísticas realizadas por indígenas del área mesoamericana luego de la Conquista de México.</a:t>
            </a:r>
          </a:p>
          <a:p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7675" t="24113" r="36434" b="45829"/>
          <a:stretch/>
        </p:blipFill>
        <p:spPr>
          <a:xfrm>
            <a:off x="4165049" y="2359356"/>
            <a:ext cx="4907700" cy="320322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165048" y="5809336"/>
            <a:ext cx="4907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[</a:t>
            </a:r>
            <a:r>
              <a:rPr lang="es-MX" sz="800" dirty="0"/>
              <a:t>Figura 1]. </a:t>
            </a:r>
            <a:r>
              <a:rPr lang="es-MX" sz="800" dirty="0" smtClean="0"/>
              <a:t>Pila </a:t>
            </a:r>
            <a:r>
              <a:rPr lang="es-MX" sz="800" dirty="0" err="1"/>
              <a:t>bautizmal</a:t>
            </a:r>
            <a:r>
              <a:rPr lang="es-MX" sz="800" dirty="0"/>
              <a:t>, </a:t>
            </a:r>
            <a:r>
              <a:rPr lang="es-MX" sz="800" dirty="0" err="1"/>
              <a:t>Zinancatepec</a:t>
            </a:r>
            <a:r>
              <a:rPr lang="es-MX" sz="800" dirty="0"/>
              <a:t>, Estado de </a:t>
            </a:r>
            <a:r>
              <a:rPr lang="es-MX" sz="800" dirty="0" smtClean="0"/>
              <a:t>México. Fuente: Gutiérrez</a:t>
            </a:r>
            <a:r>
              <a:rPr lang="es-MX" sz="800" dirty="0"/>
              <a:t>, N. (</a:t>
            </a:r>
            <a:r>
              <a:rPr lang="es-MX" sz="800" dirty="0" smtClean="0"/>
              <a:t>2020) Arte </a:t>
            </a:r>
            <a:r>
              <a:rPr lang="es-MX" sz="800" dirty="0" err="1" smtClean="0"/>
              <a:t>Tequitqui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10577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28882" cy="4351338"/>
          </a:xfrm>
        </p:spPr>
        <p:txBody>
          <a:bodyPr/>
          <a:lstStyle/>
          <a:p>
            <a:r>
              <a:rPr lang="es-MX" dirty="0"/>
              <a:t>Son el centro simbólico del espacio </a:t>
            </a:r>
            <a:r>
              <a:rPr lang="es-MX" dirty="0" smtClean="0"/>
              <a:t>y </a:t>
            </a:r>
            <a:r>
              <a:rPr lang="es-MX" dirty="0"/>
              <a:t>obra a manera de </a:t>
            </a:r>
            <a:r>
              <a:rPr lang="es-MX" dirty="0" smtClean="0"/>
              <a:t>eje de </a:t>
            </a:r>
            <a:r>
              <a:rPr lang="es-MX" dirty="0"/>
              <a:t>simetría del mundo. La cruz </a:t>
            </a:r>
            <a:r>
              <a:rPr lang="es-MX" dirty="0" smtClean="0"/>
              <a:t>fue </a:t>
            </a:r>
            <a:r>
              <a:rPr lang="es-MX" dirty="0"/>
              <a:t>inseparable de los conquistadores, pues éstos generalmente iban acompañados de los misioneros.</a:t>
            </a:r>
            <a:endParaRPr lang="es-MX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4588B836-9662-480C-848D-A00AB560E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3200" b="1" dirty="0" smtClean="0"/>
              <a:t>Cruces atriales </a:t>
            </a:r>
            <a:endParaRPr lang="es-MX" sz="3200" b="1" dirty="0"/>
          </a:p>
          <a:p>
            <a:pPr marL="85723"/>
            <a:endParaRPr lang="es-MX" sz="3200" dirty="0" smtClean="0"/>
          </a:p>
          <a:p>
            <a:endParaRPr lang="es-MX" dirty="0"/>
          </a:p>
        </p:txBody>
      </p:sp>
      <p:pic>
        <p:nvPicPr>
          <p:cNvPr id="6" name="Picture 2" descr="http://www.milenio.com/cultura/Cruz-Atrial_MILIMA20150322_0050_1.jpg">
            <a:extLst>
              <a:ext uri="{FF2B5EF4-FFF2-40B4-BE49-F238E27FC236}">
                <a16:creationId xmlns="" xmlns:a16="http://schemas.microsoft.com/office/drawing/2014/main" id="{6E9F31D3-92F7-481F-A44B-FF8CCE21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3172"/>
            <a:ext cx="3634419" cy="54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019801" y="5884575"/>
            <a:ext cx="363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[Figura </a:t>
            </a:r>
            <a:r>
              <a:rPr lang="es-MX" sz="800" dirty="0" smtClean="0"/>
              <a:t>2]. Cruz atrial</a:t>
            </a:r>
            <a:endParaRPr lang="es-MX" sz="800" dirty="0"/>
          </a:p>
          <a:p>
            <a:r>
              <a:rPr lang="es-MX" sz="800" i="1" dirty="0" smtClean="0"/>
              <a:t>Fuente: Patronato Cultural y de Conservación de Monumentos Históricos en Cuautitlán, </a:t>
            </a:r>
            <a:r>
              <a:rPr lang="es-MX" sz="800" i="1" dirty="0" err="1" smtClean="0"/>
              <a:t>Edomex</a:t>
            </a:r>
            <a:endParaRPr lang="es-MX" sz="800" i="1" dirty="0"/>
          </a:p>
        </p:txBody>
      </p:sp>
    </p:spTree>
    <p:extLst>
      <p:ext uri="{BB962C8B-B14F-4D97-AF65-F5344CB8AC3E}">
        <p14:creationId xmlns:p14="http://schemas.microsoft.com/office/powerpoint/2010/main" val="54805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Cruces atriales 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16188" cy="435133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5411" y="1825625"/>
            <a:ext cx="5181600" cy="4351338"/>
          </a:xfrm>
        </p:spPr>
        <p:txBody>
          <a:bodyPr/>
          <a:lstStyle/>
          <a:p>
            <a:r>
              <a:rPr lang="es-MX" dirty="0"/>
              <a:t>La colocación de cruces en los </a:t>
            </a:r>
          </a:p>
          <a:p>
            <a:r>
              <a:rPr lang="es-MX" dirty="0"/>
              <a:t>atrios frente a cada templo solían </a:t>
            </a:r>
          </a:p>
          <a:p>
            <a:r>
              <a:rPr lang="es-MX" dirty="0"/>
              <a:t>ser muy solemnes y en días</a:t>
            </a:r>
          </a:p>
          <a:p>
            <a:r>
              <a:rPr lang="es-MX" dirty="0"/>
              <a:t>festivos las adornaban con rosas, flores y ramos</a:t>
            </a:r>
            <a:endParaRPr lang="es-MX" dirty="0">
              <a:solidFill>
                <a:schemeClr val="tx1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178" t="36798" r="56899" b="9981"/>
          <a:stretch/>
        </p:blipFill>
        <p:spPr>
          <a:xfrm>
            <a:off x="838200" y="1825625"/>
            <a:ext cx="3011209" cy="301121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8200" y="5206969"/>
            <a:ext cx="401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[Figura </a:t>
            </a:r>
            <a:r>
              <a:rPr lang="es-MX" sz="800" dirty="0" smtClean="0"/>
              <a:t>3]. </a:t>
            </a:r>
            <a:r>
              <a:rPr lang="es-MX" sz="800" dirty="0"/>
              <a:t>Cruz atrial de</a:t>
            </a:r>
          </a:p>
          <a:p>
            <a:r>
              <a:rPr lang="es-MX" sz="800" dirty="0" err="1"/>
              <a:t>Tepeapulco</a:t>
            </a:r>
            <a:r>
              <a:rPr lang="es-MX" sz="800" dirty="0"/>
              <a:t>. Versión</a:t>
            </a:r>
          </a:p>
          <a:p>
            <a:r>
              <a:rPr lang="es-MX" sz="800" dirty="0" err="1"/>
              <a:t>glífica</a:t>
            </a:r>
            <a:r>
              <a:rPr lang="es-MX" sz="800" dirty="0"/>
              <a:t> en relieve</a:t>
            </a:r>
            <a:r>
              <a:rPr lang="es-MX" sz="800" dirty="0" smtClean="0"/>
              <a:t>. Fuente</a:t>
            </a:r>
            <a:r>
              <a:rPr lang="es-MX" sz="800" dirty="0"/>
              <a:t>: (Zaragoza, 2005) </a:t>
            </a:r>
            <a:r>
              <a:rPr lang="es-ES" sz="800" dirty="0"/>
              <a:t>La cruz atrial y el arte </a:t>
            </a:r>
            <a:r>
              <a:rPr lang="es-ES" sz="800" dirty="0" err="1"/>
              <a:t>tequitqui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6178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Portadas religiosas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3626224" cy="4351338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Primeras obras de arte mexicano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Precursoras de las portadas barrocas de argamasa de influencia indígena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632" t="31043" r="55965" b="29328"/>
          <a:stretch/>
        </p:blipFill>
        <p:spPr>
          <a:xfrm>
            <a:off x="4692594" y="1825625"/>
            <a:ext cx="5245489" cy="37216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92594" y="5834846"/>
            <a:ext cx="524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[Figura </a:t>
            </a:r>
            <a:r>
              <a:rPr lang="es-MX" sz="800" dirty="0" smtClean="0"/>
              <a:t>4]. El </a:t>
            </a:r>
            <a:r>
              <a:rPr lang="es-MX" sz="800" dirty="0"/>
              <a:t>Juicio Final, capilla</a:t>
            </a:r>
          </a:p>
          <a:p>
            <a:r>
              <a:rPr lang="es-MX" sz="800" dirty="0"/>
              <a:t>posa de San Juan en el</a:t>
            </a:r>
          </a:p>
          <a:p>
            <a:r>
              <a:rPr lang="es-MX" sz="800" dirty="0"/>
              <a:t>convento franciscano de</a:t>
            </a:r>
          </a:p>
          <a:p>
            <a:r>
              <a:rPr lang="es-MX" sz="800" dirty="0" err="1"/>
              <a:t>Calpan</a:t>
            </a:r>
            <a:r>
              <a:rPr lang="es-MX" sz="800" dirty="0"/>
              <a:t>, Puebla, siglo XVI</a:t>
            </a:r>
            <a:r>
              <a:rPr lang="es-MX" sz="800" dirty="0" smtClean="0"/>
              <a:t>. Fuente: (Zaragoza</a:t>
            </a:r>
            <a:r>
              <a:rPr lang="es-MX" sz="800" dirty="0"/>
              <a:t>, 2005</a:t>
            </a:r>
            <a:r>
              <a:rPr lang="es-MX" sz="800" dirty="0" smtClean="0"/>
              <a:t>) </a:t>
            </a:r>
            <a:r>
              <a:rPr lang="es-ES" sz="800" dirty="0"/>
              <a:t>La cruz atrial y el arte </a:t>
            </a:r>
            <a:r>
              <a:rPr lang="es-ES" sz="800" dirty="0" err="1"/>
              <a:t>tequitqui</a:t>
            </a:r>
            <a:endParaRPr lang="es-MX" sz="800" dirty="0"/>
          </a:p>
          <a:p>
            <a:endParaRPr lang="es-MX" sz="800" i="1" dirty="0"/>
          </a:p>
        </p:txBody>
      </p:sp>
    </p:spTree>
    <p:extLst>
      <p:ext uri="{BB962C8B-B14F-4D97-AF65-F5344CB8AC3E}">
        <p14:creationId xmlns:p14="http://schemas.microsoft.com/office/powerpoint/2010/main" val="2007207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774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Lao UI</vt:lpstr>
      <vt:lpstr>Roboto Slab Light</vt:lpstr>
      <vt:lpstr>Tema de Office</vt:lpstr>
      <vt:lpstr>Arte colonial del siglo XVI  </vt:lpstr>
      <vt:lpstr>Unidad IV “Arte colonial” </vt:lpstr>
      <vt:lpstr>Competencias genéricas </vt:lpstr>
      <vt:lpstr>Resumen </vt:lpstr>
      <vt:lpstr>Abstract y keywords </vt:lpstr>
      <vt:lpstr>4.1.4. Escultura.    4.1.4.1. Arte Tequitqui: cruces atriales, portadas religiosas.  </vt:lpstr>
      <vt:lpstr>Cruces atriales   </vt:lpstr>
      <vt:lpstr>Cruces atriales  </vt:lpstr>
      <vt:lpstr>Portadas religiosas </vt:lpstr>
      <vt:lpstr>Portadas religiosas </vt:lpstr>
      <vt:lpstr>Conclusiones </vt:lpstr>
      <vt:lpstr>Bibliografía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Asus</cp:lastModifiedBy>
  <cp:revision>5</cp:revision>
  <dcterms:created xsi:type="dcterms:W3CDTF">2020-05-20T22:13:38Z</dcterms:created>
  <dcterms:modified xsi:type="dcterms:W3CDTF">2020-07-14T02:01:36Z</dcterms:modified>
</cp:coreProperties>
</file>