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267" r:id="rId5"/>
    <p:sldId id="268" r:id="rId6"/>
    <p:sldId id="269" r:id="rId7"/>
    <p:sldId id="270" r:id="rId8"/>
    <p:sldId id="271"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E8A2D6"/>
    <a:srgbClr val="D674B3"/>
    <a:srgbClr val="9900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7"/>
    <p:restoredTop sz="96291"/>
  </p:normalViewPr>
  <p:slideViewPr>
    <p:cSldViewPr snapToGrid="0" snapToObjects="1">
      <p:cViewPr varScale="1">
        <p:scale>
          <a:sx n="72" d="100"/>
          <a:sy n="72"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D7B09AB-EEB7-CA41-9917-C6B3FA9BF70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Imagen 9">
            <a:extLst>
              <a:ext uri="{FF2B5EF4-FFF2-40B4-BE49-F238E27FC236}">
                <a16:creationId xmlns:a16="http://schemas.microsoft.com/office/drawing/2014/main" id="{331B7F3B-5BCB-B246-A70C-81797DD2BB3F}"/>
              </a:ext>
            </a:extLst>
          </p:cNvPr>
          <p:cNvPicPr>
            <a:picLocks noChangeAspect="1"/>
          </p:cNvPicPr>
          <p:nvPr userDrawn="1"/>
        </p:nvPicPr>
        <p:blipFill>
          <a:blip r:embed="rId4" cstate="screen">
            <a:alphaModFix amt="63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dondear rectángulo de una esquina 10">
            <a:extLst>
              <a:ext uri="{FF2B5EF4-FFF2-40B4-BE49-F238E27FC236}">
                <a16:creationId xmlns:a16="http://schemas.microsoft.com/office/drawing/2014/main" id="{C44B12F3-29A4-AB4F-94C5-054238EA8637}"/>
              </a:ext>
            </a:extLst>
          </p:cNvPr>
          <p:cNvSpPr/>
          <p:nvPr userDrawn="1"/>
        </p:nvSpPr>
        <p:spPr>
          <a:xfrm>
            <a:off x="0" y="3429000"/>
            <a:ext cx="8855242" cy="1828800"/>
          </a:xfrm>
          <a:prstGeom prst="round1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lumMod val="75000"/>
                  <a:lumOff val="25000"/>
                </a:schemeClr>
              </a:solidFill>
            </a:endParaRPr>
          </a:p>
        </p:txBody>
      </p:sp>
      <p:sp>
        <p:nvSpPr>
          <p:cNvPr id="2" name="Título 1">
            <a:extLst>
              <a:ext uri="{FF2B5EF4-FFF2-40B4-BE49-F238E27FC236}">
                <a16:creationId xmlns:a16="http://schemas.microsoft.com/office/drawing/2014/main" id="{2FE7CFA3-DE76-8B45-B636-1648109B6287}"/>
              </a:ext>
            </a:extLst>
          </p:cNvPr>
          <p:cNvSpPr>
            <a:spLocks noGrp="1"/>
          </p:cNvSpPr>
          <p:nvPr>
            <p:ph type="ctrTitle" hasCustomPrompt="1"/>
          </p:nvPr>
        </p:nvSpPr>
        <p:spPr>
          <a:xfrm>
            <a:off x="0" y="3429000"/>
            <a:ext cx="8855242" cy="1150855"/>
          </a:xfrm>
        </p:spPr>
        <p:txBody>
          <a:bodyPr anchor="b">
            <a:normAutofit/>
          </a:bodyPr>
          <a:lstStyle>
            <a:lvl1pPr algn="ctr">
              <a:defRPr sz="3200" b="1">
                <a:solidFill>
                  <a:schemeClr val="tx1">
                    <a:lumMod val="75000"/>
                    <a:lumOff val="25000"/>
                  </a:schemeClr>
                </a:solidFill>
                <a:latin typeface="Arial" panose="020B0604020202020204" pitchFamily="34" charset="0"/>
                <a:cs typeface="Arial" panose="020B0604020202020204" pitchFamily="34" charset="0"/>
              </a:defRPr>
            </a:lvl1pPr>
          </a:lstStyle>
          <a:p>
            <a:r>
              <a:rPr lang="es-MX" dirty="0"/>
              <a:t>Haz clic para agregar el título del material</a:t>
            </a:r>
            <a:endParaRPr lang="es-ES_tradnl" dirty="0"/>
          </a:p>
        </p:txBody>
      </p:sp>
      <p:sp>
        <p:nvSpPr>
          <p:cNvPr id="3" name="Subtítulo 2">
            <a:extLst>
              <a:ext uri="{FF2B5EF4-FFF2-40B4-BE49-F238E27FC236}">
                <a16:creationId xmlns:a16="http://schemas.microsoft.com/office/drawing/2014/main" id="{A12C9998-47EF-DD44-961C-A43D1FF5E4F4}"/>
              </a:ext>
            </a:extLst>
          </p:cNvPr>
          <p:cNvSpPr>
            <a:spLocks noGrp="1"/>
          </p:cNvSpPr>
          <p:nvPr>
            <p:ph type="subTitle" idx="1" hasCustomPrompt="1"/>
          </p:nvPr>
        </p:nvSpPr>
        <p:spPr>
          <a:xfrm>
            <a:off x="0" y="4579855"/>
            <a:ext cx="8855242" cy="677945"/>
          </a:xfrm>
        </p:spPr>
        <p:txBody>
          <a:bodyPr>
            <a:normAutofit/>
          </a:bodyPr>
          <a:lstStyle>
            <a:lvl1pPr marL="0" indent="0" algn="ctr">
              <a:buNone/>
              <a:defRPr sz="20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agregar el nombre de la escuela preparatoria en donde te encuentras inscrito, así como tu nombre con grado académico</a:t>
            </a:r>
            <a:endParaRPr lang="es-ES_tradnl" dirty="0"/>
          </a:p>
        </p:txBody>
      </p:sp>
      <p:sp>
        <p:nvSpPr>
          <p:cNvPr id="4" name="Marcador de fecha 3">
            <a:extLst>
              <a:ext uri="{FF2B5EF4-FFF2-40B4-BE49-F238E27FC236}">
                <a16:creationId xmlns:a16="http://schemas.microsoft.com/office/drawing/2014/main" id="{BB8CFE52-EBC9-3C48-9F25-33677FE15B41}"/>
              </a:ext>
            </a:extLst>
          </p:cNvPr>
          <p:cNvSpPr>
            <a:spLocks noGrp="1"/>
          </p:cNvSpPr>
          <p:nvPr>
            <p:ph type="dt" sz="half" idx="10"/>
          </p:nvPr>
        </p:nvSpPr>
        <p:spPr/>
        <p:txBody>
          <a:bodyPr/>
          <a:lstStyle/>
          <a:p>
            <a:fld id="{4169689B-880E-C74A-B334-5CB1C218260E}" type="datetimeFigureOut">
              <a:rPr lang="es-ES_tradnl" smtClean="0"/>
              <a:t>14/07/2020</a:t>
            </a:fld>
            <a:endParaRPr lang="es-ES_tradnl"/>
          </a:p>
        </p:txBody>
      </p:sp>
      <p:sp>
        <p:nvSpPr>
          <p:cNvPr id="5" name="Marcador de pie de página 4">
            <a:extLst>
              <a:ext uri="{FF2B5EF4-FFF2-40B4-BE49-F238E27FC236}">
                <a16:creationId xmlns:a16="http://schemas.microsoft.com/office/drawing/2014/main" id="{B5603A88-6432-4F49-A3C3-AD3F42D8249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207185BA-6CC8-C641-B8F9-81623197682C}"/>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pic>
        <p:nvPicPr>
          <p:cNvPr id="15" name="Imagen 14">
            <a:extLst>
              <a:ext uri="{FF2B5EF4-FFF2-40B4-BE49-F238E27FC236}">
                <a16:creationId xmlns:a16="http://schemas.microsoft.com/office/drawing/2014/main" id="{4D60410E-D856-0F4E-8E2C-092742049E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15017" y="204537"/>
            <a:ext cx="2787902" cy="1268495"/>
          </a:xfrm>
          <a:prstGeom prst="rect">
            <a:avLst/>
          </a:prstGeom>
        </p:spPr>
      </p:pic>
      <p:pic>
        <p:nvPicPr>
          <p:cNvPr id="17" name="Imagen 16">
            <a:extLst>
              <a:ext uri="{FF2B5EF4-FFF2-40B4-BE49-F238E27FC236}">
                <a16:creationId xmlns:a16="http://schemas.microsoft.com/office/drawing/2014/main" id="{4031E1E9-FF61-9D4D-9C0D-A70DE6C4F4A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498" y="204537"/>
            <a:ext cx="3050674" cy="930084"/>
          </a:xfrm>
          <a:prstGeom prst="rect">
            <a:avLst/>
          </a:prstGeom>
        </p:spPr>
      </p:pic>
    </p:spTree>
    <p:extLst>
      <p:ext uri="{BB962C8B-B14F-4D97-AF65-F5344CB8AC3E}">
        <p14:creationId xmlns:p14="http://schemas.microsoft.com/office/powerpoint/2010/main" val="92390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55B9D-941E-224B-B3C2-325BB7FDC78A}"/>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27B8EED0-EF65-A24C-A77B-55701BDC095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E73E1C74-97F4-014C-A5B8-14859599E4D7}"/>
              </a:ext>
            </a:extLst>
          </p:cNvPr>
          <p:cNvSpPr>
            <a:spLocks noGrp="1"/>
          </p:cNvSpPr>
          <p:nvPr>
            <p:ph type="dt" sz="half" idx="10"/>
          </p:nvPr>
        </p:nvSpPr>
        <p:spPr/>
        <p:txBody>
          <a:bodyPr/>
          <a:lstStyle/>
          <a:p>
            <a:fld id="{4169689B-880E-C74A-B334-5CB1C218260E}" type="datetimeFigureOut">
              <a:rPr lang="es-ES_tradnl" smtClean="0"/>
              <a:t>14/07/2020</a:t>
            </a:fld>
            <a:endParaRPr lang="es-ES_tradnl"/>
          </a:p>
        </p:txBody>
      </p:sp>
      <p:sp>
        <p:nvSpPr>
          <p:cNvPr id="5" name="Marcador de pie de página 4">
            <a:extLst>
              <a:ext uri="{FF2B5EF4-FFF2-40B4-BE49-F238E27FC236}">
                <a16:creationId xmlns:a16="http://schemas.microsoft.com/office/drawing/2014/main" id="{98205000-302A-F64E-9D31-E87450072E6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BFB8377C-567E-2E48-9652-70207373DD08}"/>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7346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3F56FB-7CC5-3846-BE29-563C0950177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CE8B27B8-F713-1B48-A920-C859ED24765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8CAA4CC7-0768-0744-AFEC-74E276EF2EA5}"/>
              </a:ext>
            </a:extLst>
          </p:cNvPr>
          <p:cNvSpPr>
            <a:spLocks noGrp="1"/>
          </p:cNvSpPr>
          <p:nvPr>
            <p:ph type="dt" sz="half" idx="10"/>
          </p:nvPr>
        </p:nvSpPr>
        <p:spPr/>
        <p:txBody>
          <a:bodyPr/>
          <a:lstStyle/>
          <a:p>
            <a:fld id="{4169689B-880E-C74A-B334-5CB1C218260E}" type="datetimeFigureOut">
              <a:rPr lang="es-ES_tradnl" smtClean="0"/>
              <a:t>14/07/2020</a:t>
            </a:fld>
            <a:endParaRPr lang="es-ES_tradnl"/>
          </a:p>
        </p:txBody>
      </p:sp>
      <p:sp>
        <p:nvSpPr>
          <p:cNvPr id="5" name="Marcador de pie de página 4">
            <a:extLst>
              <a:ext uri="{FF2B5EF4-FFF2-40B4-BE49-F238E27FC236}">
                <a16:creationId xmlns:a16="http://schemas.microsoft.com/office/drawing/2014/main" id="{8421745B-E8D7-BB44-947D-BFD61176F063}"/>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041AD22D-2AAA-0A47-894F-7A97A4763E02}"/>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402375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422B8-2615-2D42-A79C-F13ED1ED89C0}"/>
              </a:ext>
            </a:extLst>
          </p:cNvPr>
          <p:cNvSpPr>
            <a:spLocks noGrp="1"/>
          </p:cNvSpPr>
          <p:nvPr>
            <p:ph type="title"/>
          </p:nvPr>
        </p:nvSpPr>
        <p:spPr/>
        <p:txBody>
          <a:bodyPr/>
          <a:lstStyle/>
          <a:p>
            <a:r>
              <a:rPr lang="es-MX" dirty="0"/>
              <a:t>Haz clic para modificar el estilo de título del patrón</a:t>
            </a:r>
            <a:endParaRPr lang="es-ES_tradnl" dirty="0"/>
          </a:p>
        </p:txBody>
      </p:sp>
      <p:sp>
        <p:nvSpPr>
          <p:cNvPr id="3" name="Marcador de contenido 2">
            <a:extLst>
              <a:ext uri="{FF2B5EF4-FFF2-40B4-BE49-F238E27FC236}">
                <a16:creationId xmlns:a16="http://schemas.microsoft.com/office/drawing/2014/main" id="{EA2EB629-4CB7-194A-AD40-8CC37507B1E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A1241DA0-432D-FD42-BA4F-6FEC65E1C7DB}"/>
              </a:ext>
            </a:extLst>
          </p:cNvPr>
          <p:cNvSpPr>
            <a:spLocks noGrp="1"/>
          </p:cNvSpPr>
          <p:nvPr>
            <p:ph type="dt" sz="half" idx="10"/>
          </p:nvPr>
        </p:nvSpPr>
        <p:spPr/>
        <p:txBody>
          <a:bodyPr/>
          <a:lstStyle/>
          <a:p>
            <a:fld id="{4169689B-880E-C74A-B334-5CB1C218260E}" type="datetimeFigureOut">
              <a:rPr lang="es-ES_tradnl" smtClean="0"/>
              <a:t>14/07/2020</a:t>
            </a:fld>
            <a:endParaRPr lang="es-ES_tradnl"/>
          </a:p>
        </p:txBody>
      </p:sp>
      <p:sp>
        <p:nvSpPr>
          <p:cNvPr id="5" name="Marcador de pie de página 4">
            <a:extLst>
              <a:ext uri="{FF2B5EF4-FFF2-40B4-BE49-F238E27FC236}">
                <a16:creationId xmlns:a16="http://schemas.microsoft.com/office/drawing/2014/main" id="{7C802766-726B-B643-B5F6-F59363D8FC7C}"/>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97245839-812A-1043-B7C1-12522557DFCA}"/>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324355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04D24-9FD4-BA42-BA14-4BADCFEEB6D0}"/>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B61BDD48-03C1-BE40-8585-651DE977E4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CA91F79-C74D-AB47-9A27-D840DF9E6311}"/>
              </a:ext>
            </a:extLst>
          </p:cNvPr>
          <p:cNvSpPr>
            <a:spLocks noGrp="1"/>
          </p:cNvSpPr>
          <p:nvPr>
            <p:ph type="dt" sz="half" idx="10"/>
          </p:nvPr>
        </p:nvSpPr>
        <p:spPr/>
        <p:txBody>
          <a:bodyPr/>
          <a:lstStyle/>
          <a:p>
            <a:fld id="{4169689B-880E-C74A-B334-5CB1C218260E}" type="datetimeFigureOut">
              <a:rPr lang="es-ES_tradnl" smtClean="0"/>
              <a:t>14/07/2020</a:t>
            </a:fld>
            <a:endParaRPr lang="es-ES_tradnl"/>
          </a:p>
        </p:txBody>
      </p:sp>
      <p:sp>
        <p:nvSpPr>
          <p:cNvPr id="5" name="Marcador de pie de página 4">
            <a:extLst>
              <a:ext uri="{FF2B5EF4-FFF2-40B4-BE49-F238E27FC236}">
                <a16:creationId xmlns:a16="http://schemas.microsoft.com/office/drawing/2014/main" id="{902BA749-E2B8-004B-A840-195BC1775E1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CA991F02-5515-414B-9920-67D64A6C9B5D}"/>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266423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59886-E899-3048-AEE4-3E93B4ACBE3A}"/>
              </a:ext>
            </a:extLst>
          </p:cNvPr>
          <p:cNvSpPr>
            <a:spLocks noGrp="1"/>
          </p:cNvSpPr>
          <p:nvPr>
            <p:ph type="title"/>
          </p:nvPr>
        </p:nvSpPr>
        <p:spPr/>
        <p:txBody>
          <a:bodyPr/>
          <a:lstStyle/>
          <a:p>
            <a:r>
              <a:rPr lang="es-MX" dirty="0"/>
              <a:t>Haz clic para modificar el estilo de título del patrón</a:t>
            </a:r>
            <a:endParaRPr lang="es-ES_tradnl" dirty="0"/>
          </a:p>
        </p:txBody>
      </p:sp>
      <p:sp>
        <p:nvSpPr>
          <p:cNvPr id="3" name="Marcador de contenido 2">
            <a:extLst>
              <a:ext uri="{FF2B5EF4-FFF2-40B4-BE49-F238E27FC236}">
                <a16:creationId xmlns:a16="http://schemas.microsoft.com/office/drawing/2014/main" id="{11E93F39-37D7-5844-B794-042B7B140CB2}"/>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7841521D-E812-A646-A2A2-54D94C85DD5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E471FEDB-2D62-DE41-9715-FDF9AD183D5D}"/>
              </a:ext>
            </a:extLst>
          </p:cNvPr>
          <p:cNvSpPr>
            <a:spLocks noGrp="1"/>
          </p:cNvSpPr>
          <p:nvPr>
            <p:ph type="dt" sz="half" idx="10"/>
          </p:nvPr>
        </p:nvSpPr>
        <p:spPr/>
        <p:txBody>
          <a:bodyPr/>
          <a:lstStyle/>
          <a:p>
            <a:fld id="{4169689B-880E-C74A-B334-5CB1C218260E}" type="datetimeFigureOut">
              <a:rPr lang="es-ES_tradnl" smtClean="0"/>
              <a:t>14/07/2020</a:t>
            </a:fld>
            <a:endParaRPr lang="es-ES_tradnl"/>
          </a:p>
        </p:txBody>
      </p:sp>
      <p:sp>
        <p:nvSpPr>
          <p:cNvPr id="6" name="Marcador de pie de página 5">
            <a:extLst>
              <a:ext uri="{FF2B5EF4-FFF2-40B4-BE49-F238E27FC236}">
                <a16:creationId xmlns:a16="http://schemas.microsoft.com/office/drawing/2014/main" id="{3E67457E-B6D8-1C47-A1DC-C9D6F20AA334}"/>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35F89854-C6CA-FF42-BAC4-E9B914ACC854}"/>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208838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A6FF8-B2F5-9145-8195-D074DB3A5A6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CA44A506-C5C4-4442-B81E-1F149D046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ECDEF8C-7B1F-ED4F-9637-AF4A1A97B2F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4E4B8301-1FB5-9846-96EC-A98B6E77A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9AD4D0E3-7E91-A04C-ACD2-75AC3B441E6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B8C8C5CE-A80D-7A42-96B0-7F882CF8095D}"/>
              </a:ext>
            </a:extLst>
          </p:cNvPr>
          <p:cNvSpPr>
            <a:spLocks noGrp="1"/>
          </p:cNvSpPr>
          <p:nvPr>
            <p:ph type="dt" sz="half" idx="10"/>
          </p:nvPr>
        </p:nvSpPr>
        <p:spPr/>
        <p:txBody>
          <a:bodyPr/>
          <a:lstStyle/>
          <a:p>
            <a:fld id="{4169689B-880E-C74A-B334-5CB1C218260E}" type="datetimeFigureOut">
              <a:rPr lang="es-ES_tradnl" smtClean="0"/>
              <a:t>14/07/2020</a:t>
            </a:fld>
            <a:endParaRPr lang="es-ES_tradnl"/>
          </a:p>
        </p:txBody>
      </p:sp>
      <p:sp>
        <p:nvSpPr>
          <p:cNvPr id="8" name="Marcador de pie de página 7">
            <a:extLst>
              <a:ext uri="{FF2B5EF4-FFF2-40B4-BE49-F238E27FC236}">
                <a16:creationId xmlns:a16="http://schemas.microsoft.com/office/drawing/2014/main" id="{7EB31D6D-612A-D041-B63D-8EDE2DEDBB8E}"/>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152FF4D0-FCC3-D14E-AA75-1ED49B334456}"/>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31188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E8A8C-856E-9241-9DC5-2AD38189E882}"/>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3681A9FB-7DF4-6F4C-A507-7F6FD3D995EE}"/>
              </a:ext>
            </a:extLst>
          </p:cNvPr>
          <p:cNvSpPr>
            <a:spLocks noGrp="1"/>
          </p:cNvSpPr>
          <p:nvPr>
            <p:ph type="dt" sz="half" idx="10"/>
          </p:nvPr>
        </p:nvSpPr>
        <p:spPr/>
        <p:txBody>
          <a:bodyPr/>
          <a:lstStyle/>
          <a:p>
            <a:fld id="{4169689B-880E-C74A-B334-5CB1C218260E}" type="datetimeFigureOut">
              <a:rPr lang="es-ES_tradnl" smtClean="0"/>
              <a:t>14/07/2020</a:t>
            </a:fld>
            <a:endParaRPr lang="es-ES_tradnl"/>
          </a:p>
        </p:txBody>
      </p:sp>
      <p:sp>
        <p:nvSpPr>
          <p:cNvPr id="4" name="Marcador de pie de página 3">
            <a:extLst>
              <a:ext uri="{FF2B5EF4-FFF2-40B4-BE49-F238E27FC236}">
                <a16:creationId xmlns:a16="http://schemas.microsoft.com/office/drawing/2014/main" id="{9E14E1E5-9756-464E-A6AD-D6782B0F7E02}"/>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26E73C45-A7D7-1144-9F27-DEB9503B9B3C}"/>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07268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72F43DD-6324-2044-9CAC-FB5D9A4F9234}"/>
              </a:ext>
            </a:extLst>
          </p:cNvPr>
          <p:cNvSpPr>
            <a:spLocks noGrp="1"/>
          </p:cNvSpPr>
          <p:nvPr>
            <p:ph type="dt" sz="half" idx="10"/>
          </p:nvPr>
        </p:nvSpPr>
        <p:spPr/>
        <p:txBody>
          <a:bodyPr/>
          <a:lstStyle/>
          <a:p>
            <a:fld id="{4169689B-880E-C74A-B334-5CB1C218260E}" type="datetimeFigureOut">
              <a:rPr lang="es-ES_tradnl" smtClean="0"/>
              <a:t>14/07/2020</a:t>
            </a:fld>
            <a:endParaRPr lang="es-ES_tradnl"/>
          </a:p>
        </p:txBody>
      </p:sp>
      <p:sp>
        <p:nvSpPr>
          <p:cNvPr id="3" name="Marcador de pie de página 2">
            <a:extLst>
              <a:ext uri="{FF2B5EF4-FFF2-40B4-BE49-F238E27FC236}">
                <a16:creationId xmlns:a16="http://schemas.microsoft.com/office/drawing/2014/main" id="{4362408F-B5BA-1747-8382-5E80844122C2}"/>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10BB5A36-D124-594D-9778-692E2A0C85B1}"/>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93924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9C5E3-A863-5E4A-A277-AAF364CC7C8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7B2DC7AD-2C1F-244E-9145-365A65733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E977FDE7-7E44-C646-B80D-C51D8FC57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732A17-FC7D-6945-8619-B0A530C10EF8}"/>
              </a:ext>
            </a:extLst>
          </p:cNvPr>
          <p:cNvSpPr>
            <a:spLocks noGrp="1"/>
          </p:cNvSpPr>
          <p:nvPr>
            <p:ph type="dt" sz="half" idx="10"/>
          </p:nvPr>
        </p:nvSpPr>
        <p:spPr/>
        <p:txBody>
          <a:bodyPr/>
          <a:lstStyle/>
          <a:p>
            <a:fld id="{4169689B-880E-C74A-B334-5CB1C218260E}" type="datetimeFigureOut">
              <a:rPr lang="es-ES_tradnl" smtClean="0"/>
              <a:t>14/07/2020</a:t>
            </a:fld>
            <a:endParaRPr lang="es-ES_tradnl"/>
          </a:p>
        </p:txBody>
      </p:sp>
      <p:sp>
        <p:nvSpPr>
          <p:cNvPr id="6" name="Marcador de pie de página 5">
            <a:extLst>
              <a:ext uri="{FF2B5EF4-FFF2-40B4-BE49-F238E27FC236}">
                <a16:creationId xmlns:a16="http://schemas.microsoft.com/office/drawing/2014/main" id="{BA41F231-9AED-D94B-84CC-A5A69E9893E9}"/>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32C6CF69-0BE6-6346-BC73-6EC0BEF533AA}"/>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19156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43CBC-683A-A841-B968-A0FBD46F95B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B1F37239-C183-A34C-B6F7-9BC52F150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4C75A560-C88E-8847-B55F-A457F1CD9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9FFBF0F-1066-2D46-8B99-75382131E494}"/>
              </a:ext>
            </a:extLst>
          </p:cNvPr>
          <p:cNvSpPr>
            <a:spLocks noGrp="1"/>
          </p:cNvSpPr>
          <p:nvPr>
            <p:ph type="dt" sz="half" idx="10"/>
          </p:nvPr>
        </p:nvSpPr>
        <p:spPr/>
        <p:txBody>
          <a:bodyPr/>
          <a:lstStyle/>
          <a:p>
            <a:fld id="{4169689B-880E-C74A-B334-5CB1C218260E}" type="datetimeFigureOut">
              <a:rPr lang="es-ES_tradnl" smtClean="0"/>
              <a:t>14/07/2020</a:t>
            </a:fld>
            <a:endParaRPr lang="es-ES_tradnl"/>
          </a:p>
        </p:txBody>
      </p:sp>
      <p:sp>
        <p:nvSpPr>
          <p:cNvPr id="6" name="Marcador de pie de página 5">
            <a:extLst>
              <a:ext uri="{FF2B5EF4-FFF2-40B4-BE49-F238E27FC236}">
                <a16:creationId xmlns:a16="http://schemas.microsoft.com/office/drawing/2014/main" id="{8469DAF6-B90A-074E-8209-6563FBE3AA59}"/>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BADF5519-8B35-564C-B418-77AA0BD771F4}"/>
              </a:ext>
            </a:extLst>
          </p:cNvPr>
          <p:cNvSpPr>
            <a:spLocks noGrp="1"/>
          </p:cNvSpPr>
          <p:nvPr>
            <p:ph type="sldNum" sz="quarter" idx="12"/>
          </p:nvPr>
        </p:nvSpPr>
        <p:spPr/>
        <p:txBody>
          <a:body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411303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CEE1FC1-DA4E-1D43-98CB-E83CC8A74B5F}"/>
              </a:ext>
            </a:extLst>
          </p:cNvPr>
          <p:cNvPicPr>
            <a:picLocks noChangeAspect="1"/>
          </p:cNvPicPr>
          <p:nvPr userDrawn="1"/>
        </p:nvPicPr>
        <p:blipFill rotWithShape="1">
          <a:blip r:embed="rId13" cstate="screen">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p:blipFill>
        <p:spPr>
          <a:xfrm>
            <a:off x="9938083" y="0"/>
            <a:ext cx="2261937" cy="6858000"/>
          </a:xfrm>
          <a:prstGeom prst="rect">
            <a:avLst/>
          </a:prstGeom>
        </p:spPr>
      </p:pic>
      <p:pic>
        <p:nvPicPr>
          <p:cNvPr id="8" name="Imagen 7">
            <a:extLst>
              <a:ext uri="{FF2B5EF4-FFF2-40B4-BE49-F238E27FC236}">
                <a16:creationId xmlns:a16="http://schemas.microsoft.com/office/drawing/2014/main" id="{4585902B-DE01-1646-97E7-4586582F37CE}"/>
              </a:ext>
            </a:extLst>
          </p:cNvPr>
          <p:cNvPicPr>
            <a:picLocks noChangeAspect="1"/>
          </p:cNvPicPr>
          <p:nvPr userDrawn="1"/>
        </p:nvPicPr>
        <p:blipFill rotWithShape="1">
          <a:blip r:embed="rId15" cstate="screen">
            <a:alphaModFix amt="63000"/>
            <a:extLst>
              <a:ext uri="{28A0092B-C50C-407E-A947-70E740481C1C}">
                <a14:useLocalDpi xmlns:a14="http://schemas.microsoft.com/office/drawing/2010/main"/>
              </a:ext>
            </a:extLst>
          </a:blip>
          <a:srcRect/>
          <a:stretch/>
        </p:blipFill>
        <p:spPr>
          <a:xfrm>
            <a:off x="9938083" y="0"/>
            <a:ext cx="2261937" cy="6858000"/>
          </a:xfrm>
          <a:prstGeom prst="rect">
            <a:avLst/>
          </a:prstGeom>
        </p:spPr>
      </p:pic>
      <p:pic>
        <p:nvPicPr>
          <p:cNvPr id="10" name="Imagen 9">
            <a:extLst>
              <a:ext uri="{FF2B5EF4-FFF2-40B4-BE49-F238E27FC236}">
                <a16:creationId xmlns:a16="http://schemas.microsoft.com/office/drawing/2014/main" id="{71913C49-74FB-C445-B79F-86C3CE4761E5}"/>
              </a:ext>
            </a:extLst>
          </p:cNvPr>
          <p:cNvPicPr>
            <a:picLocks noChangeAspect="1"/>
          </p:cNvPicPr>
          <p:nvPr userDrawn="1"/>
        </p:nvPicPr>
        <p:blipFill>
          <a:blip r:embed="rId16" cstate="screen">
            <a:alphaModFix amt="50000"/>
            <a:extLst>
              <a:ext uri="{28A0092B-C50C-407E-A947-70E740481C1C}">
                <a14:useLocalDpi xmlns:a14="http://schemas.microsoft.com/office/drawing/2010/main"/>
              </a:ext>
            </a:extLst>
          </a:blip>
          <a:stretch>
            <a:fillRect/>
          </a:stretch>
        </p:blipFill>
        <p:spPr>
          <a:xfrm>
            <a:off x="10293825" y="3842251"/>
            <a:ext cx="1943482" cy="3015749"/>
          </a:xfrm>
          <a:prstGeom prst="rect">
            <a:avLst/>
          </a:prstGeom>
        </p:spPr>
      </p:pic>
      <p:sp>
        <p:nvSpPr>
          <p:cNvPr id="2" name="Marcador de título 1">
            <a:extLst>
              <a:ext uri="{FF2B5EF4-FFF2-40B4-BE49-F238E27FC236}">
                <a16:creationId xmlns:a16="http://schemas.microsoft.com/office/drawing/2014/main" id="{83EED4BA-DAF9-D340-9D35-8E27534DF166}"/>
              </a:ext>
            </a:extLst>
          </p:cNvPr>
          <p:cNvSpPr>
            <a:spLocks noGrp="1"/>
          </p:cNvSpPr>
          <p:nvPr>
            <p:ph type="title"/>
          </p:nvPr>
        </p:nvSpPr>
        <p:spPr>
          <a:xfrm>
            <a:off x="838200" y="365125"/>
            <a:ext cx="9099883" cy="1325563"/>
          </a:xfrm>
          <a:prstGeom prst="rect">
            <a:avLst/>
          </a:prstGeom>
        </p:spPr>
        <p:txBody>
          <a:bodyPr vert="horz" lIns="91440" tIns="45720" rIns="91440" bIns="45720" rtlCol="0" anchor="ctr">
            <a:normAutofit/>
          </a:bodyPr>
          <a:lstStyle/>
          <a:p>
            <a:r>
              <a:rPr lang="es-MX" dirty="0"/>
              <a:t>Haz clic para modificar el estilo de título del patrón</a:t>
            </a:r>
            <a:endParaRPr lang="es-ES_tradnl" dirty="0"/>
          </a:p>
        </p:txBody>
      </p:sp>
      <p:sp>
        <p:nvSpPr>
          <p:cNvPr id="3" name="Marcador de texto 2">
            <a:extLst>
              <a:ext uri="{FF2B5EF4-FFF2-40B4-BE49-F238E27FC236}">
                <a16:creationId xmlns:a16="http://schemas.microsoft.com/office/drawing/2014/main" id="{FA0FAE48-472E-6C40-BD17-2265164D54EF}"/>
              </a:ext>
            </a:extLst>
          </p:cNvPr>
          <p:cNvSpPr>
            <a:spLocks noGrp="1"/>
          </p:cNvSpPr>
          <p:nvPr>
            <p:ph type="body" idx="1"/>
          </p:nvPr>
        </p:nvSpPr>
        <p:spPr>
          <a:xfrm>
            <a:off x="838200" y="1825625"/>
            <a:ext cx="9099883"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ES_tradnl" dirty="0"/>
          </a:p>
        </p:txBody>
      </p:sp>
      <p:sp>
        <p:nvSpPr>
          <p:cNvPr id="4" name="Marcador de fecha 3">
            <a:extLst>
              <a:ext uri="{FF2B5EF4-FFF2-40B4-BE49-F238E27FC236}">
                <a16:creationId xmlns:a16="http://schemas.microsoft.com/office/drawing/2014/main" id="{74FC3BDB-6109-C543-9582-E0223F986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9689B-880E-C74A-B334-5CB1C218260E}" type="datetimeFigureOut">
              <a:rPr lang="es-ES_tradnl" smtClean="0"/>
              <a:t>14/07/2020</a:t>
            </a:fld>
            <a:endParaRPr lang="es-ES_tradnl"/>
          </a:p>
        </p:txBody>
      </p:sp>
      <p:sp>
        <p:nvSpPr>
          <p:cNvPr id="5" name="Marcador de pie de página 4">
            <a:extLst>
              <a:ext uri="{FF2B5EF4-FFF2-40B4-BE49-F238E27FC236}">
                <a16:creationId xmlns:a16="http://schemas.microsoft.com/office/drawing/2014/main" id="{6F60B4F4-B93B-7244-B5E9-87573342D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B383A45C-D08D-9E42-9D19-2A8066085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DB51B-1BAB-A442-A316-B934E87BF9E0}" type="slidenum">
              <a:rPr lang="es-ES_tradnl" smtClean="0"/>
              <a:t>‹Nº›</a:t>
            </a:fld>
            <a:endParaRPr lang="es-ES_tradnl"/>
          </a:p>
        </p:txBody>
      </p:sp>
    </p:spTree>
    <p:extLst>
      <p:ext uri="{BB962C8B-B14F-4D97-AF65-F5344CB8AC3E}">
        <p14:creationId xmlns:p14="http://schemas.microsoft.com/office/powerpoint/2010/main" val="339537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www.freepik.es/vector-premium/doodle-lineas-diferentes-estilos_1307411.htm" TargetMode="External"/><Relationship Id="rId5" Type="http://schemas.openxmlformats.org/officeDocument/2006/relationships/image" Target="../media/image10.jpeg"/><Relationship Id="rId4" Type="http://schemas.openxmlformats.org/officeDocument/2006/relationships/hyperlink" Target="https://www.redbubble.com/es/i/tarjeta-de-felicitacion/Drei-Berge-puntillismo-de-brittvstheworld/34094357.5MT1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www.nic.lat/es/como-escoger-la-paleta-de-colores-para-tu-sitio-web/" TargetMode="External"/><Relationship Id="rId5" Type="http://schemas.openxmlformats.org/officeDocument/2006/relationships/image" Target="../media/image12.jpeg"/><Relationship Id="rId4" Type="http://schemas.openxmlformats.org/officeDocument/2006/relationships/hyperlink" Target="https://www.pinterest.com.mx/pin/43839734496465008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usanalogy.com/la-escultura-la-epoca-arcaic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8DE30-E52D-C640-A858-D8DD1DA1C26A}"/>
              </a:ext>
            </a:extLst>
          </p:cNvPr>
          <p:cNvSpPr>
            <a:spLocks noGrp="1"/>
          </p:cNvSpPr>
          <p:nvPr>
            <p:ph type="ctrTitle"/>
          </p:nvPr>
        </p:nvSpPr>
        <p:spPr>
          <a:xfrm>
            <a:off x="0" y="2939254"/>
            <a:ext cx="8855242" cy="1150855"/>
          </a:xfrm>
        </p:spPr>
        <p:txBody>
          <a:bodyPr/>
          <a:lstStyle/>
          <a:p>
            <a:r>
              <a:rPr lang="es-MX" dirty="0"/>
              <a:t>2.2 Elementos Plásticos de la forma</a:t>
            </a:r>
            <a:endParaRPr lang="es-ES_tradnl" dirty="0"/>
          </a:p>
        </p:txBody>
      </p:sp>
      <p:sp>
        <p:nvSpPr>
          <p:cNvPr id="3" name="Subtítulo 2">
            <a:extLst>
              <a:ext uri="{FF2B5EF4-FFF2-40B4-BE49-F238E27FC236}">
                <a16:creationId xmlns:a16="http://schemas.microsoft.com/office/drawing/2014/main" id="{58B3F70A-1CFF-6A49-8E1A-FC1D1BBFA0E3}"/>
              </a:ext>
            </a:extLst>
          </p:cNvPr>
          <p:cNvSpPr>
            <a:spLocks noGrp="1"/>
          </p:cNvSpPr>
          <p:nvPr>
            <p:ph type="subTitle" idx="1"/>
          </p:nvPr>
        </p:nvSpPr>
        <p:spPr>
          <a:xfrm>
            <a:off x="-900751" y="4043950"/>
            <a:ext cx="8855242" cy="677945"/>
          </a:xfrm>
        </p:spPr>
        <p:txBody>
          <a:bodyPr>
            <a:normAutofit fontScale="85000" lnSpcReduction="20000"/>
          </a:bodyPr>
          <a:lstStyle/>
          <a:p>
            <a:pPr algn="r"/>
            <a:r>
              <a:rPr lang="es-ES_tradnl" sz="2600" dirty="0"/>
              <a:t>Preparatoria Número Dos</a:t>
            </a:r>
          </a:p>
          <a:p>
            <a:pPr algn="r"/>
            <a:r>
              <a:rPr lang="es-ES_tradnl" dirty="0"/>
              <a:t>L.D.G. </a:t>
            </a:r>
            <a:r>
              <a:rPr lang="es-ES_tradnl" dirty="0" err="1"/>
              <a:t>Nathaly</a:t>
            </a:r>
            <a:r>
              <a:rPr lang="es-ES_tradnl" dirty="0"/>
              <a:t> Alfaro Flores</a:t>
            </a:r>
          </a:p>
          <a:p>
            <a:pPr algn="r"/>
            <a:endParaRPr lang="es-ES_tradnl" dirty="0"/>
          </a:p>
        </p:txBody>
      </p:sp>
      <p:sp>
        <p:nvSpPr>
          <p:cNvPr id="4" name="Rectángulo 3"/>
          <p:cNvSpPr/>
          <p:nvPr/>
        </p:nvSpPr>
        <p:spPr>
          <a:xfrm>
            <a:off x="6755861" y="4901345"/>
            <a:ext cx="1197764" cy="369332"/>
          </a:xfrm>
          <a:prstGeom prst="rect">
            <a:avLst/>
          </a:prstGeom>
        </p:spPr>
        <p:txBody>
          <a:bodyPr wrap="none">
            <a:spAutoFit/>
          </a:bodyPr>
          <a:lstStyle/>
          <a:p>
            <a:r>
              <a:rPr lang="es-MX" dirty="0">
                <a:solidFill>
                  <a:schemeClr val="tx1">
                    <a:lumMod val="75000"/>
                    <a:lumOff val="25000"/>
                  </a:schemeClr>
                </a:solidFill>
              </a:rPr>
              <a:t>Junio 2020</a:t>
            </a:r>
          </a:p>
        </p:txBody>
      </p:sp>
      <p:sp>
        <p:nvSpPr>
          <p:cNvPr id="5" name="Rectángulo 4"/>
          <p:cNvSpPr/>
          <p:nvPr/>
        </p:nvSpPr>
        <p:spPr>
          <a:xfrm>
            <a:off x="4996052" y="4606482"/>
            <a:ext cx="2958439" cy="369332"/>
          </a:xfrm>
          <a:prstGeom prst="rect">
            <a:avLst/>
          </a:prstGeom>
        </p:spPr>
        <p:txBody>
          <a:bodyPr wrap="none">
            <a:spAutoFit/>
          </a:bodyPr>
          <a:lstStyle/>
          <a:p>
            <a:pPr algn="r"/>
            <a:r>
              <a:rPr lang="es-MX" dirty="0">
                <a:solidFill>
                  <a:schemeClr val="tx1">
                    <a:lumMod val="75000"/>
                    <a:lumOff val="25000"/>
                  </a:schemeClr>
                </a:solidFill>
              </a:rPr>
              <a:t>Asignatura: </a:t>
            </a:r>
            <a:r>
              <a:rPr lang="es-MX" b="1" dirty="0">
                <a:solidFill>
                  <a:schemeClr val="tx1">
                    <a:lumMod val="75000"/>
                    <a:lumOff val="25000"/>
                  </a:schemeClr>
                </a:solidFill>
              </a:rPr>
              <a:t>Expresión Gráfica</a:t>
            </a:r>
            <a:endParaRPr lang="es-MX" dirty="0">
              <a:solidFill>
                <a:schemeClr val="tx1">
                  <a:lumMod val="75000"/>
                  <a:lumOff val="25000"/>
                </a:schemeClr>
              </a:solidFill>
            </a:endParaRPr>
          </a:p>
        </p:txBody>
      </p:sp>
    </p:spTree>
    <p:extLst>
      <p:ext uri="{BB962C8B-B14F-4D97-AF65-F5344CB8AC3E}">
        <p14:creationId xmlns:p14="http://schemas.microsoft.com/office/powerpoint/2010/main" val="329216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680"/>
            <a:ext cx="1923632" cy="792084"/>
          </a:xfrm>
          <a:prstGeom prst="rect">
            <a:avLst/>
          </a:prstGeom>
        </p:spPr>
      </p:pic>
      <p:sp>
        <p:nvSpPr>
          <p:cNvPr id="5" name="Rectángulo 4"/>
          <p:cNvSpPr/>
          <p:nvPr/>
        </p:nvSpPr>
        <p:spPr>
          <a:xfrm>
            <a:off x="495869" y="1765322"/>
            <a:ext cx="9030268" cy="4247317"/>
          </a:xfrm>
          <a:prstGeom prst="rect">
            <a:avLst/>
          </a:prstGeom>
        </p:spPr>
        <p:txBody>
          <a:bodyPr wrap="square">
            <a:spAutoFit/>
          </a:bodyPr>
          <a:lstStyle/>
          <a:p>
            <a:pPr algn="just"/>
            <a:r>
              <a:rPr lang="es-MX" b="1" dirty="0">
                <a:solidFill>
                  <a:srgbClr val="000000"/>
                </a:solidFill>
                <a:latin typeface="YAD7QhG2T6o 0"/>
              </a:rPr>
              <a:t>Unidad 2.</a:t>
            </a:r>
            <a:r>
              <a:rPr lang="es-MX" dirty="0">
                <a:solidFill>
                  <a:srgbClr val="000000"/>
                </a:solidFill>
                <a:latin typeface="YAD7QhG2T6o 0"/>
              </a:rPr>
              <a:t> Expresión y Apreciación Gráfica</a:t>
            </a:r>
          </a:p>
          <a:p>
            <a:pPr algn="just"/>
            <a:endParaRPr lang="es-MX" dirty="0">
              <a:solidFill>
                <a:srgbClr val="000000"/>
              </a:solidFill>
              <a:latin typeface="YAD7QhG2T6o 0"/>
            </a:endParaRPr>
          </a:p>
          <a:p>
            <a:pPr algn="just"/>
            <a:r>
              <a:rPr lang="es-MX" b="1" dirty="0">
                <a:solidFill>
                  <a:srgbClr val="000000"/>
                </a:solidFill>
                <a:latin typeface="YAD7QhG2T6o 0"/>
              </a:rPr>
              <a:t>Tema 2.2</a:t>
            </a:r>
            <a:r>
              <a:rPr lang="es-MX" dirty="0">
                <a:solidFill>
                  <a:srgbClr val="000000"/>
                </a:solidFill>
                <a:latin typeface="YAD7QhG2T6o 0"/>
              </a:rPr>
              <a:t> Elementos plásticos de la forma</a:t>
            </a:r>
          </a:p>
          <a:p>
            <a:pPr algn="just"/>
            <a:endParaRPr lang="es-MX" dirty="0">
              <a:solidFill>
                <a:srgbClr val="000000"/>
              </a:solidFill>
              <a:latin typeface="YAD7QhG2T6o 0"/>
            </a:endParaRPr>
          </a:p>
          <a:p>
            <a:pPr algn="just"/>
            <a:r>
              <a:rPr lang="es-MX" b="1" dirty="0">
                <a:solidFill>
                  <a:srgbClr val="000000"/>
                </a:solidFill>
                <a:latin typeface="YAD7QhG2T6o 0"/>
              </a:rPr>
              <a:t>Objetivo: </a:t>
            </a:r>
            <a:r>
              <a:rPr lang="es-MX" dirty="0">
                <a:solidFill>
                  <a:srgbClr val="000000"/>
                </a:solidFill>
                <a:latin typeface="YAD7QhG2T6o 0"/>
              </a:rPr>
              <a:t>Desarrollar la formación integral del educando, estimulando en él un pensamiento crítico, reflexivo y creativo para manifestar sus ideas a través de la expresión gráfica, creando un lenguaje universal artístico que le permita comunicarse con otros seres humanos. Fomentando la sensibilidad para disfrutar, apreciar y preservar las manifestaciones del arte y la naturaleza.</a:t>
            </a:r>
          </a:p>
          <a:p>
            <a:pPr algn="just"/>
            <a:endParaRPr lang="es-MX" dirty="0">
              <a:solidFill>
                <a:srgbClr val="000000"/>
              </a:solidFill>
              <a:latin typeface="YAD7QhG2T6o 0"/>
            </a:endParaRPr>
          </a:p>
          <a:p>
            <a:pPr algn="just"/>
            <a:r>
              <a:rPr lang="es-MX" b="1" dirty="0">
                <a:solidFill>
                  <a:srgbClr val="000000"/>
                </a:solidFill>
                <a:latin typeface="YAD7QhG2T6o 0"/>
              </a:rPr>
              <a:t>Aprendizaje esperado:</a:t>
            </a:r>
            <a:r>
              <a:rPr lang="es-MX" dirty="0">
                <a:solidFill>
                  <a:srgbClr val="000000"/>
                </a:solidFill>
                <a:latin typeface="YAD7QhG2T6o 0"/>
              </a:rPr>
              <a:t> Conocerá en qué</a:t>
            </a:r>
          </a:p>
          <a:p>
            <a:pPr algn="just"/>
            <a:r>
              <a:rPr lang="es-MX" dirty="0">
                <a:solidFill>
                  <a:srgbClr val="000000"/>
                </a:solidFill>
                <a:latin typeface="YAD7QhG2T6o 0"/>
              </a:rPr>
              <a:t>consisten los elementos plásticos de la forma para el análisis de una manifestación artística.</a:t>
            </a:r>
          </a:p>
          <a:p>
            <a:pPr algn="just"/>
            <a:endParaRPr lang="es-MX" dirty="0">
              <a:solidFill>
                <a:srgbClr val="000000"/>
              </a:solidFill>
              <a:latin typeface="YAD7QhG2T6o 0"/>
            </a:endParaRPr>
          </a:p>
          <a:p>
            <a:pPr algn="just"/>
            <a:r>
              <a:rPr lang="es-MX" b="1" dirty="0">
                <a:solidFill>
                  <a:srgbClr val="000000"/>
                </a:solidFill>
                <a:latin typeface="YAD7QhG2T6o 0"/>
              </a:rPr>
              <a:t>Competencias genéricas:</a:t>
            </a:r>
            <a:r>
              <a:rPr lang="es-MX" dirty="0">
                <a:solidFill>
                  <a:srgbClr val="000000"/>
                </a:solidFill>
                <a:latin typeface="YAD7QhG2T6o 0"/>
              </a:rPr>
              <a:t> Formación, comunicación, Pensamiento crítico.</a:t>
            </a:r>
            <a:endParaRPr lang="es-MX" dirty="0">
              <a:solidFill>
                <a:srgbClr val="000000"/>
              </a:solidFill>
              <a:effectLst/>
              <a:latin typeface="YAD7QhG2T6o 0"/>
            </a:endParaRPr>
          </a:p>
        </p:txBody>
      </p:sp>
      <p:cxnSp>
        <p:nvCxnSpPr>
          <p:cNvPr id="8" name="Conector recto 7"/>
          <p:cNvCxnSpPr/>
          <p:nvPr/>
        </p:nvCxnSpPr>
        <p:spPr>
          <a:xfrm flipV="1">
            <a:off x="2609539" y="736722"/>
            <a:ext cx="6632812" cy="13648"/>
          </a:xfrm>
          <a:prstGeom prst="line">
            <a:avLst/>
          </a:prstGeom>
          <a:ln w="57150">
            <a:solidFill>
              <a:srgbClr val="D674B3"/>
            </a:solidFill>
          </a:ln>
        </p:spPr>
        <p:style>
          <a:lnRef idx="3">
            <a:schemeClr val="accent3"/>
          </a:lnRef>
          <a:fillRef idx="0">
            <a:schemeClr val="accent3"/>
          </a:fillRef>
          <a:effectRef idx="2">
            <a:schemeClr val="accent3"/>
          </a:effectRef>
          <a:fontRef idx="minor">
            <a:schemeClr val="tx1"/>
          </a:fontRef>
        </p:style>
      </p:cxnSp>
      <p:sp>
        <p:nvSpPr>
          <p:cNvPr id="9" name="Elipse 8"/>
          <p:cNvSpPr/>
          <p:nvPr/>
        </p:nvSpPr>
        <p:spPr>
          <a:xfrm>
            <a:off x="2394857"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p:nvSpPr>
        <p:spPr>
          <a:xfrm>
            <a:off x="9123204"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1758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680"/>
            <a:ext cx="1923632" cy="792084"/>
          </a:xfrm>
          <a:prstGeom prst="rect">
            <a:avLst/>
          </a:prstGeom>
        </p:spPr>
      </p:pic>
      <p:sp>
        <p:nvSpPr>
          <p:cNvPr id="3" name="Rectángulo 2"/>
          <p:cNvSpPr/>
          <p:nvPr/>
        </p:nvSpPr>
        <p:spPr>
          <a:xfrm>
            <a:off x="2909647" y="1132764"/>
            <a:ext cx="6003567" cy="461665"/>
          </a:xfrm>
          <a:prstGeom prst="rect">
            <a:avLst/>
          </a:prstGeom>
        </p:spPr>
        <p:txBody>
          <a:bodyPr wrap="none">
            <a:spAutoFit/>
          </a:bodyPr>
          <a:lstStyle/>
          <a:p>
            <a:r>
              <a:rPr lang="es-MX" sz="2400" dirty="0">
                <a:solidFill>
                  <a:srgbClr val="990099"/>
                </a:solidFill>
                <a:latin typeface="Bowlby One SC" panose="02000505060000020004" pitchFamily="2" charset="0"/>
              </a:rPr>
              <a:t>Elementos</a:t>
            </a:r>
            <a:r>
              <a:rPr lang="es-MX" sz="2400" dirty="0">
                <a:solidFill>
                  <a:srgbClr val="660033"/>
                </a:solidFill>
                <a:latin typeface="Bowlby One SC" panose="02000505060000020004" pitchFamily="2" charset="0"/>
              </a:rPr>
              <a:t> </a:t>
            </a:r>
            <a:r>
              <a:rPr lang="es-MX" sz="2400" dirty="0">
                <a:solidFill>
                  <a:srgbClr val="990099"/>
                </a:solidFill>
                <a:latin typeface="Bowlby One SC" panose="02000505060000020004" pitchFamily="2" charset="0"/>
              </a:rPr>
              <a:t>plásticos de la forma</a:t>
            </a:r>
          </a:p>
        </p:txBody>
      </p:sp>
      <p:sp>
        <p:nvSpPr>
          <p:cNvPr id="4" name="Rectángulo 3"/>
          <p:cNvSpPr/>
          <p:nvPr/>
        </p:nvSpPr>
        <p:spPr>
          <a:xfrm>
            <a:off x="636105" y="1990471"/>
            <a:ext cx="8343398" cy="4278094"/>
          </a:xfrm>
          <a:prstGeom prst="rect">
            <a:avLst/>
          </a:prstGeom>
        </p:spPr>
        <p:txBody>
          <a:bodyPr wrap="square">
            <a:spAutoFit/>
          </a:bodyPr>
          <a:lstStyle/>
          <a:p>
            <a:r>
              <a:rPr lang="es-MX" sz="1600" dirty="0">
                <a:solidFill>
                  <a:schemeClr val="tx1">
                    <a:lumMod val="85000"/>
                    <a:lumOff val="15000"/>
                  </a:schemeClr>
                </a:solidFill>
                <a:effectLst>
                  <a:outerShdw blurRad="38100" dist="38100" dir="2700000" algn="tl">
                    <a:srgbClr val="000000">
                      <a:alpha val="43137"/>
                    </a:srgbClr>
                  </a:outerShdw>
                </a:effectLst>
                <a:latin typeface="Comic Sans MS" panose="030F0702030302020204" pitchFamily="66" charset="0"/>
              </a:rPr>
              <a:t>Resumen</a:t>
            </a:r>
          </a:p>
          <a:p>
            <a:r>
              <a:rPr lang="es-MX" sz="1600" dirty="0">
                <a:solidFill>
                  <a:schemeClr val="tx1">
                    <a:lumMod val="85000"/>
                    <a:lumOff val="15000"/>
                  </a:schemeClr>
                </a:solidFill>
                <a:latin typeface="Comic Sans MS" panose="030F0702030302020204" pitchFamily="66" charset="0"/>
              </a:rPr>
              <a:t> </a:t>
            </a:r>
          </a:p>
          <a:p>
            <a:r>
              <a:rPr lang="es-MX" sz="1600" dirty="0">
                <a:solidFill>
                  <a:schemeClr val="tx1">
                    <a:lumMod val="85000"/>
                    <a:lumOff val="15000"/>
                  </a:schemeClr>
                </a:solidFill>
                <a:latin typeface="Courgette" panose="02000603070400060004" pitchFamily="2" charset="0"/>
              </a:rPr>
              <a:t>En el lenguaje plástico, las características de la forma son esenciales para interpretarla, para definir texturas o para analizar la composición de la manifestación plástica. </a:t>
            </a:r>
          </a:p>
          <a:p>
            <a:endParaRPr lang="es-MX" sz="1600" dirty="0">
              <a:solidFill>
                <a:schemeClr val="tx1">
                  <a:lumMod val="85000"/>
                  <a:lumOff val="15000"/>
                </a:schemeClr>
              </a:solidFill>
              <a:latin typeface="Comic Sans MS" panose="030F0702030302020204" pitchFamily="66" charset="0"/>
            </a:endParaRPr>
          </a:p>
          <a:p>
            <a:r>
              <a:rPr lang="es-MX" sz="1600" dirty="0">
                <a:solidFill>
                  <a:schemeClr val="tx1">
                    <a:lumMod val="85000"/>
                    <a:lumOff val="15000"/>
                  </a:schemeClr>
                </a:solidFill>
                <a:effectLst>
                  <a:outerShdw blurRad="38100" dist="38100" dir="2700000" algn="tl">
                    <a:srgbClr val="000000">
                      <a:alpha val="43137"/>
                    </a:srgbClr>
                  </a:outerShdw>
                </a:effectLst>
                <a:latin typeface="Comic Sans MS" panose="030F0702030302020204" pitchFamily="66" charset="0"/>
              </a:rPr>
              <a:t>Palabras clave</a:t>
            </a:r>
          </a:p>
          <a:p>
            <a:endParaRPr lang="es-MX" sz="1600" dirty="0">
              <a:solidFill>
                <a:schemeClr val="tx1">
                  <a:lumMod val="85000"/>
                  <a:lumOff val="15000"/>
                </a:schemeClr>
              </a:solidFill>
              <a:latin typeface="Comic Sans MS" panose="030F0702030302020204" pitchFamily="66" charset="0"/>
            </a:endParaRPr>
          </a:p>
          <a:p>
            <a:r>
              <a:rPr lang="es-MX" sz="1600" dirty="0">
                <a:solidFill>
                  <a:schemeClr val="tx1">
                    <a:lumMod val="85000"/>
                    <a:lumOff val="15000"/>
                  </a:schemeClr>
                </a:solidFill>
                <a:latin typeface="Courgette" panose="02000603070400060004" pitchFamily="2" charset="0"/>
              </a:rPr>
              <a:t>Lenguaje, composición, plástica</a:t>
            </a:r>
          </a:p>
          <a:p>
            <a:endParaRPr lang="es-MX" sz="1600" dirty="0">
              <a:solidFill>
                <a:schemeClr val="tx1">
                  <a:lumMod val="85000"/>
                  <a:lumOff val="15000"/>
                </a:schemeClr>
              </a:solidFill>
              <a:latin typeface="Comic Sans MS" panose="030F0702030302020204" pitchFamily="66" charset="0"/>
            </a:endParaRPr>
          </a:p>
          <a:p>
            <a:r>
              <a:rPr lang="es-MX" sz="1600" dirty="0" err="1">
                <a:solidFill>
                  <a:schemeClr val="tx1">
                    <a:lumMod val="85000"/>
                    <a:lumOff val="15000"/>
                  </a:schemeClr>
                </a:solidFill>
                <a:effectLst>
                  <a:outerShdw blurRad="38100" dist="38100" dir="2700000" algn="tl">
                    <a:srgbClr val="000000">
                      <a:alpha val="43137"/>
                    </a:srgbClr>
                  </a:outerShdw>
                </a:effectLst>
                <a:latin typeface="Comic Sans MS" panose="030F0702030302020204" pitchFamily="66" charset="0"/>
              </a:rPr>
              <a:t>Abstract</a:t>
            </a:r>
            <a:endParaRPr lang="es-MX" sz="1600" dirty="0">
              <a:solidFill>
                <a:schemeClr val="tx1">
                  <a:lumMod val="85000"/>
                  <a:lumOff val="15000"/>
                </a:schemeClr>
              </a:solidFill>
              <a:effectLst>
                <a:outerShdw blurRad="38100" dist="38100" dir="2700000" algn="tl">
                  <a:srgbClr val="000000">
                    <a:alpha val="43137"/>
                  </a:srgbClr>
                </a:outerShdw>
              </a:effectLst>
              <a:latin typeface="Comic Sans MS" panose="030F0702030302020204" pitchFamily="66" charset="0"/>
            </a:endParaRPr>
          </a:p>
          <a:p>
            <a:endParaRPr lang="es-MX" sz="1600" dirty="0">
              <a:solidFill>
                <a:schemeClr val="tx1">
                  <a:lumMod val="85000"/>
                  <a:lumOff val="15000"/>
                </a:schemeClr>
              </a:solidFill>
              <a:latin typeface="Comic Sans MS" panose="030F0702030302020204" pitchFamily="66" charset="0"/>
            </a:endParaRPr>
          </a:p>
          <a:p>
            <a:r>
              <a:rPr lang="es-MX" sz="1600" dirty="0">
                <a:solidFill>
                  <a:schemeClr val="tx1">
                    <a:lumMod val="85000"/>
                    <a:lumOff val="15000"/>
                  </a:schemeClr>
                </a:solidFill>
                <a:latin typeface="Courgette" panose="02000603070400060004" pitchFamily="2" charset="0"/>
              </a:rPr>
              <a:t>In </a:t>
            </a:r>
            <a:r>
              <a:rPr lang="es-MX" sz="1600" dirty="0" err="1">
                <a:solidFill>
                  <a:schemeClr val="tx1">
                    <a:lumMod val="85000"/>
                    <a:lumOff val="15000"/>
                  </a:schemeClr>
                </a:solidFill>
                <a:latin typeface="Courgette" panose="02000603070400060004" pitchFamily="2" charset="0"/>
              </a:rPr>
              <a:t>plastic</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language</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features</a:t>
            </a:r>
            <a:r>
              <a:rPr lang="es-MX" sz="1600" dirty="0">
                <a:solidFill>
                  <a:schemeClr val="tx1">
                    <a:lumMod val="85000"/>
                    <a:lumOff val="15000"/>
                  </a:schemeClr>
                </a:solidFill>
                <a:latin typeface="Courgette" panose="02000603070400060004" pitchFamily="2" charset="0"/>
              </a:rPr>
              <a:t> of </a:t>
            </a:r>
            <a:r>
              <a:rPr lang="es-MX" sz="1600" dirty="0" err="1">
                <a:solidFill>
                  <a:schemeClr val="tx1">
                    <a:lumMod val="85000"/>
                    <a:lumOff val="15000"/>
                  </a:schemeClr>
                </a:solidFill>
                <a:latin typeface="Courgette" panose="02000603070400060004" pitchFamily="2" charset="0"/>
              </a:rPr>
              <a:t>the</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form</a:t>
            </a:r>
            <a:r>
              <a:rPr lang="es-MX" sz="1600" dirty="0">
                <a:solidFill>
                  <a:schemeClr val="tx1">
                    <a:lumMod val="85000"/>
                    <a:lumOff val="15000"/>
                  </a:schemeClr>
                </a:solidFill>
                <a:latin typeface="Courgette" panose="02000603070400060004" pitchFamily="2" charset="0"/>
              </a:rPr>
              <a:t> are </a:t>
            </a:r>
            <a:r>
              <a:rPr lang="es-MX" sz="1600" dirty="0" err="1">
                <a:solidFill>
                  <a:schemeClr val="tx1">
                    <a:lumMod val="85000"/>
                    <a:lumOff val="15000"/>
                  </a:schemeClr>
                </a:solidFill>
                <a:latin typeface="Courgette" panose="02000603070400060004" pitchFamily="2" charset="0"/>
              </a:rPr>
              <a:t>essential</a:t>
            </a:r>
            <a:r>
              <a:rPr lang="es-MX" sz="1600" dirty="0">
                <a:solidFill>
                  <a:schemeClr val="tx1">
                    <a:lumMod val="85000"/>
                    <a:lumOff val="15000"/>
                  </a:schemeClr>
                </a:solidFill>
                <a:latin typeface="Courgette" panose="02000603070400060004" pitchFamily="2" charset="0"/>
              </a:rPr>
              <a:t> to </a:t>
            </a:r>
            <a:r>
              <a:rPr lang="es-MX" sz="1600" dirty="0" err="1">
                <a:solidFill>
                  <a:schemeClr val="tx1">
                    <a:lumMod val="85000"/>
                    <a:lumOff val="15000"/>
                  </a:schemeClr>
                </a:solidFill>
                <a:latin typeface="Courgette" panose="02000603070400060004" pitchFamily="2" charset="0"/>
              </a:rPr>
              <a:t>interpret</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it</a:t>
            </a:r>
            <a:r>
              <a:rPr lang="es-MX" sz="1600" dirty="0">
                <a:solidFill>
                  <a:schemeClr val="tx1">
                    <a:lumMod val="85000"/>
                    <a:lumOff val="15000"/>
                  </a:schemeClr>
                </a:solidFill>
                <a:latin typeface="Courgette" panose="02000603070400060004" pitchFamily="2" charset="0"/>
              </a:rPr>
              <a:t>, define </a:t>
            </a:r>
            <a:r>
              <a:rPr lang="es-MX" sz="1600" dirty="0" err="1">
                <a:solidFill>
                  <a:schemeClr val="tx1">
                    <a:lumMod val="85000"/>
                    <a:lumOff val="15000"/>
                  </a:schemeClr>
                </a:solidFill>
                <a:latin typeface="Courgette" panose="02000603070400060004" pitchFamily="2" charset="0"/>
              </a:rPr>
              <a:t>textures</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or</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analyze</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the</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composition</a:t>
            </a:r>
            <a:r>
              <a:rPr lang="es-MX" sz="1600" dirty="0">
                <a:solidFill>
                  <a:schemeClr val="tx1">
                    <a:lumMod val="85000"/>
                    <a:lumOff val="15000"/>
                  </a:schemeClr>
                </a:solidFill>
                <a:latin typeface="Courgette" panose="02000603070400060004" pitchFamily="2" charset="0"/>
              </a:rPr>
              <a:t> of </a:t>
            </a:r>
            <a:r>
              <a:rPr lang="es-MX" sz="1600" dirty="0" err="1">
                <a:solidFill>
                  <a:schemeClr val="tx1">
                    <a:lumMod val="85000"/>
                    <a:lumOff val="15000"/>
                  </a:schemeClr>
                </a:solidFill>
                <a:latin typeface="Courgette" panose="02000603070400060004" pitchFamily="2" charset="0"/>
              </a:rPr>
              <a:t>the</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plastic</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manifestation</a:t>
            </a:r>
            <a:r>
              <a:rPr lang="es-MX" sz="1600" dirty="0">
                <a:solidFill>
                  <a:schemeClr val="tx1">
                    <a:lumMod val="85000"/>
                    <a:lumOff val="15000"/>
                  </a:schemeClr>
                </a:solidFill>
                <a:latin typeface="Courgette" panose="02000603070400060004" pitchFamily="2" charset="0"/>
              </a:rPr>
              <a:t>.</a:t>
            </a:r>
          </a:p>
          <a:p>
            <a:endParaRPr lang="es-MX" sz="1600" dirty="0">
              <a:solidFill>
                <a:schemeClr val="tx1">
                  <a:lumMod val="85000"/>
                  <a:lumOff val="15000"/>
                </a:schemeClr>
              </a:solidFill>
              <a:latin typeface="Comic Sans MS" panose="030F0702030302020204" pitchFamily="66" charset="0"/>
            </a:endParaRPr>
          </a:p>
          <a:p>
            <a:r>
              <a:rPr lang="es-MX" sz="1600" dirty="0" err="1">
                <a:solidFill>
                  <a:schemeClr val="tx1">
                    <a:lumMod val="85000"/>
                    <a:lumOff val="15000"/>
                  </a:schemeClr>
                </a:solidFill>
                <a:effectLst>
                  <a:outerShdw blurRad="38100" dist="38100" dir="2700000" algn="tl">
                    <a:srgbClr val="000000">
                      <a:alpha val="43137"/>
                    </a:srgbClr>
                  </a:outerShdw>
                </a:effectLst>
                <a:latin typeface="Comic Sans MS" panose="030F0702030302020204" pitchFamily="66" charset="0"/>
              </a:rPr>
              <a:t>Keywords</a:t>
            </a:r>
            <a:endParaRPr lang="es-MX" sz="1600" dirty="0">
              <a:solidFill>
                <a:schemeClr val="tx1">
                  <a:lumMod val="85000"/>
                  <a:lumOff val="15000"/>
                </a:schemeClr>
              </a:solidFill>
              <a:effectLst>
                <a:outerShdw blurRad="38100" dist="38100" dir="2700000" algn="tl">
                  <a:srgbClr val="000000">
                    <a:alpha val="43137"/>
                  </a:srgbClr>
                </a:outerShdw>
              </a:effectLst>
              <a:latin typeface="Comic Sans MS" panose="030F0702030302020204" pitchFamily="66" charset="0"/>
            </a:endParaRPr>
          </a:p>
          <a:p>
            <a:endParaRPr lang="es-MX" sz="1600" dirty="0">
              <a:solidFill>
                <a:schemeClr val="tx1">
                  <a:lumMod val="85000"/>
                  <a:lumOff val="15000"/>
                </a:schemeClr>
              </a:solidFill>
              <a:latin typeface="Comic Sans MS" panose="030F0702030302020204" pitchFamily="66" charset="0"/>
            </a:endParaRPr>
          </a:p>
          <a:p>
            <a:r>
              <a:rPr lang="es-MX" sz="1600" dirty="0" err="1">
                <a:solidFill>
                  <a:schemeClr val="tx1">
                    <a:lumMod val="85000"/>
                    <a:lumOff val="15000"/>
                  </a:schemeClr>
                </a:solidFill>
                <a:latin typeface="Courgette" panose="02000603070400060004" pitchFamily="2" charset="0"/>
              </a:rPr>
              <a:t>Language</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composition</a:t>
            </a:r>
            <a:r>
              <a:rPr lang="es-MX" sz="1600" dirty="0">
                <a:solidFill>
                  <a:schemeClr val="tx1">
                    <a:lumMod val="85000"/>
                    <a:lumOff val="15000"/>
                  </a:schemeClr>
                </a:solidFill>
                <a:latin typeface="Courgette" panose="02000603070400060004" pitchFamily="2" charset="0"/>
              </a:rPr>
              <a:t>, </a:t>
            </a:r>
            <a:r>
              <a:rPr lang="es-MX" sz="1600" dirty="0" err="1">
                <a:solidFill>
                  <a:schemeClr val="tx1">
                    <a:lumMod val="85000"/>
                    <a:lumOff val="15000"/>
                  </a:schemeClr>
                </a:solidFill>
                <a:latin typeface="Courgette" panose="02000603070400060004" pitchFamily="2" charset="0"/>
              </a:rPr>
              <a:t>plastic</a:t>
            </a:r>
            <a:endParaRPr lang="es-MX" sz="1600" dirty="0">
              <a:solidFill>
                <a:schemeClr val="tx1">
                  <a:lumMod val="85000"/>
                  <a:lumOff val="15000"/>
                </a:schemeClr>
              </a:solidFill>
              <a:effectLst/>
              <a:latin typeface="Courgette" panose="02000603070400060004" pitchFamily="2" charset="0"/>
            </a:endParaRPr>
          </a:p>
        </p:txBody>
      </p:sp>
      <p:cxnSp>
        <p:nvCxnSpPr>
          <p:cNvPr id="5" name="Conector recto 4"/>
          <p:cNvCxnSpPr/>
          <p:nvPr/>
        </p:nvCxnSpPr>
        <p:spPr>
          <a:xfrm flipV="1">
            <a:off x="2609539" y="736722"/>
            <a:ext cx="6632812" cy="13648"/>
          </a:xfrm>
          <a:prstGeom prst="line">
            <a:avLst/>
          </a:prstGeom>
          <a:ln w="57150">
            <a:solidFill>
              <a:srgbClr val="D674B3"/>
            </a:solidFill>
          </a:ln>
        </p:spPr>
        <p:style>
          <a:lnRef idx="3">
            <a:schemeClr val="accent3"/>
          </a:lnRef>
          <a:fillRef idx="0">
            <a:schemeClr val="accent3"/>
          </a:fillRef>
          <a:effectRef idx="2">
            <a:schemeClr val="accent3"/>
          </a:effectRef>
          <a:fontRef idx="minor">
            <a:schemeClr val="tx1"/>
          </a:fontRef>
        </p:style>
      </p:cxnSp>
      <p:sp>
        <p:nvSpPr>
          <p:cNvPr id="6" name="Elipse 5"/>
          <p:cNvSpPr/>
          <p:nvPr/>
        </p:nvSpPr>
        <p:spPr>
          <a:xfrm>
            <a:off x="2394857"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lipse 6"/>
          <p:cNvSpPr/>
          <p:nvPr/>
        </p:nvSpPr>
        <p:spPr>
          <a:xfrm>
            <a:off x="9123204"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1158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680"/>
            <a:ext cx="1923632" cy="792084"/>
          </a:xfrm>
          <a:prstGeom prst="rect">
            <a:avLst/>
          </a:prstGeom>
        </p:spPr>
      </p:pic>
      <p:cxnSp>
        <p:nvCxnSpPr>
          <p:cNvPr id="6" name="Conector recto 5"/>
          <p:cNvCxnSpPr/>
          <p:nvPr/>
        </p:nvCxnSpPr>
        <p:spPr>
          <a:xfrm flipV="1">
            <a:off x="2609539" y="736722"/>
            <a:ext cx="6632812" cy="13648"/>
          </a:xfrm>
          <a:prstGeom prst="line">
            <a:avLst/>
          </a:prstGeom>
          <a:ln w="57150">
            <a:solidFill>
              <a:srgbClr val="D674B3"/>
            </a:solidFill>
          </a:ln>
        </p:spPr>
        <p:style>
          <a:lnRef idx="3">
            <a:schemeClr val="accent3"/>
          </a:lnRef>
          <a:fillRef idx="0">
            <a:schemeClr val="accent3"/>
          </a:fillRef>
          <a:effectRef idx="2">
            <a:schemeClr val="accent3"/>
          </a:effectRef>
          <a:fontRef idx="minor">
            <a:schemeClr val="tx1"/>
          </a:fontRef>
        </p:style>
      </p:cxnSp>
      <p:sp>
        <p:nvSpPr>
          <p:cNvPr id="7" name="Elipse 6"/>
          <p:cNvSpPr/>
          <p:nvPr/>
        </p:nvSpPr>
        <p:spPr>
          <a:xfrm>
            <a:off x="2394857"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9123204"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2759275" y="2084271"/>
            <a:ext cx="4151086" cy="1754326"/>
          </a:xfrm>
          <a:prstGeom prst="rect">
            <a:avLst/>
          </a:prstGeom>
        </p:spPr>
        <p:txBody>
          <a:bodyPr wrap="square">
            <a:spAutoFit/>
          </a:bodyPr>
          <a:lstStyle/>
          <a:p>
            <a:pPr algn="just"/>
            <a:r>
              <a:rPr lang="es-MX" dirty="0">
                <a:solidFill>
                  <a:srgbClr val="660033"/>
                </a:solidFill>
                <a:latin typeface="Courgette" panose="02000603070400060004" pitchFamily="2" charset="0"/>
              </a:rPr>
              <a:t>Elemento primario de la expresión plástica. No tiene dimensiones, solo tiene posición.</a:t>
            </a:r>
          </a:p>
          <a:p>
            <a:pPr algn="just"/>
            <a:r>
              <a:rPr lang="es-MX" dirty="0">
                <a:solidFill>
                  <a:srgbClr val="660033"/>
                </a:solidFill>
                <a:latin typeface="Courgette" panose="02000603070400060004" pitchFamily="2" charset="0"/>
              </a:rPr>
              <a:t>El punto puede variar en sus dimensiones, esto dependerá del instrumento con el que se trace</a:t>
            </a:r>
          </a:p>
        </p:txBody>
      </p:sp>
      <p:sp>
        <p:nvSpPr>
          <p:cNvPr id="10" name="CuadroTexto 9"/>
          <p:cNvSpPr txBox="1"/>
          <p:nvPr/>
        </p:nvSpPr>
        <p:spPr>
          <a:xfrm>
            <a:off x="609601" y="2253548"/>
            <a:ext cx="1241461" cy="707886"/>
          </a:xfrm>
          <a:prstGeom prst="rect">
            <a:avLst/>
          </a:prstGeom>
          <a:noFill/>
        </p:spPr>
        <p:txBody>
          <a:bodyPr wrap="square" rtlCol="0">
            <a:spAutoFit/>
          </a:bodyPr>
          <a:lstStyle/>
          <a:p>
            <a:r>
              <a:rPr lang="es-MX" sz="4000" b="1" dirty="0">
                <a:solidFill>
                  <a:srgbClr val="990099"/>
                </a:solidFill>
                <a:latin typeface="Brush Script MT" panose="03060802040406070304" pitchFamily="66" charset="0"/>
              </a:rPr>
              <a:t>Punto</a:t>
            </a:r>
          </a:p>
        </p:txBody>
      </p:sp>
      <p:pic>
        <p:nvPicPr>
          <p:cNvPr id="1026" name="Picture 2" descr="Tarjetas de felicitación «Drei Berge: puntillismo» d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490" y="1724640"/>
            <a:ext cx="1408861" cy="1878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7069430" y="3838597"/>
            <a:ext cx="2307772" cy="415498"/>
          </a:xfrm>
          <a:prstGeom prst="rect">
            <a:avLst/>
          </a:prstGeom>
        </p:spPr>
        <p:txBody>
          <a:bodyPr wrap="square">
            <a:spAutoFit/>
          </a:bodyPr>
          <a:lstStyle/>
          <a:p>
            <a:pPr algn="r"/>
            <a:r>
              <a:rPr lang="es-MX" sz="700" dirty="0">
                <a:hlinkClick r:id="rId4"/>
              </a:rPr>
              <a:t>https://www.redbubble.com/es/i/tarjeta-de-felicitacion/Drei-Berge-puntillismo-de-brittvstheworld/34094357.5MT14</a:t>
            </a:r>
            <a:endParaRPr lang="es-MX" sz="700" dirty="0"/>
          </a:p>
        </p:txBody>
      </p:sp>
      <p:sp>
        <p:nvSpPr>
          <p:cNvPr id="12" name="Pentágono 11"/>
          <p:cNvSpPr/>
          <p:nvPr/>
        </p:nvSpPr>
        <p:spPr>
          <a:xfrm>
            <a:off x="2075546" y="2438398"/>
            <a:ext cx="611159" cy="333829"/>
          </a:xfrm>
          <a:prstGeom prst="homePlate">
            <a:avLst/>
          </a:prstGeom>
          <a:solidFill>
            <a:srgbClr val="D67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Pentágono 13"/>
          <p:cNvSpPr/>
          <p:nvPr/>
        </p:nvSpPr>
        <p:spPr>
          <a:xfrm>
            <a:off x="6971368" y="2438397"/>
            <a:ext cx="611159" cy="333829"/>
          </a:xfrm>
          <a:prstGeom prst="homePlate">
            <a:avLst/>
          </a:prstGeom>
          <a:solidFill>
            <a:srgbClr val="D67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8000890" y="4830631"/>
            <a:ext cx="1241461" cy="707886"/>
          </a:xfrm>
          <a:prstGeom prst="rect">
            <a:avLst/>
          </a:prstGeom>
          <a:noFill/>
        </p:spPr>
        <p:txBody>
          <a:bodyPr wrap="square" rtlCol="0">
            <a:spAutoFit/>
          </a:bodyPr>
          <a:lstStyle/>
          <a:p>
            <a:r>
              <a:rPr lang="es-MX" sz="4000" b="1" dirty="0">
                <a:solidFill>
                  <a:srgbClr val="990099"/>
                </a:solidFill>
                <a:latin typeface="Brush Script MT" panose="03060802040406070304" pitchFamily="66" charset="0"/>
              </a:rPr>
              <a:t>Línea</a:t>
            </a:r>
          </a:p>
        </p:txBody>
      </p:sp>
      <p:sp>
        <p:nvSpPr>
          <p:cNvPr id="13" name="Rectángulo 12"/>
          <p:cNvSpPr/>
          <p:nvPr/>
        </p:nvSpPr>
        <p:spPr>
          <a:xfrm>
            <a:off x="2825121" y="4894104"/>
            <a:ext cx="4088191" cy="923330"/>
          </a:xfrm>
          <a:prstGeom prst="rect">
            <a:avLst/>
          </a:prstGeom>
        </p:spPr>
        <p:txBody>
          <a:bodyPr wrap="square">
            <a:spAutoFit/>
          </a:bodyPr>
          <a:lstStyle/>
          <a:p>
            <a:pPr algn="just"/>
            <a:r>
              <a:rPr lang="es-MX" dirty="0">
                <a:solidFill>
                  <a:srgbClr val="660033"/>
                </a:solidFill>
                <a:latin typeface="Courgette" panose="02000603070400060004" pitchFamily="2" charset="0"/>
              </a:rPr>
              <a:t>Es una sucesión de puntos descrita por un punto de movimiento hacia cualquier dirección.</a:t>
            </a:r>
          </a:p>
        </p:txBody>
      </p:sp>
      <p:pic>
        <p:nvPicPr>
          <p:cNvPr id="1028" name="Picture 4" descr="Doodle líneas en diferentes estilos | Vector Prem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41" y="4317771"/>
            <a:ext cx="1512721" cy="1152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230361" y="5583723"/>
            <a:ext cx="1999938" cy="307777"/>
          </a:xfrm>
          <a:prstGeom prst="rect">
            <a:avLst/>
          </a:prstGeom>
        </p:spPr>
        <p:txBody>
          <a:bodyPr wrap="square">
            <a:spAutoFit/>
          </a:bodyPr>
          <a:lstStyle/>
          <a:p>
            <a:r>
              <a:rPr lang="es-MX" sz="700" dirty="0">
                <a:hlinkClick r:id="rId6"/>
              </a:rPr>
              <a:t>https://www.freepik.es/vector-premium/doodle-lineas-diferentes-estilos_1307411.htm</a:t>
            </a:r>
            <a:endParaRPr lang="es-MX" sz="700" dirty="0"/>
          </a:p>
        </p:txBody>
      </p:sp>
      <p:sp>
        <p:nvSpPr>
          <p:cNvPr id="19" name="Pentágono 18"/>
          <p:cNvSpPr/>
          <p:nvPr/>
        </p:nvSpPr>
        <p:spPr>
          <a:xfrm rot="10800000">
            <a:off x="2075546" y="5070636"/>
            <a:ext cx="611159" cy="333829"/>
          </a:xfrm>
          <a:prstGeom prst="homePlat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Pentágono 19"/>
          <p:cNvSpPr/>
          <p:nvPr/>
        </p:nvSpPr>
        <p:spPr>
          <a:xfrm rot="10800000">
            <a:off x="6971368" y="5070635"/>
            <a:ext cx="611159" cy="333829"/>
          </a:xfrm>
          <a:prstGeom prst="homePlat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553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680"/>
            <a:ext cx="1923632" cy="792084"/>
          </a:xfrm>
          <a:prstGeom prst="rect">
            <a:avLst/>
          </a:prstGeom>
        </p:spPr>
      </p:pic>
      <p:cxnSp>
        <p:nvCxnSpPr>
          <p:cNvPr id="3" name="Conector recto 2"/>
          <p:cNvCxnSpPr/>
          <p:nvPr/>
        </p:nvCxnSpPr>
        <p:spPr>
          <a:xfrm flipV="1">
            <a:off x="2609539" y="736722"/>
            <a:ext cx="6632812" cy="13648"/>
          </a:xfrm>
          <a:prstGeom prst="line">
            <a:avLst/>
          </a:prstGeom>
          <a:ln w="57150">
            <a:solidFill>
              <a:srgbClr val="D674B3"/>
            </a:solidFill>
          </a:ln>
        </p:spPr>
        <p:style>
          <a:lnRef idx="3">
            <a:schemeClr val="accent3"/>
          </a:lnRef>
          <a:fillRef idx="0">
            <a:schemeClr val="accent3"/>
          </a:fillRef>
          <a:effectRef idx="2">
            <a:schemeClr val="accent3"/>
          </a:effectRef>
          <a:fontRef idx="minor">
            <a:schemeClr val="tx1"/>
          </a:fontRef>
        </p:style>
      </p:cxnSp>
      <p:sp>
        <p:nvSpPr>
          <p:cNvPr id="4" name="Elipse 3"/>
          <p:cNvSpPr/>
          <p:nvPr/>
        </p:nvSpPr>
        <p:spPr>
          <a:xfrm>
            <a:off x="2394857"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ipse 4"/>
          <p:cNvSpPr/>
          <p:nvPr/>
        </p:nvSpPr>
        <p:spPr>
          <a:xfrm>
            <a:off x="9123204"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2794973" y="1101789"/>
            <a:ext cx="4147361" cy="2585323"/>
          </a:xfrm>
          <a:prstGeom prst="rect">
            <a:avLst/>
          </a:prstGeom>
        </p:spPr>
        <p:txBody>
          <a:bodyPr wrap="square">
            <a:spAutoFit/>
          </a:bodyPr>
          <a:lstStyle/>
          <a:p>
            <a:pPr algn="just"/>
            <a:r>
              <a:rPr lang="es-MX" dirty="0">
                <a:solidFill>
                  <a:srgbClr val="660033"/>
                </a:solidFill>
                <a:latin typeface="Courgette" panose="02000603070400060004" pitchFamily="2" charset="0"/>
              </a:rPr>
              <a:t>Llamamos forma a la apariencia externa de las cosas. Por medio de ella obtenemos información del aspecto de todo lo que nos rodea. Nuestro entorno está constituido por multitud de elementos tanto naturales como artificiales (árboles, casa, animales, etc..) que tienen distintas formas. La forma es la identidad de cada cosa. (</a:t>
            </a:r>
            <a:r>
              <a:rPr lang="es-MX" dirty="0" err="1">
                <a:solidFill>
                  <a:srgbClr val="660033"/>
                </a:solidFill>
                <a:latin typeface="Courgette" panose="02000603070400060004" pitchFamily="2" charset="0"/>
              </a:rPr>
              <a:t>fatuis</a:t>
            </a:r>
            <a:r>
              <a:rPr lang="es-MX" dirty="0">
                <a:solidFill>
                  <a:srgbClr val="660033"/>
                </a:solidFill>
                <a:latin typeface="Courgette" panose="02000603070400060004" pitchFamily="2" charset="0"/>
              </a:rPr>
              <a:t>, 2012)</a:t>
            </a:r>
            <a:endParaRPr lang="es-MX" dirty="0">
              <a:solidFill>
                <a:srgbClr val="660033"/>
              </a:solidFill>
              <a:effectLst/>
              <a:latin typeface="Courgette" panose="02000603070400060004" pitchFamily="2" charset="0"/>
            </a:endParaRPr>
          </a:p>
        </p:txBody>
      </p:sp>
      <p:sp>
        <p:nvSpPr>
          <p:cNvPr id="7" name="CuadroTexto 6"/>
          <p:cNvSpPr txBox="1"/>
          <p:nvPr/>
        </p:nvSpPr>
        <p:spPr>
          <a:xfrm>
            <a:off x="537031" y="1934232"/>
            <a:ext cx="1494973" cy="707886"/>
          </a:xfrm>
          <a:prstGeom prst="rect">
            <a:avLst/>
          </a:prstGeom>
          <a:noFill/>
        </p:spPr>
        <p:txBody>
          <a:bodyPr wrap="square" rtlCol="0">
            <a:spAutoFit/>
          </a:bodyPr>
          <a:lstStyle/>
          <a:p>
            <a:r>
              <a:rPr lang="es-MX" sz="4000" b="1" dirty="0">
                <a:solidFill>
                  <a:srgbClr val="990099"/>
                </a:solidFill>
                <a:latin typeface="Brush Script MT" panose="03060802040406070304" pitchFamily="66" charset="0"/>
              </a:rPr>
              <a:t>Forma</a:t>
            </a:r>
          </a:p>
        </p:txBody>
      </p:sp>
      <p:sp>
        <p:nvSpPr>
          <p:cNvPr id="8" name="Pentágono 7"/>
          <p:cNvSpPr/>
          <p:nvPr/>
        </p:nvSpPr>
        <p:spPr>
          <a:xfrm>
            <a:off x="2104574" y="2133596"/>
            <a:ext cx="611159" cy="333829"/>
          </a:xfrm>
          <a:prstGeom prst="homePlate">
            <a:avLst/>
          </a:prstGeom>
          <a:solidFill>
            <a:srgbClr val="D67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Pentágono 8"/>
          <p:cNvSpPr/>
          <p:nvPr/>
        </p:nvSpPr>
        <p:spPr>
          <a:xfrm>
            <a:off x="7072966" y="2133595"/>
            <a:ext cx="611159" cy="333829"/>
          </a:xfrm>
          <a:prstGeom prst="homePlate">
            <a:avLst/>
          </a:prstGeom>
          <a:solidFill>
            <a:srgbClr val="D67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descr="Diseño de módulos geométricos. | Interrelacion de formas, Red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122" y="1683799"/>
            <a:ext cx="1510939" cy="1208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ángulo 9"/>
          <p:cNvSpPr/>
          <p:nvPr/>
        </p:nvSpPr>
        <p:spPr>
          <a:xfrm>
            <a:off x="7894816" y="2982502"/>
            <a:ext cx="1801936" cy="307777"/>
          </a:xfrm>
          <a:prstGeom prst="rect">
            <a:avLst/>
          </a:prstGeom>
        </p:spPr>
        <p:txBody>
          <a:bodyPr wrap="square">
            <a:spAutoFit/>
          </a:bodyPr>
          <a:lstStyle/>
          <a:p>
            <a:r>
              <a:rPr lang="es-MX" sz="700" dirty="0">
                <a:hlinkClick r:id="rId4"/>
              </a:rPr>
              <a:t>https://www.pinterest.com.mx/pin/438397344964650084/</a:t>
            </a:r>
            <a:endParaRPr lang="es-MX" sz="700" dirty="0"/>
          </a:p>
        </p:txBody>
      </p:sp>
      <p:sp>
        <p:nvSpPr>
          <p:cNvPr id="12" name="CuadroTexto 11"/>
          <p:cNvSpPr txBox="1"/>
          <p:nvPr/>
        </p:nvSpPr>
        <p:spPr>
          <a:xfrm>
            <a:off x="8000890" y="5048345"/>
            <a:ext cx="1241461" cy="707886"/>
          </a:xfrm>
          <a:prstGeom prst="rect">
            <a:avLst/>
          </a:prstGeom>
          <a:noFill/>
        </p:spPr>
        <p:txBody>
          <a:bodyPr wrap="square" rtlCol="0">
            <a:spAutoFit/>
          </a:bodyPr>
          <a:lstStyle/>
          <a:p>
            <a:r>
              <a:rPr lang="es-MX" sz="4000" b="1" dirty="0">
                <a:solidFill>
                  <a:srgbClr val="990099"/>
                </a:solidFill>
                <a:latin typeface="Brush Script MT" panose="03060802040406070304" pitchFamily="66" charset="0"/>
              </a:rPr>
              <a:t>Color</a:t>
            </a:r>
          </a:p>
        </p:txBody>
      </p:sp>
      <p:sp>
        <p:nvSpPr>
          <p:cNvPr id="13" name="Rectángulo 12"/>
          <p:cNvSpPr/>
          <p:nvPr/>
        </p:nvSpPr>
        <p:spPr>
          <a:xfrm>
            <a:off x="2883176" y="4518726"/>
            <a:ext cx="4088191" cy="2308324"/>
          </a:xfrm>
          <a:prstGeom prst="rect">
            <a:avLst/>
          </a:prstGeom>
        </p:spPr>
        <p:txBody>
          <a:bodyPr wrap="square">
            <a:spAutoFit/>
          </a:bodyPr>
          <a:lstStyle/>
          <a:p>
            <a:pPr algn="just"/>
            <a:r>
              <a:rPr lang="es-MX" dirty="0">
                <a:solidFill>
                  <a:srgbClr val="660033"/>
                </a:solidFill>
                <a:latin typeface="Courgette" panose="02000603070400060004" pitchFamily="2" charset="0"/>
              </a:rPr>
              <a:t>Es el aspecto de las cosas que es causado por diferentes cualidades de la luz mientras es reflejada o emitida por ellas. (Gaxiola Mendoza)</a:t>
            </a:r>
          </a:p>
          <a:p>
            <a:pPr algn="just"/>
            <a:r>
              <a:rPr lang="es-MX" dirty="0">
                <a:solidFill>
                  <a:srgbClr val="660033"/>
                </a:solidFill>
                <a:latin typeface="Courgette" panose="02000603070400060004" pitchFamily="2" charset="0"/>
              </a:rPr>
              <a:t>En otras palabras, es un efecto visual emitido gracias a la luz, gracias a esto podemos apreciar el cielo azul, los árboles verdes, etc.</a:t>
            </a:r>
          </a:p>
        </p:txBody>
      </p:sp>
      <p:sp>
        <p:nvSpPr>
          <p:cNvPr id="14" name="Pentágono 13"/>
          <p:cNvSpPr/>
          <p:nvPr/>
        </p:nvSpPr>
        <p:spPr>
          <a:xfrm rot="10800000">
            <a:off x="2075546" y="5288350"/>
            <a:ext cx="611159" cy="333829"/>
          </a:xfrm>
          <a:prstGeom prst="homePlat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Pentágono 14"/>
          <p:cNvSpPr/>
          <p:nvPr/>
        </p:nvSpPr>
        <p:spPr>
          <a:xfrm rot="10800000">
            <a:off x="6971368" y="5288349"/>
            <a:ext cx="611159" cy="333829"/>
          </a:xfrm>
          <a:prstGeom prst="homePlat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2" name="Picture 4" descr="Cómo escoger la paleta de colores para tu sitio web - The Latin W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88" y="4545923"/>
            <a:ext cx="1497868" cy="1126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27413" y="5766042"/>
            <a:ext cx="1626240" cy="307777"/>
          </a:xfrm>
          <a:prstGeom prst="rect">
            <a:avLst/>
          </a:prstGeom>
        </p:spPr>
        <p:txBody>
          <a:bodyPr wrap="square">
            <a:spAutoFit/>
          </a:bodyPr>
          <a:lstStyle/>
          <a:p>
            <a:r>
              <a:rPr lang="es-MX" sz="700" dirty="0">
                <a:hlinkClick r:id="rId6"/>
              </a:rPr>
              <a:t>https://www.nic.lat/es/como-escoger-la-paleta-de-colores-para-tu-sitio-web/</a:t>
            </a:r>
            <a:endParaRPr lang="es-MX" sz="700" dirty="0"/>
          </a:p>
        </p:txBody>
      </p:sp>
    </p:spTree>
    <p:extLst>
      <p:ext uri="{BB962C8B-B14F-4D97-AF65-F5344CB8AC3E}">
        <p14:creationId xmlns:p14="http://schemas.microsoft.com/office/powerpoint/2010/main" val="145334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680"/>
            <a:ext cx="1923632" cy="792084"/>
          </a:xfrm>
          <a:prstGeom prst="rect">
            <a:avLst/>
          </a:prstGeom>
        </p:spPr>
      </p:pic>
      <p:cxnSp>
        <p:nvCxnSpPr>
          <p:cNvPr id="3" name="Conector recto 2"/>
          <p:cNvCxnSpPr/>
          <p:nvPr/>
        </p:nvCxnSpPr>
        <p:spPr>
          <a:xfrm flipV="1">
            <a:off x="2609539" y="736722"/>
            <a:ext cx="6632812" cy="13648"/>
          </a:xfrm>
          <a:prstGeom prst="line">
            <a:avLst/>
          </a:prstGeom>
          <a:ln w="57150">
            <a:solidFill>
              <a:srgbClr val="D674B3"/>
            </a:solidFill>
          </a:ln>
        </p:spPr>
        <p:style>
          <a:lnRef idx="3">
            <a:schemeClr val="accent3"/>
          </a:lnRef>
          <a:fillRef idx="0">
            <a:schemeClr val="accent3"/>
          </a:fillRef>
          <a:effectRef idx="2">
            <a:schemeClr val="accent3"/>
          </a:effectRef>
          <a:fontRef idx="minor">
            <a:schemeClr val="tx1"/>
          </a:fontRef>
        </p:style>
      </p:cxnSp>
      <p:sp>
        <p:nvSpPr>
          <p:cNvPr id="4" name="Elipse 3"/>
          <p:cNvSpPr/>
          <p:nvPr/>
        </p:nvSpPr>
        <p:spPr>
          <a:xfrm>
            <a:off x="2394857"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ipse 4"/>
          <p:cNvSpPr/>
          <p:nvPr/>
        </p:nvSpPr>
        <p:spPr>
          <a:xfrm>
            <a:off x="9123204"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2757714" y="2765270"/>
            <a:ext cx="4147361" cy="1754326"/>
          </a:xfrm>
          <a:prstGeom prst="rect">
            <a:avLst/>
          </a:prstGeom>
        </p:spPr>
        <p:txBody>
          <a:bodyPr wrap="square">
            <a:spAutoFit/>
          </a:bodyPr>
          <a:lstStyle/>
          <a:p>
            <a:pPr algn="just"/>
            <a:r>
              <a:rPr lang="es-MX" dirty="0">
                <a:solidFill>
                  <a:srgbClr val="660033"/>
                </a:solidFill>
                <a:latin typeface="Courgette" panose="02000603070400060004" pitchFamily="2" charset="0"/>
              </a:rPr>
              <a:t>Se refiere al espacio que utiliza un cuerpo.; es decir interviene el ancho, el alto y la profundidad de una estructura. Cabe mencionar que el volumen en la gráfica es por medio de efecto visual por medio de la profundidad y perspectiva</a:t>
            </a:r>
            <a:endParaRPr lang="es-MX" dirty="0">
              <a:solidFill>
                <a:srgbClr val="660033"/>
              </a:solidFill>
              <a:effectLst/>
              <a:latin typeface="Courgette" panose="02000603070400060004" pitchFamily="2" charset="0"/>
            </a:endParaRPr>
          </a:p>
        </p:txBody>
      </p:sp>
      <p:sp>
        <p:nvSpPr>
          <p:cNvPr id="7" name="CuadroTexto 6"/>
          <p:cNvSpPr txBox="1"/>
          <p:nvPr/>
        </p:nvSpPr>
        <p:spPr>
          <a:xfrm>
            <a:off x="537031" y="3524492"/>
            <a:ext cx="1494973" cy="707886"/>
          </a:xfrm>
          <a:prstGeom prst="rect">
            <a:avLst/>
          </a:prstGeom>
          <a:noFill/>
        </p:spPr>
        <p:txBody>
          <a:bodyPr wrap="square" rtlCol="0">
            <a:spAutoFit/>
          </a:bodyPr>
          <a:lstStyle/>
          <a:p>
            <a:r>
              <a:rPr lang="es-MX" sz="4000" b="1" dirty="0">
                <a:solidFill>
                  <a:srgbClr val="990099"/>
                </a:solidFill>
                <a:latin typeface="Brush Script MT" panose="03060802040406070304" pitchFamily="66" charset="0"/>
              </a:rPr>
              <a:t>Volumen</a:t>
            </a:r>
          </a:p>
        </p:txBody>
      </p:sp>
      <p:sp>
        <p:nvSpPr>
          <p:cNvPr id="8" name="Pentágono 7"/>
          <p:cNvSpPr/>
          <p:nvPr/>
        </p:nvSpPr>
        <p:spPr>
          <a:xfrm>
            <a:off x="2104574" y="3723856"/>
            <a:ext cx="611159" cy="333829"/>
          </a:xfrm>
          <a:prstGeom prst="homePlate">
            <a:avLst/>
          </a:prstGeom>
          <a:solidFill>
            <a:srgbClr val="D67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Pentágono 8"/>
          <p:cNvSpPr/>
          <p:nvPr/>
        </p:nvSpPr>
        <p:spPr>
          <a:xfrm>
            <a:off x="7072966" y="3723855"/>
            <a:ext cx="611159" cy="333829"/>
          </a:xfrm>
          <a:prstGeom prst="homePlate">
            <a:avLst/>
          </a:prstGeom>
          <a:solidFill>
            <a:srgbClr val="D67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74" name="Picture 2" descr="La escultura en la época arca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52016" y="3269424"/>
            <a:ext cx="1634045" cy="918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ángulo 9"/>
          <p:cNvSpPr/>
          <p:nvPr/>
        </p:nvSpPr>
        <p:spPr>
          <a:xfrm>
            <a:off x="7808474" y="4235873"/>
            <a:ext cx="1634045" cy="307777"/>
          </a:xfrm>
          <a:prstGeom prst="rect">
            <a:avLst/>
          </a:prstGeom>
        </p:spPr>
        <p:txBody>
          <a:bodyPr wrap="square">
            <a:spAutoFit/>
          </a:bodyPr>
          <a:lstStyle/>
          <a:p>
            <a:r>
              <a:rPr lang="es-MX" sz="700" dirty="0">
                <a:hlinkClick r:id="rId4"/>
              </a:rPr>
              <a:t>http://susanalogy.com/la-escultura-la-epoca-arcaica/</a:t>
            </a:r>
            <a:endParaRPr lang="es-MX" sz="700" dirty="0"/>
          </a:p>
        </p:txBody>
      </p:sp>
    </p:spTree>
    <p:extLst>
      <p:ext uri="{BB962C8B-B14F-4D97-AF65-F5344CB8AC3E}">
        <p14:creationId xmlns:p14="http://schemas.microsoft.com/office/powerpoint/2010/main" val="128711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680"/>
            <a:ext cx="1923632" cy="792084"/>
          </a:xfrm>
          <a:prstGeom prst="rect">
            <a:avLst/>
          </a:prstGeom>
        </p:spPr>
      </p:pic>
      <p:cxnSp>
        <p:nvCxnSpPr>
          <p:cNvPr id="3" name="Conector recto 2"/>
          <p:cNvCxnSpPr/>
          <p:nvPr/>
        </p:nvCxnSpPr>
        <p:spPr>
          <a:xfrm flipV="1">
            <a:off x="2609539" y="736722"/>
            <a:ext cx="6632812" cy="13648"/>
          </a:xfrm>
          <a:prstGeom prst="line">
            <a:avLst/>
          </a:prstGeom>
          <a:ln w="57150">
            <a:solidFill>
              <a:srgbClr val="D674B3"/>
            </a:solidFill>
          </a:ln>
        </p:spPr>
        <p:style>
          <a:lnRef idx="3">
            <a:schemeClr val="accent3"/>
          </a:lnRef>
          <a:fillRef idx="0">
            <a:schemeClr val="accent3"/>
          </a:fillRef>
          <a:effectRef idx="2">
            <a:schemeClr val="accent3"/>
          </a:effectRef>
          <a:fontRef idx="minor">
            <a:schemeClr val="tx1"/>
          </a:fontRef>
        </p:style>
      </p:cxnSp>
      <p:sp>
        <p:nvSpPr>
          <p:cNvPr id="4" name="Elipse 3"/>
          <p:cNvSpPr/>
          <p:nvPr/>
        </p:nvSpPr>
        <p:spPr>
          <a:xfrm>
            <a:off x="2394857"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ipse 4"/>
          <p:cNvSpPr/>
          <p:nvPr/>
        </p:nvSpPr>
        <p:spPr>
          <a:xfrm>
            <a:off x="9123204"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1161142" y="2998524"/>
            <a:ext cx="7650004" cy="1938992"/>
          </a:xfrm>
          <a:prstGeom prst="rect">
            <a:avLst/>
          </a:prstGeom>
        </p:spPr>
        <p:txBody>
          <a:bodyPr wrap="square">
            <a:spAutoFit/>
          </a:bodyPr>
          <a:lstStyle/>
          <a:p>
            <a:pPr algn="just"/>
            <a:r>
              <a:rPr lang="es-MX" sz="2000" dirty="0">
                <a:solidFill>
                  <a:schemeClr val="tx1">
                    <a:lumMod val="85000"/>
                    <a:lumOff val="15000"/>
                  </a:schemeClr>
                </a:solidFill>
                <a:latin typeface="Courgette" panose="02000603070400060004" pitchFamily="2" charset="0"/>
              </a:rPr>
              <a:t>Los elementos plásticos de la forma, es lo más básico con lo que se debe estar familiarizado para llevar a cabo una descripción más analítica en cualquier tipo de manifestación artística. </a:t>
            </a:r>
          </a:p>
          <a:p>
            <a:pPr algn="just"/>
            <a:r>
              <a:rPr lang="es-MX" sz="2000" dirty="0">
                <a:solidFill>
                  <a:schemeClr val="tx1">
                    <a:lumMod val="85000"/>
                    <a:lumOff val="15000"/>
                  </a:schemeClr>
                </a:solidFill>
                <a:latin typeface="Courgette" panose="02000603070400060004" pitchFamily="2" charset="0"/>
              </a:rPr>
              <a:t>Es decir , con estos elementos podremos describir de primera instancia como se conforma la estructura, ya sea una pintura, una escultura, un dibujo; etc. </a:t>
            </a:r>
            <a:endParaRPr lang="es-MX" sz="2000" dirty="0">
              <a:solidFill>
                <a:schemeClr val="tx1">
                  <a:lumMod val="85000"/>
                  <a:lumOff val="15000"/>
                </a:schemeClr>
              </a:solidFill>
              <a:effectLst/>
              <a:latin typeface="Courgette" panose="02000603070400060004" pitchFamily="2" charset="0"/>
            </a:endParaRPr>
          </a:p>
        </p:txBody>
      </p:sp>
      <p:sp>
        <p:nvSpPr>
          <p:cNvPr id="7" name="Rectángulo 6"/>
          <p:cNvSpPr/>
          <p:nvPr/>
        </p:nvSpPr>
        <p:spPr>
          <a:xfrm>
            <a:off x="1262742" y="2154465"/>
            <a:ext cx="1898277" cy="523220"/>
          </a:xfrm>
          <a:prstGeom prst="rect">
            <a:avLst/>
          </a:prstGeom>
        </p:spPr>
        <p:txBody>
          <a:bodyPr wrap="none">
            <a:spAutoFit/>
          </a:bodyPr>
          <a:lstStyle/>
          <a:p>
            <a:r>
              <a:rPr lang="es-MX" sz="2800" dirty="0">
                <a:solidFill>
                  <a:schemeClr val="tx1">
                    <a:lumMod val="85000"/>
                    <a:lumOff val="15000"/>
                  </a:schemeClr>
                </a:solidFill>
                <a:effectLst>
                  <a:outerShdw blurRad="38100" dist="38100" dir="2700000" algn="tl">
                    <a:srgbClr val="000000">
                      <a:alpha val="43137"/>
                    </a:srgbClr>
                  </a:outerShdw>
                </a:effectLst>
                <a:latin typeface="Comic Sans MS" panose="030F0702030302020204" pitchFamily="66" charset="0"/>
              </a:rPr>
              <a:t>Conclusión</a:t>
            </a:r>
          </a:p>
        </p:txBody>
      </p:sp>
    </p:spTree>
    <p:extLst>
      <p:ext uri="{BB962C8B-B14F-4D97-AF65-F5344CB8AC3E}">
        <p14:creationId xmlns:p14="http://schemas.microsoft.com/office/powerpoint/2010/main" val="177639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680"/>
            <a:ext cx="1923632" cy="792084"/>
          </a:xfrm>
          <a:prstGeom prst="rect">
            <a:avLst/>
          </a:prstGeom>
        </p:spPr>
      </p:pic>
      <p:cxnSp>
        <p:nvCxnSpPr>
          <p:cNvPr id="3" name="Conector recto 2"/>
          <p:cNvCxnSpPr/>
          <p:nvPr/>
        </p:nvCxnSpPr>
        <p:spPr>
          <a:xfrm flipV="1">
            <a:off x="2609539" y="736722"/>
            <a:ext cx="6632812" cy="13648"/>
          </a:xfrm>
          <a:prstGeom prst="line">
            <a:avLst/>
          </a:prstGeom>
          <a:ln w="57150">
            <a:solidFill>
              <a:srgbClr val="D674B3"/>
            </a:solidFill>
          </a:ln>
        </p:spPr>
        <p:style>
          <a:lnRef idx="3">
            <a:schemeClr val="accent3"/>
          </a:lnRef>
          <a:fillRef idx="0">
            <a:schemeClr val="accent3"/>
          </a:fillRef>
          <a:effectRef idx="2">
            <a:schemeClr val="accent3"/>
          </a:effectRef>
          <a:fontRef idx="minor">
            <a:schemeClr val="tx1"/>
          </a:fontRef>
        </p:style>
      </p:cxnSp>
      <p:sp>
        <p:nvSpPr>
          <p:cNvPr id="4" name="Elipse 3"/>
          <p:cNvSpPr/>
          <p:nvPr/>
        </p:nvSpPr>
        <p:spPr>
          <a:xfrm>
            <a:off x="2394857"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ipse 4"/>
          <p:cNvSpPr/>
          <p:nvPr/>
        </p:nvSpPr>
        <p:spPr>
          <a:xfrm>
            <a:off x="9123204" y="580570"/>
            <a:ext cx="362857" cy="362857"/>
          </a:xfrm>
          <a:prstGeom prst="ellipse">
            <a:avLst/>
          </a:prstGeom>
          <a:solidFill>
            <a:srgbClr val="E8A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661375" y="1573483"/>
            <a:ext cx="2473754" cy="584775"/>
          </a:xfrm>
          <a:prstGeom prst="rect">
            <a:avLst/>
          </a:prstGeom>
        </p:spPr>
        <p:txBody>
          <a:bodyPr wrap="none">
            <a:spAutoFit/>
          </a:bodyPr>
          <a:lstStyle/>
          <a:p>
            <a:r>
              <a:rPr lang="es-MX" sz="3200" dirty="0">
                <a:solidFill>
                  <a:schemeClr val="tx1">
                    <a:lumMod val="85000"/>
                    <a:lumOff val="15000"/>
                  </a:schemeClr>
                </a:solidFill>
                <a:effectLst>
                  <a:outerShdw blurRad="38100" dist="38100" dir="2700000" algn="tl">
                    <a:srgbClr val="000000">
                      <a:alpha val="43137"/>
                    </a:srgbClr>
                  </a:outerShdw>
                </a:effectLst>
                <a:latin typeface="Comic Sans MS" panose="030F0702030302020204" pitchFamily="66" charset="0"/>
              </a:rPr>
              <a:t>Referencias</a:t>
            </a:r>
            <a:endParaRPr lang="es-MX" sz="2400" dirty="0">
              <a:solidFill>
                <a:schemeClr val="tx1">
                  <a:lumMod val="85000"/>
                  <a:lumOff val="1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Rectángulo 6"/>
          <p:cNvSpPr/>
          <p:nvPr/>
        </p:nvSpPr>
        <p:spPr>
          <a:xfrm>
            <a:off x="661375" y="2091531"/>
            <a:ext cx="8824686" cy="4247317"/>
          </a:xfrm>
          <a:prstGeom prst="rect">
            <a:avLst/>
          </a:prstGeom>
        </p:spPr>
        <p:txBody>
          <a:bodyPr wrap="square">
            <a:spAutoFit/>
          </a:bodyPr>
          <a:lstStyle/>
          <a:p>
            <a:pPr algn="just"/>
            <a:endParaRPr lang="es-MX" dirty="0">
              <a:solidFill>
                <a:schemeClr val="tx1">
                  <a:lumMod val="85000"/>
                  <a:lumOff val="15000"/>
                </a:schemeClr>
              </a:solidFill>
              <a:latin typeface="Courgette" panose="02000603070400060004" pitchFamily="2" charset="0"/>
            </a:endParaRPr>
          </a:p>
          <a:p>
            <a:pPr algn="just"/>
            <a:r>
              <a:rPr lang="es-MX" dirty="0">
                <a:solidFill>
                  <a:schemeClr val="tx1">
                    <a:lumMod val="85000"/>
                    <a:lumOff val="15000"/>
                  </a:schemeClr>
                </a:solidFill>
                <a:latin typeface="Courgette" panose="02000603070400060004" pitchFamily="2" charset="0"/>
              </a:rPr>
              <a:t>Elementos del Lenguaje Gráfico-Plástico. (s.f.). 1° Eso Educación Plástica </a:t>
            </a:r>
            <a:r>
              <a:rPr lang="es-MX" dirty="0" err="1">
                <a:solidFill>
                  <a:schemeClr val="tx1">
                    <a:lumMod val="85000"/>
                    <a:lumOff val="15000"/>
                  </a:schemeClr>
                </a:solidFill>
                <a:latin typeface="Courgette" panose="02000603070400060004" pitchFamily="2" charset="0"/>
              </a:rPr>
              <a:t>Viual</a:t>
            </a:r>
            <a:r>
              <a:rPr lang="es-MX" dirty="0">
                <a:solidFill>
                  <a:schemeClr val="tx1">
                    <a:lumMod val="85000"/>
                    <a:lumOff val="15000"/>
                  </a:schemeClr>
                </a:solidFill>
                <a:latin typeface="Courgette" panose="02000603070400060004" pitchFamily="2" charset="0"/>
              </a:rPr>
              <a:t>. Obtenido de</a:t>
            </a:r>
          </a:p>
          <a:p>
            <a:pPr algn="just"/>
            <a:r>
              <a:rPr lang="es-MX" dirty="0">
                <a:solidFill>
                  <a:schemeClr val="tx1">
                    <a:lumMod val="85000"/>
                    <a:lumOff val="15000"/>
                  </a:schemeClr>
                </a:solidFill>
                <a:latin typeface="Courgette" panose="02000603070400060004" pitchFamily="2" charset="0"/>
              </a:rPr>
              <a:t>http://www.educacionplastica.net/epv1eso/impress/pdfs/elementos_del_lenguaje.pdf</a:t>
            </a:r>
          </a:p>
          <a:p>
            <a:pPr algn="just"/>
            <a:endParaRPr lang="es-MX" dirty="0">
              <a:solidFill>
                <a:schemeClr val="tx1">
                  <a:lumMod val="85000"/>
                  <a:lumOff val="15000"/>
                </a:schemeClr>
              </a:solidFill>
              <a:latin typeface="Courgette" panose="02000603070400060004" pitchFamily="2" charset="0"/>
            </a:endParaRPr>
          </a:p>
          <a:p>
            <a:pPr algn="just"/>
            <a:r>
              <a:rPr lang="es-MX" dirty="0" err="1">
                <a:solidFill>
                  <a:schemeClr val="tx1">
                    <a:lumMod val="85000"/>
                    <a:lumOff val="15000"/>
                  </a:schemeClr>
                </a:solidFill>
                <a:latin typeface="Courgette" panose="02000603070400060004" pitchFamily="2" charset="0"/>
              </a:rPr>
              <a:t>Fatuis</a:t>
            </a:r>
            <a:r>
              <a:rPr lang="es-MX" dirty="0">
                <a:solidFill>
                  <a:schemeClr val="tx1">
                    <a:lumMod val="85000"/>
                    <a:lumOff val="15000"/>
                  </a:schemeClr>
                </a:solidFill>
                <a:latin typeface="Courgette" panose="02000603070400060004" pitchFamily="2" charset="0"/>
              </a:rPr>
              <a:t>, F. f. (6 de Marzo de 2012). Artes Visuales. Obtenido de Punto, </a:t>
            </a:r>
            <a:r>
              <a:rPr lang="es-MX" dirty="0" err="1">
                <a:solidFill>
                  <a:schemeClr val="tx1">
                    <a:lumMod val="85000"/>
                    <a:lumOff val="15000"/>
                  </a:schemeClr>
                </a:solidFill>
                <a:latin typeface="Courgette" panose="02000603070400060004" pitchFamily="2" charset="0"/>
              </a:rPr>
              <a:t>Linea</a:t>
            </a:r>
            <a:r>
              <a:rPr lang="es-MX" dirty="0">
                <a:solidFill>
                  <a:schemeClr val="tx1">
                    <a:lumMod val="85000"/>
                    <a:lumOff val="15000"/>
                  </a:schemeClr>
                </a:solidFill>
                <a:latin typeface="Courgette" panose="02000603070400060004" pitchFamily="2" charset="0"/>
              </a:rPr>
              <a:t> y Plano:</a:t>
            </a:r>
          </a:p>
          <a:p>
            <a:pPr algn="just"/>
            <a:r>
              <a:rPr lang="es-MX" dirty="0">
                <a:solidFill>
                  <a:schemeClr val="tx1">
                    <a:lumMod val="85000"/>
                    <a:lumOff val="15000"/>
                  </a:schemeClr>
                </a:solidFill>
                <a:latin typeface="Courgette" panose="02000603070400060004" pitchFamily="2" charset="0"/>
              </a:rPr>
              <a:t>http://arsvisui.blogspot.com/2012/03/punto-linea-y-plano.html</a:t>
            </a:r>
          </a:p>
          <a:p>
            <a:pPr algn="just"/>
            <a:endParaRPr lang="es-MX" dirty="0">
              <a:solidFill>
                <a:schemeClr val="tx1">
                  <a:lumMod val="85000"/>
                  <a:lumOff val="15000"/>
                </a:schemeClr>
              </a:solidFill>
              <a:latin typeface="Courgette" panose="02000603070400060004" pitchFamily="2" charset="0"/>
            </a:endParaRPr>
          </a:p>
          <a:p>
            <a:pPr algn="just"/>
            <a:r>
              <a:rPr lang="es-MX" dirty="0">
                <a:solidFill>
                  <a:schemeClr val="tx1">
                    <a:lumMod val="85000"/>
                    <a:lumOff val="15000"/>
                  </a:schemeClr>
                </a:solidFill>
                <a:latin typeface="Courgette" panose="02000603070400060004" pitchFamily="2" charset="0"/>
              </a:rPr>
              <a:t>Gaxiola Mendoza, P. (s.f.). Educación Artísticas. Obtenido de El Color:</a:t>
            </a:r>
          </a:p>
          <a:p>
            <a:pPr algn="just"/>
            <a:r>
              <a:rPr lang="es-MX" dirty="0">
                <a:solidFill>
                  <a:schemeClr val="tx1">
                    <a:lumMod val="85000"/>
                    <a:lumOff val="15000"/>
                  </a:schemeClr>
                </a:solidFill>
                <a:latin typeface="Courgette" panose="02000603070400060004" pitchFamily="2" charset="0"/>
              </a:rPr>
              <a:t>https://educacionartisticasbenerz.weebly.com/el-color.html</a:t>
            </a:r>
          </a:p>
          <a:p>
            <a:pPr algn="just"/>
            <a:endParaRPr lang="es-MX" dirty="0">
              <a:solidFill>
                <a:schemeClr val="tx1">
                  <a:lumMod val="85000"/>
                  <a:lumOff val="15000"/>
                </a:schemeClr>
              </a:solidFill>
              <a:latin typeface="Courgette" panose="02000603070400060004" pitchFamily="2" charset="0"/>
            </a:endParaRPr>
          </a:p>
          <a:p>
            <a:pPr algn="just"/>
            <a:r>
              <a:rPr lang="es-MX" dirty="0" err="1">
                <a:solidFill>
                  <a:schemeClr val="tx1">
                    <a:lumMod val="85000"/>
                    <a:lumOff val="15000"/>
                  </a:schemeClr>
                </a:solidFill>
                <a:latin typeface="Courgette" panose="02000603070400060004" pitchFamily="2" charset="0"/>
              </a:rPr>
              <a:t>Stadeler</a:t>
            </a:r>
            <a:r>
              <a:rPr lang="es-MX" dirty="0">
                <a:solidFill>
                  <a:schemeClr val="tx1">
                    <a:lumMod val="85000"/>
                    <a:lumOff val="15000"/>
                  </a:schemeClr>
                </a:solidFill>
                <a:latin typeface="Courgette" panose="02000603070400060004" pitchFamily="2" charset="0"/>
              </a:rPr>
              <a:t> M. R. &amp; </a:t>
            </a:r>
            <a:r>
              <a:rPr lang="es-MX" dirty="0" err="1">
                <a:solidFill>
                  <a:schemeClr val="tx1">
                    <a:lumMod val="85000"/>
                    <a:lumOff val="15000"/>
                  </a:schemeClr>
                </a:solidFill>
                <a:latin typeface="Courgette" panose="02000603070400060004" pitchFamily="2" charset="0"/>
              </a:rPr>
              <a:t>Alizeri</a:t>
            </a:r>
            <a:r>
              <a:rPr lang="es-MX" dirty="0">
                <a:solidFill>
                  <a:schemeClr val="tx1">
                    <a:lumMod val="85000"/>
                    <a:lumOff val="15000"/>
                  </a:schemeClr>
                </a:solidFill>
                <a:latin typeface="Courgette" panose="02000603070400060004" pitchFamily="2" charset="0"/>
              </a:rPr>
              <a:t> F. E. (2005). Expresión y Apreciación Artísticas. México:</a:t>
            </a:r>
          </a:p>
          <a:p>
            <a:pPr algn="just"/>
            <a:r>
              <a:rPr lang="es-MX" dirty="0">
                <a:solidFill>
                  <a:schemeClr val="tx1">
                    <a:lumMod val="85000"/>
                    <a:lumOff val="15000"/>
                  </a:schemeClr>
                </a:solidFill>
                <a:latin typeface="Courgette" panose="02000603070400060004" pitchFamily="2" charset="0"/>
              </a:rPr>
              <a:t>Editorial Oxford. </a:t>
            </a:r>
          </a:p>
          <a:p>
            <a:pPr algn="just"/>
            <a:endParaRPr lang="es-MX" dirty="0">
              <a:solidFill>
                <a:schemeClr val="tx1">
                  <a:lumMod val="85000"/>
                  <a:lumOff val="15000"/>
                </a:schemeClr>
              </a:solidFill>
              <a:latin typeface="Courgette" panose="02000603070400060004" pitchFamily="2" charset="0"/>
            </a:endParaRPr>
          </a:p>
          <a:p>
            <a:pPr algn="just"/>
            <a:r>
              <a:rPr lang="es-MX" dirty="0">
                <a:solidFill>
                  <a:schemeClr val="tx1">
                    <a:lumMod val="85000"/>
                    <a:lumOff val="15000"/>
                  </a:schemeClr>
                </a:solidFill>
                <a:latin typeface="Courgette" panose="02000603070400060004" pitchFamily="2" charset="0"/>
              </a:rPr>
              <a:t>Conde, A. (4 de Abril de 2018). </a:t>
            </a:r>
            <a:r>
              <a:rPr lang="es-MX" dirty="0" err="1">
                <a:solidFill>
                  <a:schemeClr val="tx1">
                    <a:lumMod val="85000"/>
                    <a:lumOff val="15000"/>
                  </a:schemeClr>
                </a:solidFill>
                <a:latin typeface="Courgette" panose="02000603070400060004" pitchFamily="2" charset="0"/>
              </a:rPr>
              <a:t>Youtube</a:t>
            </a:r>
            <a:r>
              <a:rPr lang="es-MX" dirty="0">
                <a:solidFill>
                  <a:schemeClr val="tx1">
                    <a:lumMod val="85000"/>
                    <a:lumOff val="15000"/>
                  </a:schemeClr>
                </a:solidFill>
                <a:latin typeface="Courgette" panose="02000603070400060004" pitchFamily="2" charset="0"/>
              </a:rPr>
              <a:t>. Obtenido de Elementos básicos para entender cualquier obra de Arte: https://www.youtube.com/watch?v=nHf7jB18a0M</a:t>
            </a:r>
            <a:endParaRPr lang="es-MX" dirty="0">
              <a:solidFill>
                <a:schemeClr val="tx1">
                  <a:lumMod val="85000"/>
                  <a:lumOff val="15000"/>
                </a:schemeClr>
              </a:solidFill>
              <a:effectLst/>
              <a:latin typeface="Courgette" panose="02000603070400060004" pitchFamily="2" charset="0"/>
            </a:endParaRPr>
          </a:p>
        </p:txBody>
      </p:sp>
    </p:spTree>
    <p:extLst>
      <p:ext uri="{BB962C8B-B14F-4D97-AF65-F5344CB8AC3E}">
        <p14:creationId xmlns:p14="http://schemas.microsoft.com/office/powerpoint/2010/main" val="29111463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720</Words>
  <Application>Microsoft Office PowerPoint</Application>
  <PresentationFormat>Panorámica</PresentationFormat>
  <Paragraphs>66</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Arial</vt:lpstr>
      <vt:lpstr>Bowlby One SC</vt:lpstr>
      <vt:lpstr>Brush Script MT</vt:lpstr>
      <vt:lpstr>Calibri</vt:lpstr>
      <vt:lpstr>Comic Sans MS</vt:lpstr>
      <vt:lpstr>Courgette</vt:lpstr>
      <vt:lpstr>YAD7QhG2T6o 0</vt:lpstr>
      <vt:lpstr>Tema de Office</vt:lpstr>
      <vt:lpstr>2.2 Elementos Plásticos de la forma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DEMS</cp:lastModifiedBy>
  <cp:revision>26</cp:revision>
  <dcterms:created xsi:type="dcterms:W3CDTF">2020-05-20T22:13:38Z</dcterms:created>
  <dcterms:modified xsi:type="dcterms:W3CDTF">2020-07-15T01:22:52Z</dcterms:modified>
</cp:coreProperties>
</file>