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4" r:id="rId5"/>
    <p:sldId id="280" r:id="rId6"/>
    <p:sldId id="275" r:id="rId7"/>
    <p:sldId id="278" r:id="rId8"/>
    <p:sldId id="279" r:id="rId9"/>
    <p:sldId id="277" r:id="rId10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5794"/>
  </p:normalViewPr>
  <p:slideViewPr>
    <p:cSldViewPr>
      <p:cViewPr varScale="1">
        <p:scale>
          <a:sx n="77" d="100"/>
          <a:sy n="77" d="100"/>
        </p:scale>
        <p:origin x="102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5803" y="3328415"/>
            <a:ext cx="2846705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858139" y="2561653"/>
                </a:moveTo>
                <a:lnTo>
                  <a:pt x="812523" y="2567758"/>
                </a:lnTo>
                <a:lnTo>
                  <a:pt x="771515" y="2584987"/>
                </a:lnTo>
                <a:lnTo>
                  <a:pt x="736758" y="2611710"/>
                </a:lnTo>
                <a:lnTo>
                  <a:pt x="709897" y="2646299"/>
                </a:lnTo>
                <a:lnTo>
                  <a:pt x="692574" y="2687124"/>
                </a:lnTo>
                <a:lnTo>
                  <a:pt x="686435" y="2732557"/>
                </a:lnTo>
                <a:lnTo>
                  <a:pt x="686435" y="3529582"/>
                </a:lnTo>
                <a:lnTo>
                  <a:pt x="2846197" y="3529582"/>
                </a:lnTo>
                <a:lnTo>
                  <a:pt x="2846197" y="3074974"/>
                </a:lnTo>
                <a:lnTo>
                  <a:pt x="1201420" y="3074974"/>
                </a:lnTo>
                <a:lnTo>
                  <a:pt x="1155760" y="3068869"/>
                </a:lnTo>
                <a:lnTo>
                  <a:pt x="1114740" y="3051641"/>
                </a:lnTo>
                <a:lnTo>
                  <a:pt x="1079992" y="3024917"/>
                </a:lnTo>
                <a:lnTo>
                  <a:pt x="1053149" y="2990328"/>
                </a:lnTo>
                <a:lnTo>
                  <a:pt x="1035846" y="2949503"/>
                </a:lnTo>
                <a:lnTo>
                  <a:pt x="1029716" y="2904070"/>
                </a:lnTo>
                <a:lnTo>
                  <a:pt x="1029716" y="2732557"/>
                </a:lnTo>
                <a:lnTo>
                  <a:pt x="1023585" y="2687124"/>
                </a:lnTo>
                <a:lnTo>
                  <a:pt x="1006286" y="2646299"/>
                </a:lnTo>
                <a:lnTo>
                  <a:pt x="979455" y="2611710"/>
                </a:lnTo>
                <a:lnTo>
                  <a:pt x="944729" y="2584987"/>
                </a:lnTo>
                <a:lnTo>
                  <a:pt x="903744" y="2567758"/>
                </a:lnTo>
                <a:lnTo>
                  <a:pt x="858139" y="2561653"/>
                </a:lnTo>
                <a:close/>
              </a:path>
              <a:path w="2846704" h="3529965">
                <a:moveTo>
                  <a:pt x="1544701" y="0"/>
                </a:moveTo>
                <a:lnTo>
                  <a:pt x="1499041" y="6100"/>
                </a:lnTo>
                <a:lnTo>
                  <a:pt x="1458021" y="23320"/>
                </a:lnTo>
                <a:lnTo>
                  <a:pt x="1423273" y="50038"/>
                </a:lnTo>
                <a:lnTo>
                  <a:pt x="1396430" y="84629"/>
                </a:lnTo>
                <a:lnTo>
                  <a:pt x="1379127" y="125471"/>
                </a:lnTo>
                <a:lnTo>
                  <a:pt x="1372997" y="170942"/>
                </a:lnTo>
                <a:lnTo>
                  <a:pt x="1372997" y="2904070"/>
                </a:lnTo>
                <a:lnTo>
                  <a:pt x="1366866" y="2949503"/>
                </a:lnTo>
                <a:lnTo>
                  <a:pt x="1349567" y="2990328"/>
                </a:lnTo>
                <a:lnTo>
                  <a:pt x="1322736" y="3024917"/>
                </a:lnTo>
                <a:lnTo>
                  <a:pt x="1288010" y="3051641"/>
                </a:lnTo>
                <a:lnTo>
                  <a:pt x="1247025" y="3068869"/>
                </a:lnTo>
                <a:lnTo>
                  <a:pt x="1201420" y="3074974"/>
                </a:lnTo>
                <a:lnTo>
                  <a:pt x="2846197" y="3074974"/>
                </a:lnTo>
                <a:lnTo>
                  <a:pt x="2846197" y="2999511"/>
                </a:lnTo>
                <a:lnTo>
                  <a:pt x="2574544" y="2999511"/>
                </a:lnTo>
                <a:lnTo>
                  <a:pt x="2528884" y="2993406"/>
                </a:lnTo>
                <a:lnTo>
                  <a:pt x="2487864" y="2976177"/>
                </a:lnTo>
                <a:lnTo>
                  <a:pt x="2453116" y="2949454"/>
                </a:lnTo>
                <a:lnTo>
                  <a:pt x="2426273" y="2914865"/>
                </a:lnTo>
                <a:lnTo>
                  <a:pt x="2408970" y="2874040"/>
                </a:lnTo>
                <a:lnTo>
                  <a:pt x="2402840" y="2828607"/>
                </a:lnTo>
                <a:lnTo>
                  <a:pt x="2402840" y="2561653"/>
                </a:lnTo>
                <a:lnTo>
                  <a:pt x="1887981" y="2561653"/>
                </a:lnTo>
                <a:lnTo>
                  <a:pt x="1842322" y="2555548"/>
                </a:lnTo>
                <a:lnTo>
                  <a:pt x="1801302" y="2538319"/>
                </a:lnTo>
                <a:lnTo>
                  <a:pt x="1766554" y="2511596"/>
                </a:lnTo>
                <a:lnTo>
                  <a:pt x="1739711" y="2477007"/>
                </a:lnTo>
                <a:lnTo>
                  <a:pt x="1722408" y="2436182"/>
                </a:lnTo>
                <a:lnTo>
                  <a:pt x="1716277" y="2390749"/>
                </a:lnTo>
                <a:lnTo>
                  <a:pt x="1716277" y="170942"/>
                </a:lnTo>
                <a:lnTo>
                  <a:pt x="1710147" y="125471"/>
                </a:lnTo>
                <a:lnTo>
                  <a:pt x="1692848" y="84629"/>
                </a:lnTo>
                <a:lnTo>
                  <a:pt x="1666017" y="50038"/>
                </a:lnTo>
                <a:lnTo>
                  <a:pt x="1631291" y="23320"/>
                </a:lnTo>
                <a:lnTo>
                  <a:pt x="1590306" y="6100"/>
                </a:lnTo>
                <a:lnTo>
                  <a:pt x="1544701" y="0"/>
                </a:lnTo>
                <a:close/>
              </a:path>
              <a:path w="2846704" h="3529965">
                <a:moveTo>
                  <a:pt x="2846197" y="1602486"/>
                </a:moveTo>
                <a:lnTo>
                  <a:pt x="2790751" y="1642500"/>
                </a:lnTo>
                <a:lnTo>
                  <a:pt x="2766869" y="1675939"/>
                </a:lnTo>
                <a:lnTo>
                  <a:pt x="2751536" y="1714688"/>
                </a:lnTo>
                <a:lnTo>
                  <a:pt x="2746121" y="1757426"/>
                </a:lnTo>
                <a:lnTo>
                  <a:pt x="2746121" y="2828607"/>
                </a:lnTo>
                <a:lnTo>
                  <a:pt x="2739990" y="2874040"/>
                </a:lnTo>
                <a:lnTo>
                  <a:pt x="2722691" y="2914865"/>
                </a:lnTo>
                <a:lnTo>
                  <a:pt x="2695860" y="2949454"/>
                </a:lnTo>
                <a:lnTo>
                  <a:pt x="2661134" y="2976177"/>
                </a:lnTo>
                <a:lnTo>
                  <a:pt x="2620149" y="2993406"/>
                </a:lnTo>
                <a:lnTo>
                  <a:pt x="2574544" y="2999511"/>
                </a:lnTo>
                <a:lnTo>
                  <a:pt x="2846197" y="2999511"/>
                </a:lnTo>
                <a:lnTo>
                  <a:pt x="2846197" y="1602486"/>
                </a:lnTo>
                <a:close/>
              </a:path>
              <a:path w="2846704" h="3529965">
                <a:moveTo>
                  <a:pt x="2231263" y="965835"/>
                </a:moveTo>
                <a:lnTo>
                  <a:pt x="2185603" y="971944"/>
                </a:lnTo>
                <a:lnTo>
                  <a:pt x="2144583" y="989184"/>
                </a:lnTo>
                <a:lnTo>
                  <a:pt x="2109835" y="1015920"/>
                </a:lnTo>
                <a:lnTo>
                  <a:pt x="2082992" y="1050520"/>
                </a:lnTo>
                <a:lnTo>
                  <a:pt x="2065689" y="1091350"/>
                </a:lnTo>
                <a:lnTo>
                  <a:pt x="2059558" y="1136777"/>
                </a:lnTo>
                <a:lnTo>
                  <a:pt x="2059558" y="2390749"/>
                </a:lnTo>
                <a:lnTo>
                  <a:pt x="2053428" y="2436182"/>
                </a:lnTo>
                <a:lnTo>
                  <a:pt x="2036129" y="2477007"/>
                </a:lnTo>
                <a:lnTo>
                  <a:pt x="2009298" y="2511596"/>
                </a:lnTo>
                <a:lnTo>
                  <a:pt x="1974572" y="2538319"/>
                </a:lnTo>
                <a:lnTo>
                  <a:pt x="1933587" y="2555548"/>
                </a:lnTo>
                <a:lnTo>
                  <a:pt x="1887981" y="2561653"/>
                </a:lnTo>
                <a:lnTo>
                  <a:pt x="2402840" y="2561653"/>
                </a:lnTo>
                <a:lnTo>
                  <a:pt x="2402840" y="1136777"/>
                </a:lnTo>
                <a:lnTo>
                  <a:pt x="2396709" y="1091350"/>
                </a:lnTo>
                <a:lnTo>
                  <a:pt x="2379410" y="1050520"/>
                </a:lnTo>
                <a:lnTo>
                  <a:pt x="2352579" y="1015920"/>
                </a:lnTo>
                <a:lnTo>
                  <a:pt x="2317853" y="989184"/>
                </a:lnTo>
                <a:lnTo>
                  <a:pt x="2276868" y="971944"/>
                </a:lnTo>
                <a:lnTo>
                  <a:pt x="2231263" y="965835"/>
                </a:lnTo>
                <a:close/>
              </a:path>
              <a:path w="2846704" h="3529965">
                <a:moveTo>
                  <a:pt x="171576" y="1531620"/>
                </a:moveTo>
                <a:lnTo>
                  <a:pt x="125971" y="1537729"/>
                </a:lnTo>
                <a:lnTo>
                  <a:pt x="84986" y="1554969"/>
                </a:lnTo>
                <a:lnTo>
                  <a:pt x="50260" y="1581705"/>
                </a:lnTo>
                <a:lnTo>
                  <a:pt x="23429" y="1616305"/>
                </a:lnTo>
                <a:lnTo>
                  <a:pt x="6130" y="1657135"/>
                </a:lnTo>
                <a:lnTo>
                  <a:pt x="0" y="1702562"/>
                </a:lnTo>
                <a:lnTo>
                  <a:pt x="0" y="3529582"/>
                </a:lnTo>
                <a:lnTo>
                  <a:pt x="343153" y="3529582"/>
                </a:lnTo>
                <a:lnTo>
                  <a:pt x="343153" y="1702562"/>
                </a:lnTo>
                <a:lnTo>
                  <a:pt x="337023" y="1657135"/>
                </a:lnTo>
                <a:lnTo>
                  <a:pt x="319724" y="1616305"/>
                </a:lnTo>
                <a:lnTo>
                  <a:pt x="292893" y="1581705"/>
                </a:lnTo>
                <a:lnTo>
                  <a:pt x="258167" y="1554969"/>
                </a:lnTo>
                <a:lnTo>
                  <a:pt x="217182" y="1537729"/>
                </a:lnTo>
                <a:lnTo>
                  <a:pt x="171576" y="153162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8627" y="4338573"/>
            <a:ext cx="349250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2"/>
                </a:lnTo>
                <a:lnTo>
                  <a:pt x="51101" y="51165"/>
                </a:lnTo>
                <a:lnTo>
                  <a:pt x="23819" y="86510"/>
                </a:lnTo>
                <a:lnTo>
                  <a:pt x="6231" y="128220"/>
                </a:lnTo>
                <a:lnTo>
                  <a:pt x="0" y="174625"/>
                </a:lnTo>
                <a:lnTo>
                  <a:pt x="6231" y="221083"/>
                </a:lnTo>
                <a:lnTo>
                  <a:pt x="23819" y="262828"/>
                </a:lnTo>
                <a:lnTo>
                  <a:pt x="51101" y="298195"/>
                </a:lnTo>
                <a:lnTo>
                  <a:pt x="86416" y="325519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19"/>
                </a:lnTo>
                <a:lnTo>
                  <a:pt x="297894" y="298195"/>
                </a:lnTo>
                <a:lnTo>
                  <a:pt x="325176" y="262828"/>
                </a:lnTo>
                <a:lnTo>
                  <a:pt x="342764" y="221083"/>
                </a:lnTo>
                <a:lnTo>
                  <a:pt x="348996" y="174625"/>
                </a:lnTo>
                <a:lnTo>
                  <a:pt x="342764" y="128220"/>
                </a:lnTo>
                <a:lnTo>
                  <a:pt x="325176" y="86510"/>
                </a:lnTo>
                <a:lnTo>
                  <a:pt x="297894" y="51165"/>
                </a:lnTo>
                <a:lnTo>
                  <a:pt x="262579" y="23852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250" y="3867150"/>
            <a:ext cx="348615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4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4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73207" y="5131815"/>
            <a:ext cx="293370" cy="663575"/>
          </a:xfrm>
          <a:custGeom>
            <a:avLst/>
            <a:gdLst/>
            <a:ahLst/>
            <a:cxnLst/>
            <a:rect l="l" t="t" r="r" b="b"/>
            <a:pathLst>
              <a:path w="293370" h="663575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5"/>
                </a:lnTo>
                <a:lnTo>
                  <a:pt x="28297" y="602895"/>
                </a:lnTo>
                <a:lnTo>
                  <a:pt x="60048" y="634650"/>
                </a:lnTo>
                <a:lnTo>
                  <a:pt x="100315" y="655474"/>
                </a:lnTo>
                <a:lnTo>
                  <a:pt x="146685" y="662952"/>
                </a:lnTo>
                <a:lnTo>
                  <a:pt x="193054" y="655474"/>
                </a:lnTo>
                <a:lnTo>
                  <a:pt x="233321" y="634650"/>
                </a:lnTo>
                <a:lnTo>
                  <a:pt x="265072" y="602895"/>
                </a:lnTo>
                <a:lnTo>
                  <a:pt x="285893" y="562625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90021" y="55783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461" y="0"/>
                </a:moveTo>
                <a:lnTo>
                  <a:pt x="96056" y="7164"/>
                </a:lnTo>
                <a:lnTo>
                  <a:pt x="57497" y="27114"/>
                </a:lnTo>
                <a:lnTo>
                  <a:pt x="27094" y="57535"/>
                </a:lnTo>
                <a:lnTo>
                  <a:pt x="7158" y="96115"/>
                </a:lnTo>
                <a:lnTo>
                  <a:pt x="0" y="140538"/>
                </a:lnTo>
                <a:lnTo>
                  <a:pt x="7158" y="184962"/>
                </a:lnTo>
                <a:lnTo>
                  <a:pt x="27094" y="223544"/>
                </a:lnTo>
                <a:lnTo>
                  <a:pt x="57497" y="253970"/>
                </a:lnTo>
                <a:lnTo>
                  <a:pt x="96056" y="273923"/>
                </a:lnTo>
                <a:lnTo>
                  <a:pt x="140461" y="281089"/>
                </a:lnTo>
                <a:lnTo>
                  <a:pt x="184805" y="273923"/>
                </a:lnTo>
                <a:lnTo>
                  <a:pt x="223326" y="253970"/>
                </a:lnTo>
                <a:lnTo>
                  <a:pt x="253710" y="223544"/>
                </a:lnTo>
                <a:lnTo>
                  <a:pt x="273639" y="184962"/>
                </a:lnTo>
                <a:lnTo>
                  <a:pt x="280797" y="140538"/>
                </a:lnTo>
                <a:lnTo>
                  <a:pt x="273639" y="96115"/>
                </a:lnTo>
                <a:lnTo>
                  <a:pt x="253710" y="57535"/>
                </a:lnTo>
                <a:lnTo>
                  <a:pt x="223326" y="27114"/>
                </a:lnTo>
                <a:lnTo>
                  <a:pt x="184805" y="7164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67"/>
                </a:lnTo>
                <a:lnTo>
                  <a:pt x="33750" y="33796"/>
                </a:lnTo>
                <a:lnTo>
                  <a:pt x="905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52" y="373208"/>
                </a:lnTo>
                <a:lnTo>
                  <a:pt x="33750" y="409882"/>
                </a:lnTo>
                <a:lnTo>
                  <a:pt x="70401" y="434608"/>
                </a:lnTo>
                <a:lnTo>
                  <a:pt x="115315" y="443674"/>
                </a:lnTo>
                <a:lnTo>
                  <a:pt x="160250" y="434608"/>
                </a:lnTo>
                <a:lnTo>
                  <a:pt x="196945" y="409882"/>
                </a:lnTo>
                <a:lnTo>
                  <a:pt x="221686" y="373208"/>
                </a:lnTo>
                <a:lnTo>
                  <a:pt x="230758" y="328294"/>
                </a:lnTo>
                <a:lnTo>
                  <a:pt x="230758" y="115379"/>
                </a:lnTo>
                <a:lnTo>
                  <a:pt x="221686" y="70471"/>
                </a:lnTo>
                <a:lnTo>
                  <a:pt x="196945" y="33796"/>
                </a:lnTo>
                <a:lnTo>
                  <a:pt x="160250" y="9067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00082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67"/>
                </a:lnTo>
                <a:lnTo>
                  <a:pt x="33813" y="33796"/>
                </a:lnTo>
                <a:lnTo>
                  <a:pt x="907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72" y="373208"/>
                </a:lnTo>
                <a:lnTo>
                  <a:pt x="33813" y="409882"/>
                </a:lnTo>
                <a:lnTo>
                  <a:pt x="70508" y="434608"/>
                </a:lnTo>
                <a:lnTo>
                  <a:pt x="115443" y="443674"/>
                </a:lnTo>
                <a:lnTo>
                  <a:pt x="160357" y="434608"/>
                </a:lnTo>
                <a:lnTo>
                  <a:pt x="197008" y="409882"/>
                </a:lnTo>
                <a:lnTo>
                  <a:pt x="221706" y="373208"/>
                </a:lnTo>
                <a:lnTo>
                  <a:pt x="230759" y="328294"/>
                </a:lnTo>
                <a:lnTo>
                  <a:pt x="230759" y="115379"/>
                </a:lnTo>
                <a:lnTo>
                  <a:pt x="221706" y="70471"/>
                </a:lnTo>
                <a:lnTo>
                  <a:pt x="197008" y="33796"/>
                </a:lnTo>
                <a:lnTo>
                  <a:pt x="160357" y="9067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03306" y="5226303"/>
            <a:ext cx="233172" cy="2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9495" y="5205348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4" h="294639">
                <a:moveTo>
                  <a:pt x="147065" y="0"/>
                </a:moveTo>
                <a:lnTo>
                  <a:pt x="100608" y="7504"/>
                </a:lnTo>
                <a:lnTo>
                  <a:pt x="60240" y="28395"/>
                </a:lnTo>
                <a:lnTo>
                  <a:pt x="28395" y="60240"/>
                </a:lnTo>
                <a:lnTo>
                  <a:pt x="7504" y="100608"/>
                </a:lnTo>
                <a:lnTo>
                  <a:pt x="0" y="147065"/>
                </a:lnTo>
                <a:lnTo>
                  <a:pt x="7504" y="193572"/>
                </a:lnTo>
                <a:lnTo>
                  <a:pt x="28395" y="233946"/>
                </a:lnTo>
                <a:lnTo>
                  <a:pt x="60240" y="265773"/>
                </a:lnTo>
                <a:lnTo>
                  <a:pt x="100608" y="286640"/>
                </a:lnTo>
                <a:lnTo>
                  <a:pt x="147065" y="294131"/>
                </a:lnTo>
                <a:lnTo>
                  <a:pt x="162123" y="293379"/>
                </a:lnTo>
                <a:lnTo>
                  <a:pt x="176752" y="291163"/>
                </a:lnTo>
                <a:lnTo>
                  <a:pt x="190857" y="287541"/>
                </a:lnTo>
                <a:lnTo>
                  <a:pt x="204343" y="282575"/>
                </a:lnTo>
                <a:lnTo>
                  <a:pt x="222503" y="272795"/>
                </a:lnTo>
                <a:lnTo>
                  <a:pt x="222503" y="21462"/>
                </a:lnTo>
                <a:lnTo>
                  <a:pt x="176752" y="3016"/>
                </a:lnTo>
                <a:lnTo>
                  <a:pt x="14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238120"/>
            <a:ext cx="991870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0017" y="6523126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423" y="0"/>
            <a:ext cx="600710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886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5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429" y="2732404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9" y="4615434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9" y="948182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451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5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599" y="1628800"/>
            <a:ext cx="7205345" cy="2615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2857" y="758436"/>
            <a:ext cx="9646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5441" y="4736521"/>
            <a:ext cx="10081120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 algn="ctr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 algn="ctr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- diciembre 2020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810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0653" y="0"/>
            <a:ext cx="4681855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507582"/>
            <a:ext cx="3485718" cy="1323439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Coordinación 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de Calidad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42455" y="4781750"/>
            <a:ext cx="2843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>
                <a:solidFill>
                  <a:schemeClr val="bg1"/>
                </a:solidFill>
              </a:rPr>
              <a:t>Dra. Flor Gil Bernal</a:t>
            </a:r>
          </a:p>
          <a:p>
            <a:r>
              <a:rPr lang="es-419" dirty="0" smtClean="0">
                <a:solidFill>
                  <a:schemeClr val="bg1"/>
                </a:solidFill>
              </a:rPr>
              <a:t>Cubículo 19, Módulo G</a:t>
            </a:r>
          </a:p>
          <a:p>
            <a:r>
              <a:rPr lang="es-419" dirty="0" smtClean="0">
                <a:solidFill>
                  <a:schemeClr val="bg1"/>
                </a:solidFill>
              </a:rPr>
              <a:t>Correo electrónico</a:t>
            </a:r>
          </a:p>
          <a:p>
            <a:r>
              <a:rPr lang="es-419" dirty="0" smtClean="0">
                <a:solidFill>
                  <a:schemeClr val="bg1"/>
                </a:solidFill>
              </a:rPr>
              <a:t>flor_gilbernal@yahoo.com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28" y="2477413"/>
            <a:ext cx="2657518" cy="2497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Coord. Calid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8107" y="51384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69"/>
    </mc:Choice>
    <mc:Fallback xmlns="">
      <p:transition spd="slow" advTm="18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661720"/>
          </a:xfrm>
        </p:spPr>
        <p:txBody>
          <a:bodyPr/>
          <a:lstStyle/>
          <a:p>
            <a:r>
              <a:rPr lang="es-MX" dirty="0"/>
              <a:t>Calidad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6939" y="1556792"/>
            <a:ext cx="9427533" cy="156845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s-MX" dirty="0"/>
              <a:t>La calidad es una herramienta básica e importante para una propiedad inherente de cualquier cosa que permite que la misma sea comparada con cualquier otra de su misma especie. </a:t>
            </a:r>
          </a:p>
          <a:p>
            <a:pPr>
              <a:lnSpc>
                <a:spcPct val="170000"/>
              </a:lnSpc>
            </a:pPr>
            <a:r>
              <a:rPr lang="es-MX" dirty="0"/>
              <a:t>Se refiere al conjunto de propiedades inherentes a un objeto que le confieren capacidad para satisfacer necesidades implícitas o explícitas. </a:t>
            </a:r>
          </a:p>
          <a:p>
            <a:pPr>
              <a:lnSpc>
                <a:spcPct val="170000"/>
              </a:lnSpc>
            </a:pPr>
            <a:r>
              <a:rPr lang="es-MX" dirty="0"/>
              <a:t>La calidad de un producto o servicio es la percepción que el cliente tiene del mismo, es una fijación mental del consumidor que asume conformidad con dicho producto o servicio y la capacidad del mismo para satisfacer sus necesidades.</a:t>
            </a:r>
          </a:p>
        </p:txBody>
      </p:sp>
    </p:spTree>
    <p:extLst>
      <p:ext uri="{BB962C8B-B14F-4D97-AF65-F5344CB8AC3E}">
        <p14:creationId xmlns:p14="http://schemas.microsoft.com/office/powerpoint/2010/main" val="28667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19"/>
    </mc:Choice>
    <mc:Fallback xmlns="">
      <p:transition spd="slow" advTm="9261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89DC28-7FB7-4E93-AF86-C085EA89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661720"/>
          </a:xfrm>
        </p:spPr>
        <p:txBody>
          <a:bodyPr/>
          <a:lstStyle/>
          <a:p>
            <a:r>
              <a:rPr lang="es-419" dirty="0"/>
              <a:t>Sistema </a:t>
            </a:r>
            <a:r>
              <a:rPr lang="es-419" dirty="0" smtClean="0"/>
              <a:t>Integral </a:t>
            </a:r>
            <a:r>
              <a:rPr lang="es-419" dirty="0"/>
              <a:t>de </a:t>
            </a:r>
            <a:r>
              <a:rPr lang="es-419" dirty="0" smtClean="0"/>
              <a:t>Gestión Institucional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F10D327-96CD-4C3A-AE9D-318D0B20A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649" y="1412776"/>
            <a:ext cx="9918700" cy="4001095"/>
          </a:xfrm>
        </p:spPr>
        <p:txBody>
          <a:bodyPr/>
          <a:lstStyle/>
          <a:p>
            <a:pPr algn="ctr"/>
            <a:r>
              <a:rPr lang="es-MX" sz="2000" b="1" dirty="0">
                <a:solidFill>
                  <a:srgbClr val="FFFFFF"/>
                </a:solidFill>
                <a:effectLst/>
              </a:rPr>
              <a:t>OBJETIVO DEL SISTEMA INTEGRAL DE GESTIÓN INSTITUCIONAL</a:t>
            </a:r>
          </a:p>
          <a:p>
            <a:r>
              <a:rPr lang="es-MX" sz="2000" dirty="0"/>
              <a:t>Propiciar que el Sistema Integral de Gestión Institucional a través de sus procesos aporte valor al cumplimiento del Plan de Desarrollo Institucional para potencializar la calidad del nivel académico y la mejora de las actividades administrativas de la Universidad Autónoma del Estado de Hidalgo a través de los estándares internacionales de</a:t>
            </a:r>
            <a:r>
              <a:rPr lang="es-MX" sz="2000" dirty="0" smtClean="0"/>
              <a:t>:</a:t>
            </a:r>
          </a:p>
          <a:p>
            <a:endParaRPr lang="es-MX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Calidad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Medio Ambiente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Responsabilidad Social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Seguridad y Salud Ocupacional</a:t>
            </a:r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https://www.uaeh.edu.mx/calidad/</a:t>
            </a:r>
          </a:p>
        </p:txBody>
      </p:sp>
    </p:spTree>
    <p:extLst>
      <p:ext uri="{BB962C8B-B14F-4D97-AF65-F5344CB8AC3E}">
        <p14:creationId xmlns:p14="http://schemas.microsoft.com/office/powerpoint/2010/main" val="13263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06"/>
    </mc:Choice>
    <mc:Fallback xmlns="">
      <p:transition spd="slow" advTm="670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9022" y="-2232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0653" y="0"/>
            <a:ext cx="4681855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2237312" y="409201"/>
            <a:ext cx="4536504" cy="1323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s-MX" kern="0" dirty="0" smtClean="0">
                <a:solidFill>
                  <a:schemeClr val="bg1"/>
                </a:solidFill>
              </a:rPr>
              <a:t>Acreditaciones </a:t>
            </a:r>
            <a:br>
              <a:rPr lang="es-MX" kern="0" dirty="0" smtClean="0">
                <a:solidFill>
                  <a:schemeClr val="bg1"/>
                </a:solidFill>
              </a:rPr>
            </a:br>
            <a:r>
              <a:rPr lang="es-MX" kern="0" dirty="0" smtClean="0">
                <a:solidFill>
                  <a:schemeClr val="bg1"/>
                </a:solidFill>
              </a:rPr>
              <a:t>de Psicología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88" y="2171610"/>
            <a:ext cx="2497151" cy="2497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CuadroTexto 18"/>
          <p:cNvSpPr txBox="1"/>
          <p:nvPr/>
        </p:nvSpPr>
        <p:spPr>
          <a:xfrm>
            <a:off x="2851430" y="5152052"/>
            <a:ext cx="3308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>
                <a:solidFill>
                  <a:schemeClr val="bg1"/>
                </a:solidFill>
              </a:rPr>
              <a:t>Dr. Jorge Escobar Torres</a:t>
            </a:r>
          </a:p>
          <a:p>
            <a:r>
              <a:rPr lang="es-419" dirty="0" smtClean="0">
                <a:solidFill>
                  <a:schemeClr val="bg1"/>
                </a:solidFill>
              </a:rPr>
              <a:t>Cubículo 4, Cuarta Etapa</a:t>
            </a:r>
          </a:p>
          <a:p>
            <a:r>
              <a:rPr lang="es-419" dirty="0" smtClean="0">
                <a:solidFill>
                  <a:schemeClr val="bg1"/>
                </a:solidFill>
              </a:rPr>
              <a:t>Correo electrónico</a:t>
            </a:r>
          </a:p>
          <a:p>
            <a:r>
              <a:rPr lang="es-419" dirty="0" smtClean="0">
                <a:solidFill>
                  <a:schemeClr val="bg1"/>
                </a:solidFill>
              </a:rPr>
              <a:t>jorgegonzaloescobar@gmail.com</a:t>
            </a:r>
          </a:p>
        </p:txBody>
      </p:sp>
    </p:spTree>
    <p:extLst>
      <p:ext uri="{BB962C8B-B14F-4D97-AF65-F5344CB8AC3E}">
        <p14:creationId xmlns:p14="http://schemas.microsoft.com/office/powerpoint/2010/main" val="17677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69"/>
    </mc:Choice>
    <mc:Fallback xmlns="">
      <p:transition spd="slow" advTm="183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BACCE6-7B4B-4CB5-BCC0-0543DD96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41" y="267763"/>
            <a:ext cx="10358120" cy="661720"/>
          </a:xfrm>
        </p:spPr>
        <p:txBody>
          <a:bodyPr/>
          <a:lstStyle/>
          <a:p>
            <a:pPr algn="ctr"/>
            <a:r>
              <a:rPr lang="es-419" dirty="0"/>
              <a:t>Instancias evaluadoras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9DAE7F9-C113-488B-BF7E-A24F05951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84" y="2708920"/>
            <a:ext cx="8510736" cy="3479130"/>
          </a:xfrm>
        </p:spPr>
        <p:txBody>
          <a:bodyPr/>
          <a:lstStyle/>
          <a:p>
            <a:r>
              <a:rPr lang="es-419" dirty="0"/>
              <a:t>COMITES INTERINSTICIONALES PARA LA EVALUACIÓN DE LA EDUCACIÓN </a:t>
            </a:r>
            <a:r>
              <a:rPr lang="es-419" dirty="0" smtClean="0"/>
              <a:t>SUPERIOR (CIEES)</a:t>
            </a:r>
            <a:endParaRPr lang="es-419" dirty="0"/>
          </a:p>
          <a:p>
            <a:endParaRPr lang="es-419" dirty="0"/>
          </a:p>
          <a:p>
            <a:r>
              <a:rPr lang="es-MX" dirty="0"/>
              <a:t>La Acreditación Institucional </a:t>
            </a:r>
            <a:r>
              <a:rPr lang="es-MX" dirty="0" smtClean="0"/>
              <a:t>(AI) es </a:t>
            </a:r>
            <a:r>
              <a:rPr lang="es-MX" dirty="0"/>
              <a:t>un proceso para evaluar y certificar el cumplimiento del proyecto general de una Institución de Educación Superior (IES).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Contamos con una metodología para la AI que incluye la evaluación de los aspectos básicos que toda IES debe cumplir (módulo básico) y cinco aspectos adicionales (módulos adicionales) que se evalúan si la IES tiene entre sus responsabilidades o proyecto institucional uno o varios de esos aspectos (investigación, innovación, internacionalización, vinculación, extensión de la cultura).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Si la IES cumple satisfactoriamente con las exigencias del módulo básico y de los módulos adicionales que le correspondan (según su mandato legal), los CIEES otorgamos una Acreditación Institucional. </a:t>
            </a:r>
            <a:endParaRPr lang="es-ES" dirty="0"/>
          </a:p>
        </p:txBody>
      </p:sp>
      <p:pic>
        <p:nvPicPr>
          <p:cNvPr id="1028" name="Picture 4" descr="Departamento de Evaluación de Programas Académicos - Universid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29483"/>
            <a:ext cx="20288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57"/>
    </mc:Choice>
    <mc:Fallback xmlns="">
      <p:transition spd="slow" advTm="11545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BACCE6-7B4B-4CB5-BCC0-0543DD96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661720"/>
          </a:xfrm>
        </p:spPr>
        <p:txBody>
          <a:bodyPr/>
          <a:lstStyle/>
          <a:p>
            <a:pPr algn="ctr"/>
            <a:r>
              <a:rPr lang="es-419" dirty="0"/>
              <a:t>Instancias evaluadoras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4D63254-8345-4ABB-BE15-82142BADE79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95400" y="2980015"/>
            <a:ext cx="8712968" cy="3046988"/>
          </a:xfrm>
        </p:spPr>
        <p:txBody>
          <a:bodyPr/>
          <a:lstStyle/>
          <a:p>
            <a:r>
              <a:rPr lang="es-419" dirty="0"/>
              <a:t>COMISIÓN ESTATAL INTERINSTITUCIONAL PARA LA FORMACIÓN DE RECURSOS HUMANOS EN </a:t>
            </a:r>
            <a:r>
              <a:rPr lang="es-419" dirty="0" smtClean="0"/>
              <a:t>SALUD(CIFRHS</a:t>
            </a:r>
            <a:r>
              <a:rPr lang="es-419" dirty="0"/>
              <a:t>) HIDALGO</a:t>
            </a:r>
          </a:p>
          <a:p>
            <a:endParaRPr lang="es-419" dirty="0"/>
          </a:p>
          <a:p>
            <a:r>
              <a:rPr lang="es-MX" dirty="0"/>
              <a:t>Proponer al Director General de Educación Superior las comisiones de evaluación de pertinencia para los programas académicos que pretendan ofertar las Instituciones Públicas y Particulares </a:t>
            </a:r>
          </a:p>
          <a:p>
            <a:endParaRPr lang="es-MX" dirty="0"/>
          </a:p>
          <a:p>
            <a:r>
              <a:rPr lang="es-MX" dirty="0"/>
              <a:t>Presentar los resultados emitidos por la comisión de evaluación de pertinencia de los programas académicos analizados; así como el dictamen técnico académico emitido por los expertos evaluadores del </a:t>
            </a:r>
            <a:r>
              <a:rPr lang="es-MX" dirty="0" smtClean="0"/>
              <a:t>CIFRHS</a:t>
            </a:r>
            <a:r>
              <a:rPr lang="es-MX" dirty="0"/>
              <a:t>. </a:t>
            </a:r>
          </a:p>
          <a:p>
            <a:endParaRPr lang="es-ES" dirty="0"/>
          </a:p>
        </p:txBody>
      </p:sp>
      <p:pic>
        <p:nvPicPr>
          <p:cNvPr id="2050" name="Picture 2" descr="▷ CIFRHS | ¿Qué es?, ¿Cómo Funciona? ¿Qué significa CIFRH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340768"/>
            <a:ext cx="3091338" cy="10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57"/>
    </mc:Choice>
    <mc:Fallback xmlns="">
      <p:transition spd="slow" advTm="1154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BACCE6-7B4B-4CB5-BCC0-0543DD96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661720"/>
          </a:xfrm>
        </p:spPr>
        <p:txBody>
          <a:bodyPr/>
          <a:lstStyle/>
          <a:p>
            <a:pPr algn="ctr"/>
            <a:r>
              <a:rPr lang="es-419" dirty="0"/>
              <a:t>Instancias evaluadoras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4D63254-8345-4ABB-BE15-82142BADE79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95400" y="2980015"/>
            <a:ext cx="8352928" cy="1661993"/>
          </a:xfrm>
        </p:spPr>
        <p:txBody>
          <a:bodyPr/>
          <a:lstStyle/>
          <a:p>
            <a:r>
              <a:rPr lang="es-419" dirty="0" smtClean="0"/>
              <a:t>LA CONSEJO NACIONAL PARA LA ENSEÑANZA E INVESTIGACIÓN EN PSICOLOGIA (CNEIP)</a:t>
            </a:r>
            <a:endParaRPr lang="es-419" dirty="0"/>
          </a:p>
          <a:p>
            <a:endParaRPr lang="es-419" dirty="0"/>
          </a:p>
          <a:p>
            <a:r>
              <a:rPr lang="es-MX" dirty="0"/>
              <a:t>El Comité de Acreditación del Consejo Nacional para la Enseñanza e Investigación en Psicología tiene como </a:t>
            </a:r>
            <a:r>
              <a:rPr lang="es-MX" dirty="0" smtClean="0"/>
              <a:t>propósito la </a:t>
            </a:r>
            <a:r>
              <a:rPr lang="es-MX" dirty="0"/>
              <a:t>acreditación de programas en Psicología de los niveles educativos de </a:t>
            </a:r>
            <a:r>
              <a:rPr lang="es-MX" dirty="0" smtClean="0"/>
              <a:t>nivel </a:t>
            </a:r>
            <a:r>
              <a:rPr lang="es-MX" dirty="0"/>
              <a:t>Licenciatura que cumplan con </a:t>
            </a:r>
            <a:r>
              <a:rPr lang="es-MX" dirty="0" smtClean="0"/>
              <a:t>los más altos </a:t>
            </a:r>
            <a:r>
              <a:rPr lang="es-MX" dirty="0"/>
              <a:t>estándares de calidad </a:t>
            </a:r>
            <a:r>
              <a:rPr lang="es-MX" dirty="0" smtClean="0"/>
              <a:t>establecidos para nuestro país.</a:t>
            </a:r>
            <a:endParaRPr lang="es-ES" dirty="0"/>
          </a:p>
        </p:txBody>
      </p:sp>
      <p:pic>
        <p:nvPicPr>
          <p:cNvPr id="3074" name="Picture 2" descr="Egresados de la Facultad de Psicología ganan Tercer lugar Concurs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1" b="20098"/>
          <a:stretch/>
        </p:blipFill>
        <p:spPr bwMode="auto">
          <a:xfrm>
            <a:off x="551384" y="1270581"/>
            <a:ext cx="3524250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57"/>
    </mc:Choice>
    <mc:Fallback xmlns="">
      <p:transition spd="slow" advTm="1154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93FB93-5204-4FAF-A672-492657FE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844824"/>
            <a:ext cx="10358120" cy="661720"/>
          </a:xfrm>
        </p:spPr>
        <p:txBody>
          <a:bodyPr/>
          <a:lstStyle/>
          <a:p>
            <a:pPr algn="ctr"/>
            <a:r>
              <a:rPr lang="es-419" dirty="0"/>
              <a:t>Gracias por su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97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9"/>
    </mc:Choice>
    <mc:Fallback xmlns="">
      <p:transition spd="slow" advTm="345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yectoria escolar 2020" id="{9A5510AD-E9F0-E542-A4C8-461947287FAD}" vid="{C1F60773-688C-5046-ACE8-E41F2BF02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161</TotalTime>
  <Words>392</Words>
  <Application>Microsoft Office PowerPoint</Application>
  <PresentationFormat>Panorámica</PresentationFormat>
  <Paragraphs>45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Universidad Autónoma del Estado de Hidalgo</vt:lpstr>
      <vt:lpstr>Coordinación  de Calidad</vt:lpstr>
      <vt:lpstr>Calidad</vt:lpstr>
      <vt:lpstr>Sistema Integral de Gestión Institucional</vt:lpstr>
      <vt:lpstr>Presentación de PowerPoint</vt:lpstr>
      <vt:lpstr>Instancias evaluadoras</vt:lpstr>
      <vt:lpstr>Instancias evaluadoras</vt:lpstr>
      <vt:lpstr>Instancias evaluadoras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Microsoft Office User</dc:creator>
  <cp:lastModifiedBy>David</cp:lastModifiedBy>
  <cp:revision>21</cp:revision>
  <dcterms:created xsi:type="dcterms:W3CDTF">2020-06-17T03:34:31Z</dcterms:created>
  <dcterms:modified xsi:type="dcterms:W3CDTF">2020-07-23T22:40:05Z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