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7" r:id="rId2"/>
    <p:sldId id="298" r:id="rId3"/>
    <p:sldId id="299" r:id="rId4"/>
    <p:sldId id="269" r:id="rId5"/>
    <p:sldId id="300" r:id="rId6"/>
    <p:sldId id="283" r:id="rId7"/>
    <p:sldId id="302" r:id="rId8"/>
    <p:sldId id="301" r:id="rId9"/>
    <p:sldId id="284" r:id="rId10"/>
    <p:sldId id="303" r:id="rId11"/>
    <p:sldId id="304" r:id="rId12"/>
    <p:sldId id="282" r:id="rId13"/>
    <p:sldId id="305" r:id="rId14"/>
    <p:sldId id="277" r:id="rId15"/>
    <p:sldId id="278" r:id="rId16"/>
    <p:sldId id="306" r:id="rId17"/>
    <p:sldId id="281" r:id="rId18"/>
    <p:sldId id="307" r:id="rId19"/>
    <p:sldId id="308" r:id="rId20"/>
    <p:sldId id="309" r:id="rId21"/>
    <p:sldId id="297" r:id="rId2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p:cViewPr varScale="1">
        <p:scale>
          <a:sx n="72" d="100"/>
          <a:sy n="72" d="100"/>
        </p:scale>
        <p:origin x="54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D00133-5938-471D-9657-3DAA3853ADAA}"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s-MX"/>
        </a:p>
      </dgm:t>
    </dgm:pt>
    <dgm:pt modelId="{67C777E2-B3D2-4927-9BCF-0F911FEDAC6C}">
      <dgm:prSet phldrT="[Texto]" custT="1"/>
      <dgm:spPr/>
      <dgm:t>
        <a:bodyPr/>
        <a:lstStyle/>
        <a:p>
          <a:r>
            <a:rPr lang="es-MX" sz="1800" b="1" dirty="0">
              <a:solidFill>
                <a:schemeClr val="tx1"/>
              </a:solidFill>
            </a:rPr>
            <a:t>1° semestre  6 asignaturas, áreas de simulación, diversos laboratorios.</a:t>
          </a:r>
        </a:p>
      </dgm:t>
    </dgm:pt>
    <dgm:pt modelId="{ACE4403D-177D-40C2-ABB5-0464F88FC647}" type="parTrans" cxnId="{075B7E14-605E-4BDF-AC19-131D76C9076C}">
      <dgm:prSet/>
      <dgm:spPr/>
      <dgm:t>
        <a:bodyPr/>
        <a:lstStyle/>
        <a:p>
          <a:endParaRPr lang="es-MX" sz="1800" b="1">
            <a:solidFill>
              <a:schemeClr val="tx1"/>
            </a:solidFill>
          </a:endParaRPr>
        </a:p>
      </dgm:t>
    </dgm:pt>
    <dgm:pt modelId="{C3CF722B-9746-4653-B512-62B10E4437F5}" type="sibTrans" cxnId="{075B7E14-605E-4BDF-AC19-131D76C9076C}">
      <dgm:prSet/>
      <dgm:spPr/>
      <dgm:t>
        <a:bodyPr/>
        <a:lstStyle/>
        <a:p>
          <a:endParaRPr lang="es-MX" sz="1800" b="1">
            <a:solidFill>
              <a:schemeClr val="tx1"/>
            </a:solidFill>
          </a:endParaRPr>
        </a:p>
      </dgm:t>
    </dgm:pt>
    <dgm:pt modelId="{429B4B08-B880-4AE5-A9C4-5ACDAC964367}">
      <dgm:prSet phldrT="[Texto]" custT="1"/>
      <dgm:spPr/>
      <dgm:t>
        <a:bodyPr/>
        <a:lstStyle/>
        <a:p>
          <a:r>
            <a:rPr lang="es-MX" sz="2000" b="1" dirty="0">
              <a:solidFill>
                <a:schemeClr val="tx1"/>
              </a:solidFill>
            </a:rPr>
            <a:t>9° y10° servicio social</a:t>
          </a:r>
        </a:p>
      </dgm:t>
    </dgm:pt>
    <dgm:pt modelId="{B6CE5DD1-FAC7-4D1A-97E2-7A2A0F39128C}" type="parTrans" cxnId="{43CF713A-A44A-4C21-BDBA-A18B90A60213}">
      <dgm:prSet/>
      <dgm:spPr/>
      <dgm:t>
        <a:bodyPr/>
        <a:lstStyle/>
        <a:p>
          <a:endParaRPr lang="es-MX" sz="1800" b="1">
            <a:solidFill>
              <a:schemeClr val="tx1"/>
            </a:solidFill>
          </a:endParaRPr>
        </a:p>
      </dgm:t>
    </dgm:pt>
    <dgm:pt modelId="{A2C50414-EAB0-4BD1-9190-4814EF302014}" type="sibTrans" cxnId="{43CF713A-A44A-4C21-BDBA-A18B90A60213}">
      <dgm:prSet/>
      <dgm:spPr/>
      <dgm:t>
        <a:bodyPr/>
        <a:lstStyle/>
        <a:p>
          <a:endParaRPr lang="es-MX" sz="1800" b="1">
            <a:solidFill>
              <a:schemeClr val="tx1"/>
            </a:solidFill>
          </a:endParaRPr>
        </a:p>
      </dgm:t>
    </dgm:pt>
    <dgm:pt modelId="{B36698B3-DD87-4C94-B0D9-CE7153F78BFF}">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sz="1800" b="1" dirty="0">
              <a:solidFill>
                <a:schemeClr val="tx1"/>
              </a:solidFill>
            </a:rPr>
            <a:t>2°,3°, 4°, 5°, 6°, 7°.  Áreas de simulación y escenarios reales (hospitales, guarderías,  de asistencia social y comunidad</a:t>
          </a:r>
        </a:p>
        <a:p>
          <a:pPr defTabSz="1022350">
            <a:lnSpc>
              <a:spcPct val="90000"/>
            </a:lnSpc>
            <a:spcBef>
              <a:spcPct val="0"/>
            </a:spcBef>
            <a:spcAft>
              <a:spcPct val="35000"/>
            </a:spcAft>
          </a:pPr>
          <a:endParaRPr lang="es-MX" sz="1800" b="1" dirty="0">
            <a:solidFill>
              <a:schemeClr val="tx1"/>
            </a:solidFill>
          </a:endParaRPr>
        </a:p>
      </dgm:t>
    </dgm:pt>
    <dgm:pt modelId="{FA94E57F-1F0D-4D00-B17A-DF63273719C2}" type="parTrans" cxnId="{FDC1553C-E5E4-409E-9F85-68671D6C7AC7}">
      <dgm:prSet/>
      <dgm:spPr/>
      <dgm:t>
        <a:bodyPr/>
        <a:lstStyle/>
        <a:p>
          <a:endParaRPr lang="es-MX" sz="1800" b="1">
            <a:solidFill>
              <a:schemeClr val="tx1"/>
            </a:solidFill>
          </a:endParaRPr>
        </a:p>
      </dgm:t>
    </dgm:pt>
    <dgm:pt modelId="{F3A87EC9-C29B-4B1E-BDC7-759DADEC1577}" type="sibTrans" cxnId="{FDC1553C-E5E4-409E-9F85-68671D6C7AC7}">
      <dgm:prSet/>
      <dgm:spPr/>
      <dgm:t>
        <a:bodyPr/>
        <a:lstStyle/>
        <a:p>
          <a:endParaRPr lang="es-MX" sz="1800" b="1">
            <a:solidFill>
              <a:schemeClr val="tx1"/>
            </a:solidFill>
          </a:endParaRPr>
        </a:p>
      </dgm:t>
    </dgm:pt>
    <dgm:pt modelId="{0137B7AD-A186-4C81-A652-3215DFB011AC}">
      <dgm:prSet custT="1"/>
      <dgm:spPr/>
      <dgm:t>
        <a:bodyPr/>
        <a:lstStyle/>
        <a:p>
          <a:r>
            <a:rPr lang="es-MX" sz="2000" b="1" dirty="0">
              <a:solidFill>
                <a:schemeClr val="tx1"/>
              </a:solidFill>
            </a:rPr>
            <a:t>8° semestre práctica profesional</a:t>
          </a:r>
        </a:p>
      </dgm:t>
    </dgm:pt>
    <dgm:pt modelId="{2EDC9D67-EA4C-4A02-B10F-867638C5B3C9}" type="parTrans" cxnId="{7CDCDE3B-6EFE-4E71-8224-F3A4BBFEDCC2}">
      <dgm:prSet/>
      <dgm:spPr/>
      <dgm:t>
        <a:bodyPr/>
        <a:lstStyle/>
        <a:p>
          <a:endParaRPr lang="es-MX" sz="1800" b="1">
            <a:solidFill>
              <a:schemeClr val="tx1"/>
            </a:solidFill>
          </a:endParaRPr>
        </a:p>
      </dgm:t>
    </dgm:pt>
    <dgm:pt modelId="{D4577868-E988-42A0-8696-5E349A5A7DE1}" type="sibTrans" cxnId="{7CDCDE3B-6EFE-4E71-8224-F3A4BBFEDCC2}">
      <dgm:prSet/>
      <dgm:spPr/>
      <dgm:t>
        <a:bodyPr/>
        <a:lstStyle/>
        <a:p>
          <a:endParaRPr lang="es-MX" sz="1800" b="1">
            <a:solidFill>
              <a:schemeClr val="tx1"/>
            </a:solidFill>
          </a:endParaRPr>
        </a:p>
      </dgm:t>
    </dgm:pt>
    <dgm:pt modelId="{FFEDAB50-DB48-49C5-9E2E-7ABB9F998BB4}" type="pres">
      <dgm:prSet presAssocID="{C3D00133-5938-471D-9657-3DAA3853ADAA}" presName="linear" presStyleCnt="0">
        <dgm:presLayoutVars>
          <dgm:dir/>
          <dgm:animLvl val="lvl"/>
          <dgm:resizeHandles val="exact"/>
        </dgm:presLayoutVars>
      </dgm:prSet>
      <dgm:spPr/>
    </dgm:pt>
    <dgm:pt modelId="{408F33DF-ECEE-45BB-9A15-4DE750E02030}" type="pres">
      <dgm:prSet presAssocID="{67C777E2-B3D2-4927-9BCF-0F911FEDAC6C}" presName="parentLin" presStyleCnt="0"/>
      <dgm:spPr/>
    </dgm:pt>
    <dgm:pt modelId="{1AA6EF24-521F-40D3-B40D-CD76EA5A0969}" type="pres">
      <dgm:prSet presAssocID="{67C777E2-B3D2-4927-9BCF-0F911FEDAC6C}" presName="parentLeftMargin" presStyleLbl="node1" presStyleIdx="0" presStyleCnt="4"/>
      <dgm:spPr/>
    </dgm:pt>
    <dgm:pt modelId="{445A7055-0036-498A-A661-C11ECBB80A07}" type="pres">
      <dgm:prSet presAssocID="{67C777E2-B3D2-4927-9BCF-0F911FEDAC6C}" presName="parentText" presStyleLbl="node1" presStyleIdx="0" presStyleCnt="4" custScaleX="142857">
        <dgm:presLayoutVars>
          <dgm:chMax val="0"/>
          <dgm:bulletEnabled val="1"/>
        </dgm:presLayoutVars>
      </dgm:prSet>
      <dgm:spPr/>
    </dgm:pt>
    <dgm:pt modelId="{55BE0E4C-D737-488F-B5B7-375BFC50F02C}" type="pres">
      <dgm:prSet presAssocID="{67C777E2-B3D2-4927-9BCF-0F911FEDAC6C}" presName="negativeSpace" presStyleCnt="0"/>
      <dgm:spPr/>
    </dgm:pt>
    <dgm:pt modelId="{E1D1513B-E74D-4D65-9672-C17539BDCF64}" type="pres">
      <dgm:prSet presAssocID="{67C777E2-B3D2-4927-9BCF-0F911FEDAC6C}" presName="childText" presStyleLbl="conFgAcc1" presStyleIdx="0" presStyleCnt="4">
        <dgm:presLayoutVars>
          <dgm:bulletEnabled val="1"/>
        </dgm:presLayoutVars>
      </dgm:prSet>
      <dgm:spPr/>
    </dgm:pt>
    <dgm:pt modelId="{774028B1-7513-4BC4-8035-CB59E2B0598D}" type="pres">
      <dgm:prSet presAssocID="{C3CF722B-9746-4653-B512-62B10E4437F5}" presName="spaceBetweenRectangles" presStyleCnt="0"/>
      <dgm:spPr/>
    </dgm:pt>
    <dgm:pt modelId="{1CAAD5A1-782F-4125-9224-97B015C11D33}" type="pres">
      <dgm:prSet presAssocID="{B36698B3-DD87-4C94-B0D9-CE7153F78BFF}" presName="parentLin" presStyleCnt="0"/>
      <dgm:spPr/>
    </dgm:pt>
    <dgm:pt modelId="{163D50D5-7D86-4F80-A8E0-2B9D3E7FF8F4}" type="pres">
      <dgm:prSet presAssocID="{B36698B3-DD87-4C94-B0D9-CE7153F78BFF}" presName="parentLeftMargin" presStyleLbl="node1" presStyleIdx="0" presStyleCnt="4"/>
      <dgm:spPr/>
    </dgm:pt>
    <dgm:pt modelId="{50F4091F-1432-4DD5-AB11-AE8D25BF2E49}" type="pres">
      <dgm:prSet presAssocID="{B36698B3-DD87-4C94-B0D9-CE7153F78BFF}" presName="parentText" presStyleLbl="node1" presStyleIdx="1" presStyleCnt="4" custScaleX="150037" custScaleY="183935">
        <dgm:presLayoutVars>
          <dgm:chMax val="0"/>
          <dgm:bulletEnabled val="1"/>
        </dgm:presLayoutVars>
      </dgm:prSet>
      <dgm:spPr/>
    </dgm:pt>
    <dgm:pt modelId="{D7FED497-9ECC-4CF2-8D76-F000BC5EB4F7}" type="pres">
      <dgm:prSet presAssocID="{B36698B3-DD87-4C94-B0D9-CE7153F78BFF}" presName="negativeSpace" presStyleCnt="0"/>
      <dgm:spPr/>
    </dgm:pt>
    <dgm:pt modelId="{CABFF83C-586D-4876-AD50-642EE74F61BC}" type="pres">
      <dgm:prSet presAssocID="{B36698B3-DD87-4C94-B0D9-CE7153F78BFF}" presName="childText" presStyleLbl="conFgAcc1" presStyleIdx="1" presStyleCnt="4">
        <dgm:presLayoutVars>
          <dgm:bulletEnabled val="1"/>
        </dgm:presLayoutVars>
      </dgm:prSet>
      <dgm:spPr/>
    </dgm:pt>
    <dgm:pt modelId="{3D147125-0CFD-4C9F-86AA-50F306770EE9}" type="pres">
      <dgm:prSet presAssocID="{F3A87EC9-C29B-4B1E-BDC7-759DADEC1577}" presName="spaceBetweenRectangles" presStyleCnt="0"/>
      <dgm:spPr/>
    </dgm:pt>
    <dgm:pt modelId="{3A09E592-6DD6-49DA-9424-DBAEC33669F3}" type="pres">
      <dgm:prSet presAssocID="{0137B7AD-A186-4C81-A652-3215DFB011AC}" presName="parentLin" presStyleCnt="0"/>
      <dgm:spPr/>
    </dgm:pt>
    <dgm:pt modelId="{32DD9D0C-2D36-43C2-A4E5-BE823CDCFEC5}" type="pres">
      <dgm:prSet presAssocID="{0137B7AD-A186-4C81-A652-3215DFB011AC}" presName="parentLeftMargin" presStyleLbl="node1" presStyleIdx="1" presStyleCnt="4"/>
      <dgm:spPr/>
    </dgm:pt>
    <dgm:pt modelId="{EBB05052-EB0E-43F8-B1B8-488627DEB881}" type="pres">
      <dgm:prSet presAssocID="{0137B7AD-A186-4C81-A652-3215DFB011AC}" presName="parentText" presStyleLbl="node1" presStyleIdx="2" presStyleCnt="4" custScaleX="150037">
        <dgm:presLayoutVars>
          <dgm:chMax val="0"/>
          <dgm:bulletEnabled val="1"/>
        </dgm:presLayoutVars>
      </dgm:prSet>
      <dgm:spPr/>
    </dgm:pt>
    <dgm:pt modelId="{C7089341-1375-4909-A5B6-CDBDF2FB319F}" type="pres">
      <dgm:prSet presAssocID="{0137B7AD-A186-4C81-A652-3215DFB011AC}" presName="negativeSpace" presStyleCnt="0"/>
      <dgm:spPr/>
    </dgm:pt>
    <dgm:pt modelId="{3A9BD823-B552-4B6D-B79F-01126EF9D9D6}" type="pres">
      <dgm:prSet presAssocID="{0137B7AD-A186-4C81-A652-3215DFB011AC}" presName="childText" presStyleLbl="conFgAcc1" presStyleIdx="2" presStyleCnt="4">
        <dgm:presLayoutVars>
          <dgm:bulletEnabled val="1"/>
        </dgm:presLayoutVars>
      </dgm:prSet>
      <dgm:spPr/>
    </dgm:pt>
    <dgm:pt modelId="{CCDCFE8B-7789-4CB6-884E-9C543322666F}" type="pres">
      <dgm:prSet presAssocID="{D4577868-E988-42A0-8696-5E349A5A7DE1}" presName="spaceBetweenRectangles" presStyleCnt="0"/>
      <dgm:spPr/>
    </dgm:pt>
    <dgm:pt modelId="{9D3C4DDB-77BC-4881-8A9F-CA198DE24520}" type="pres">
      <dgm:prSet presAssocID="{429B4B08-B880-4AE5-A9C4-5ACDAC964367}" presName="parentLin" presStyleCnt="0"/>
      <dgm:spPr/>
    </dgm:pt>
    <dgm:pt modelId="{2FCCEE8A-D6D7-498E-A03B-951E628AA327}" type="pres">
      <dgm:prSet presAssocID="{429B4B08-B880-4AE5-A9C4-5ACDAC964367}" presName="parentLeftMargin" presStyleLbl="node1" presStyleIdx="2" presStyleCnt="4"/>
      <dgm:spPr/>
    </dgm:pt>
    <dgm:pt modelId="{D2EFCD0E-7674-4E9F-8303-F6811786F098}" type="pres">
      <dgm:prSet presAssocID="{429B4B08-B880-4AE5-A9C4-5ACDAC964367}" presName="parentText" presStyleLbl="node1" presStyleIdx="3" presStyleCnt="4" custScaleX="150037">
        <dgm:presLayoutVars>
          <dgm:chMax val="0"/>
          <dgm:bulletEnabled val="1"/>
        </dgm:presLayoutVars>
      </dgm:prSet>
      <dgm:spPr/>
    </dgm:pt>
    <dgm:pt modelId="{F248D808-156B-4121-A481-053447026E92}" type="pres">
      <dgm:prSet presAssocID="{429B4B08-B880-4AE5-A9C4-5ACDAC964367}" presName="negativeSpace" presStyleCnt="0"/>
      <dgm:spPr/>
    </dgm:pt>
    <dgm:pt modelId="{086A19D5-F858-45A7-B2F2-D21F4EAC3FDC}" type="pres">
      <dgm:prSet presAssocID="{429B4B08-B880-4AE5-A9C4-5ACDAC964367}" presName="childText" presStyleLbl="conFgAcc1" presStyleIdx="3" presStyleCnt="4">
        <dgm:presLayoutVars>
          <dgm:bulletEnabled val="1"/>
        </dgm:presLayoutVars>
      </dgm:prSet>
      <dgm:spPr/>
    </dgm:pt>
  </dgm:ptLst>
  <dgm:cxnLst>
    <dgm:cxn modelId="{D557060B-CC3E-425F-B4E8-AEA1A4BA079D}" type="presOf" srcId="{0137B7AD-A186-4C81-A652-3215DFB011AC}" destId="{EBB05052-EB0E-43F8-B1B8-488627DEB881}" srcOrd="1" destOrd="0" presId="urn:microsoft.com/office/officeart/2005/8/layout/list1"/>
    <dgm:cxn modelId="{7051AA10-DFF3-4CE9-9D5B-9987CFC20EC4}" type="presOf" srcId="{67C777E2-B3D2-4927-9BCF-0F911FEDAC6C}" destId="{445A7055-0036-498A-A661-C11ECBB80A07}" srcOrd="1" destOrd="0" presId="urn:microsoft.com/office/officeart/2005/8/layout/list1"/>
    <dgm:cxn modelId="{075B7E14-605E-4BDF-AC19-131D76C9076C}" srcId="{C3D00133-5938-471D-9657-3DAA3853ADAA}" destId="{67C777E2-B3D2-4927-9BCF-0F911FEDAC6C}" srcOrd="0" destOrd="0" parTransId="{ACE4403D-177D-40C2-ABB5-0464F88FC647}" sibTransId="{C3CF722B-9746-4653-B512-62B10E4437F5}"/>
    <dgm:cxn modelId="{43CF713A-A44A-4C21-BDBA-A18B90A60213}" srcId="{C3D00133-5938-471D-9657-3DAA3853ADAA}" destId="{429B4B08-B880-4AE5-A9C4-5ACDAC964367}" srcOrd="3" destOrd="0" parTransId="{B6CE5DD1-FAC7-4D1A-97E2-7A2A0F39128C}" sibTransId="{A2C50414-EAB0-4BD1-9190-4814EF302014}"/>
    <dgm:cxn modelId="{7CDCDE3B-6EFE-4E71-8224-F3A4BBFEDCC2}" srcId="{C3D00133-5938-471D-9657-3DAA3853ADAA}" destId="{0137B7AD-A186-4C81-A652-3215DFB011AC}" srcOrd="2" destOrd="0" parTransId="{2EDC9D67-EA4C-4A02-B10F-867638C5B3C9}" sibTransId="{D4577868-E988-42A0-8696-5E349A5A7DE1}"/>
    <dgm:cxn modelId="{FDC1553C-E5E4-409E-9F85-68671D6C7AC7}" srcId="{C3D00133-5938-471D-9657-3DAA3853ADAA}" destId="{B36698B3-DD87-4C94-B0D9-CE7153F78BFF}" srcOrd="1" destOrd="0" parTransId="{FA94E57F-1F0D-4D00-B17A-DF63273719C2}" sibTransId="{F3A87EC9-C29B-4B1E-BDC7-759DADEC1577}"/>
    <dgm:cxn modelId="{6F9B7542-C02A-4270-B5ED-C5FD96DF4BCA}" type="presOf" srcId="{429B4B08-B880-4AE5-A9C4-5ACDAC964367}" destId="{D2EFCD0E-7674-4E9F-8303-F6811786F098}" srcOrd="1" destOrd="0" presId="urn:microsoft.com/office/officeart/2005/8/layout/list1"/>
    <dgm:cxn modelId="{DD0DB36B-C509-462B-AA81-A5B6524F2C9D}" type="presOf" srcId="{C3D00133-5938-471D-9657-3DAA3853ADAA}" destId="{FFEDAB50-DB48-49C5-9E2E-7ABB9F998BB4}" srcOrd="0" destOrd="0" presId="urn:microsoft.com/office/officeart/2005/8/layout/list1"/>
    <dgm:cxn modelId="{B29B8588-5D03-4ACC-97FD-D36D0A3249F7}" type="presOf" srcId="{67C777E2-B3D2-4927-9BCF-0F911FEDAC6C}" destId="{1AA6EF24-521F-40D3-B40D-CD76EA5A0969}" srcOrd="0" destOrd="0" presId="urn:microsoft.com/office/officeart/2005/8/layout/list1"/>
    <dgm:cxn modelId="{FF1F7EAC-CEAD-4DD5-B30C-0B94F3B02517}" type="presOf" srcId="{B36698B3-DD87-4C94-B0D9-CE7153F78BFF}" destId="{50F4091F-1432-4DD5-AB11-AE8D25BF2E49}" srcOrd="1" destOrd="0" presId="urn:microsoft.com/office/officeart/2005/8/layout/list1"/>
    <dgm:cxn modelId="{294E48C0-92C0-4FF6-ADEC-4B8EB4E76E6F}" type="presOf" srcId="{B36698B3-DD87-4C94-B0D9-CE7153F78BFF}" destId="{163D50D5-7D86-4F80-A8E0-2B9D3E7FF8F4}" srcOrd="0" destOrd="0" presId="urn:microsoft.com/office/officeart/2005/8/layout/list1"/>
    <dgm:cxn modelId="{1387ADD3-A7D5-4DCE-9CA7-B515330541C0}" type="presOf" srcId="{429B4B08-B880-4AE5-A9C4-5ACDAC964367}" destId="{2FCCEE8A-D6D7-498E-A03B-951E628AA327}" srcOrd="0" destOrd="0" presId="urn:microsoft.com/office/officeart/2005/8/layout/list1"/>
    <dgm:cxn modelId="{5B1E1AD5-8463-4077-A0A4-4FB5D4EB83C9}" type="presOf" srcId="{0137B7AD-A186-4C81-A652-3215DFB011AC}" destId="{32DD9D0C-2D36-43C2-A4E5-BE823CDCFEC5}" srcOrd="0" destOrd="0" presId="urn:microsoft.com/office/officeart/2005/8/layout/list1"/>
    <dgm:cxn modelId="{F65B9C59-BA7D-4D5C-AA47-FB3A587CFEB3}" type="presParOf" srcId="{FFEDAB50-DB48-49C5-9E2E-7ABB9F998BB4}" destId="{408F33DF-ECEE-45BB-9A15-4DE750E02030}" srcOrd="0" destOrd="0" presId="urn:microsoft.com/office/officeart/2005/8/layout/list1"/>
    <dgm:cxn modelId="{EE32F4C9-C379-4E62-A9D4-BF9D5393CEF5}" type="presParOf" srcId="{408F33DF-ECEE-45BB-9A15-4DE750E02030}" destId="{1AA6EF24-521F-40D3-B40D-CD76EA5A0969}" srcOrd="0" destOrd="0" presId="urn:microsoft.com/office/officeart/2005/8/layout/list1"/>
    <dgm:cxn modelId="{825F28DE-F2DD-44EE-9F3B-F413AE66128C}" type="presParOf" srcId="{408F33DF-ECEE-45BB-9A15-4DE750E02030}" destId="{445A7055-0036-498A-A661-C11ECBB80A07}" srcOrd="1" destOrd="0" presId="urn:microsoft.com/office/officeart/2005/8/layout/list1"/>
    <dgm:cxn modelId="{12E4FD0D-E78E-484E-AD66-2E81B192A9BA}" type="presParOf" srcId="{FFEDAB50-DB48-49C5-9E2E-7ABB9F998BB4}" destId="{55BE0E4C-D737-488F-B5B7-375BFC50F02C}" srcOrd="1" destOrd="0" presId="urn:microsoft.com/office/officeart/2005/8/layout/list1"/>
    <dgm:cxn modelId="{7F47EBD7-340A-401E-BCD6-1F52BE71D4F0}" type="presParOf" srcId="{FFEDAB50-DB48-49C5-9E2E-7ABB9F998BB4}" destId="{E1D1513B-E74D-4D65-9672-C17539BDCF64}" srcOrd="2" destOrd="0" presId="urn:microsoft.com/office/officeart/2005/8/layout/list1"/>
    <dgm:cxn modelId="{AA1EE7F4-2FCF-49EF-935F-E3E0110288F7}" type="presParOf" srcId="{FFEDAB50-DB48-49C5-9E2E-7ABB9F998BB4}" destId="{774028B1-7513-4BC4-8035-CB59E2B0598D}" srcOrd="3" destOrd="0" presId="urn:microsoft.com/office/officeart/2005/8/layout/list1"/>
    <dgm:cxn modelId="{857B8A72-617F-4F57-A610-6E54265365B6}" type="presParOf" srcId="{FFEDAB50-DB48-49C5-9E2E-7ABB9F998BB4}" destId="{1CAAD5A1-782F-4125-9224-97B015C11D33}" srcOrd="4" destOrd="0" presId="urn:microsoft.com/office/officeart/2005/8/layout/list1"/>
    <dgm:cxn modelId="{C9BF43C1-DDD4-47B9-8AF5-BC8EA6FBA000}" type="presParOf" srcId="{1CAAD5A1-782F-4125-9224-97B015C11D33}" destId="{163D50D5-7D86-4F80-A8E0-2B9D3E7FF8F4}" srcOrd="0" destOrd="0" presId="urn:microsoft.com/office/officeart/2005/8/layout/list1"/>
    <dgm:cxn modelId="{1522A996-2244-4C6B-BDE8-304240F5991D}" type="presParOf" srcId="{1CAAD5A1-782F-4125-9224-97B015C11D33}" destId="{50F4091F-1432-4DD5-AB11-AE8D25BF2E49}" srcOrd="1" destOrd="0" presId="urn:microsoft.com/office/officeart/2005/8/layout/list1"/>
    <dgm:cxn modelId="{5811897C-53A5-418E-A00D-0CC5803DAAA8}" type="presParOf" srcId="{FFEDAB50-DB48-49C5-9E2E-7ABB9F998BB4}" destId="{D7FED497-9ECC-4CF2-8D76-F000BC5EB4F7}" srcOrd="5" destOrd="0" presId="urn:microsoft.com/office/officeart/2005/8/layout/list1"/>
    <dgm:cxn modelId="{1FCD5C31-4CAC-4BFC-B1D8-06824E02F297}" type="presParOf" srcId="{FFEDAB50-DB48-49C5-9E2E-7ABB9F998BB4}" destId="{CABFF83C-586D-4876-AD50-642EE74F61BC}" srcOrd="6" destOrd="0" presId="urn:microsoft.com/office/officeart/2005/8/layout/list1"/>
    <dgm:cxn modelId="{93557821-62F2-40F4-A73C-F3ECEA375099}" type="presParOf" srcId="{FFEDAB50-DB48-49C5-9E2E-7ABB9F998BB4}" destId="{3D147125-0CFD-4C9F-86AA-50F306770EE9}" srcOrd="7" destOrd="0" presId="urn:microsoft.com/office/officeart/2005/8/layout/list1"/>
    <dgm:cxn modelId="{ACDEC520-8CA4-4A87-BCDB-EF3C49029234}" type="presParOf" srcId="{FFEDAB50-DB48-49C5-9E2E-7ABB9F998BB4}" destId="{3A09E592-6DD6-49DA-9424-DBAEC33669F3}" srcOrd="8" destOrd="0" presId="urn:microsoft.com/office/officeart/2005/8/layout/list1"/>
    <dgm:cxn modelId="{8392E820-E969-44C9-A916-2EFF434BCA51}" type="presParOf" srcId="{3A09E592-6DD6-49DA-9424-DBAEC33669F3}" destId="{32DD9D0C-2D36-43C2-A4E5-BE823CDCFEC5}" srcOrd="0" destOrd="0" presId="urn:microsoft.com/office/officeart/2005/8/layout/list1"/>
    <dgm:cxn modelId="{CF6AE3A1-D419-481A-8BF2-F2DF1AA45B2B}" type="presParOf" srcId="{3A09E592-6DD6-49DA-9424-DBAEC33669F3}" destId="{EBB05052-EB0E-43F8-B1B8-488627DEB881}" srcOrd="1" destOrd="0" presId="urn:microsoft.com/office/officeart/2005/8/layout/list1"/>
    <dgm:cxn modelId="{E05F057E-1ACB-47B5-AF7F-A351FE84D85C}" type="presParOf" srcId="{FFEDAB50-DB48-49C5-9E2E-7ABB9F998BB4}" destId="{C7089341-1375-4909-A5B6-CDBDF2FB319F}" srcOrd="9" destOrd="0" presId="urn:microsoft.com/office/officeart/2005/8/layout/list1"/>
    <dgm:cxn modelId="{68790F7D-0A07-441A-9243-09780C47A08A}" type="presParOf" srcId="{FFEDAB50-DB48-49C5-9E2E-7ABB9F998BB4}" destId="{3A9BD823-B552-4B6D-B79F-01126EF9D9D6}" srcOrd="10" destOrd="0" presId="urn:microsoft.com/office/officeart/2005/8/layout/list1"/>
    <dgm:cxn modelId="{FF8A2908-6DB8-4A6A-9566-A064932532BB}" type="presParOf" srcId="{FFEDAB50-DB48-49C5-9E2E-7ABB9F998BB4}" destId="{CCDCFE8B-7789-4CB6-884E-9C543322666F}" srcOrd="11" destOrd="0" presId="urn:microsoft.com/office/officeart/2005/8/layout/list1"/>
    <dgm:cxn modelId="{627C324B-AED4-442C-B9DB-75CB52EB371E}" type="presParOf" srcId="{FFEDAB50-DB48-49C5-9E2E-7ABB9F998BB4}" destId="{9D3C4DDB-77BC-4881-8A9F-CA198DE24520}" srcOrd="12" destOrd="0" presId="urn:microsoft.com/office/officeart/2005/8/layout/list1"/>
    <dgm:cxn modelId="{5B8345B5-92BE-4B53-9E26-D8EC8E1A6148}" type="presParOf" srcId="{9D3C4DDB-77BC-4881-8A9F-CA198DE24520}" destId="{2FCCEE8A-D6D7-498E-A03B-951E628AA327}" srcOrd="0" destOrd="0" presId="urn:microsoft.com/office/officeart/2005/8/layout/list1"/>
    <dgm:cxn modelId="{C8A4AD24-2115-42F2-AA57-9C8B73131AC8}" type="presParOf" srcId="{9D3C4DDB-77BC-4881-8A9F-CA198DE24520}" destId="{D2EFCD0E-7674-4E9F-8303-F6811786F098}" srcOrd="1" destOrd="0" presId="urn:microsoft.com/office/officeart/2005/8/layout/list1"/>
    <dgm:cxn modelId="{65F45A5F-7B01-4AEF-8E3E-534E2C2C04DD}" type="presParOf" srcId="{FFEDAB50-DB48-49C5-9E2E-7ABB9F998BB4}" destId="{F248D808-156B-4121-A481-053447026E92}" srcOrd="13" destOrd="0" presId="urn:microsoft.com/office/officeart/2005/8/layout/list1"/>
    <dgm:cxn modelId="{9D5DDD0A-75E7-4516-A8B3-37E0DE517288}" type="presParOf" srcId="{FFEDAB50-DB48-49C5-9E2E-7ABB9F998BB4}" destId="{086A19D5-F858-45A7-B2F2-D21F4EAC3FDC}"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1513B-E74D-4D65-9672-C17539BDCF64}">
      <dsp:nvSpPr>
        <dsp:cNvPr id="0" name=""/>
        <dsp:cNvSpPr/>
      </dsp:nvSpPr>
      <dsp:spPr>
        <a:xfrm>
          <a:off x="0" y="319023"/>
          <a:ext cx="6096000"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5A7055-0036-498A-A661-C11ECBB80A07}">
      <dsp:nvSpPr>
        <dsp:cNvPr id="0" name=""/>
        <dsp:cNvSpPr/>
      </dsp:nvSpPr>
      <dsp:spPr>
        <a:xfrm>
          <a:off x="290214" y="23823"/>
          <a:ext cx="5804291" cy="590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es-MX" sz="1800" b="1" kern="1200" dirty="0">
              <a:solidFill>
                <a:schemeClr val="tx1"/>
              </a:solidFill>
            </a:rPr>
            <a:t>1° semestre  6 asignaturas, áreas de simulación, diversos laboratorios.</a:t>
          </a:r>
        </a:p>
      </dsp:txBody>
      <dsp:txXfrm>
        <a:off x="319035" y="52644"/>
        <a:ext cx="5746649" cy="532758"/>
      </dsp:txXfrm>
    </dsp:sp>
    <dsp:sp modelId="{CABFF83C-586D-4876-AD50-642EE74F61BC}">
      <dsp:nvSpPr>
        <dsp:cNvPr id="0" name=""/>
        <dsp:cNvSpPr/>
      </dsp:nvSpPr>
      <dsp:spPr>
        <a:xfrm>
          <a:off x="0" y="1721776"/>
          <a:ext cx="6096000" cy="504000"/>
        </a:xfrm>
        <a:prstGeom prst="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F4091F-1432-4DD5-AB11-AE8D25BF2E49}">
      <dsp:nvSpPr>
        <dsp:cNvPr id="0" name=""/>
        <dsp:cNvSpPr/>
      </dsp:nvSpPr>
      <dsp:spPr>
        <a:xfrm>
          <a:off x="276820" y="931023"/>
          <a:ext cx="5814660" cy="1085952"/>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s-MX" sz="1800" b="1" kern="1200" dirty="0">
              <a:solidFill>
                <a:schemeClr val="tx1"/>
              </a:solidFill>
            </a:rPr>
            <a:t>2°,3°, 4°, 5°, 6°, 7°.  Áreas de simulación y escenarios reales (hospitales, guarderías,  de asistencia social y comunidad</a:t>
          </a:r>
        </a:p>
        <a:p>
          <a:pPr lvl="0" algn="l" defTabSz="1022350">
            <a:lnSpc>
              <a:spcPct val="90000"/>
            </a:lnSpc>
            <a:spcBef>
              <a:spcPct val="0"/>
            </a:spcBef>
            <a:spcAft>
              <a:spcPct val="35000"/>
            </a:spcAft>
            <a:buNone/>
          </a:pPr>
          <a:endParaRPr lang="es-MX" sz="1800" b="1" kern="1200" dirty="0">
            <a:solidFill>
              <a:schemeClr val="tx1"/>
            </a:solidFill>
          </a:endParaRPr>
        </a:p>
      </dsp:txBody>
      <dsp:txXfrm>
        <a:off x="329832" y="984035"/>
        <a:ext cx="5708636" cy="979928"/>
      </dsp:txXfrm>
    </dsp:sp>
    <dsp:sp modelId="{3A9BD823-B552-4B6D-B79F-01126EF9D9D6}">
      <dsp:nvSpPr>
        <dsp:cNvPr id="0" name=""/>
        <dsp:cNvSpPr/>
      </dsp:nvSpPr>
      <dsp:spPr>
        <a:xfrm>
          <a:off x="0" y="2628976"/>
          <a:ext cx="6096000" cy="504000"/>
        </a:xfrm>
        <a:prstGeom prst="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B05052-EB0E-43F8-B1B8-488627DEB881}">
      <dsp:nvSpPr>
        <dsp:cNvPr id="0" name=""/>
        <dsp:cNvSpPr/>
      </dsp:nvSpPr>
      <dsp:spPr>
        <a:xfrm>
          <a:off x="276820" y="2333776"/>
          <a:ext cx="5814660" cy="590400"/>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s-MX" sz="2000" b="1" kern="1200" dirty="0">
              <a:solidFill>
                <a:schemeClr val="tx1"/>
              </a:solidFill>
            </a:rPr>
            <a:t>8° semestre práctica profesional</a:t>
          </a:r>
        </a:p>
      </dsp:txBody>
      <dsp:txXfrm>
        <a:off x="305641" y="2362597"/>
        <a:ext cx="5757018" cy="532758"/>
      </dsp:txXfrm>
    </dsp:sp>
    <dsp:sp modelId="{086A19D5-F858-45A7-B2F2-D21F4EAC3FDC}">
      <dsp:nvSpPr>
        <dsp:cNvPr id="0" name=""/>
        <dsp:cNvSpPr/>
      </dsp:nvSpPr>
      <dsp:spPr>
        <a:xfrm>
          <a:off x="0" y="3536176"/>
          <a:ext cx="6096000" cy="5040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EFCD0E-7674-4E9F-8303-F6811786F098}">
      <dsp:nvSpPr>
        <dsp:cNvPr id="0" name=""/>
        <dsp:cNvSpPr/>
      </dsp:nvSpPr>
      <dsp:spPr>
        <a:xfrm>
          <a:off x="276820" y="3240976"/>
          <a:ext cx="5814660" cy="59040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s-MX" sz="2000" b="1" kern="1200" dirty="0">
              <a:solidFill>
                <a:schemeClr val="tx1"/>
              </a:solidFill>
            </a:rPr>
            <a:t>9° y10° servicio social</a:t>
          </a:r>
        </a:p>
      </dsp:txBody>
      <dsp:txXfrm>
        <a:off x="305641" y="3269797"/>
        <a:ext cx="5757018"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64CFA7-077D-4C13-AF1D-2E46975CB784}" type="datetimeFigureOut">
              <a:rPr lang="es-MX" smtClean="0"/>
              <a:t>27/07/2020</a:t>
            </a:fld>
            <a:endParaRPr lang="es-MX"/>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14DFE0-7944-4C97-A17C-89AC39A70221}" type="slidenum">
              <a:rPr lang="es-MX" smtClean="0"/>
              <a:t>‹Nº›</a:t>
            </a:fld>
            <a:endParaRPr lang="es-MX"/>
          </a:p>
        </p:txBody>
      </p:sp>
    </p:spTree>
    <p:extLst>
      <p:ext uri="{BB962C8B-B14F-4D97-AF65-F5344CB8AC3E}">
        <p14:creationId xmlns:p14="http://schemas.microsoft.com/office/powerpoint/2010/main" val="2804061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E113E05-9616-4793-9E14-BA9753F2C56D}" type="datetimeFigureOut">
              <a:rPr lang="es-MX" smtClean="0">
                <a:solidFill>
                  <a:prstClr val="black">
                    <a:tint val="75000"/>
                  </a:prstClr>
                </a:solidFill>
              </a:rPr>
              <a:pPr/>
              <a:t>27/07/2020</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1150B6BB-9831-44E3-866A-0BB6CBAD9469}"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80845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E113E05-9616-4793-9E14-BA9753F2C56D}" type="datetimeFigureOut">
              <a:rPr lang="es-MX" smtClean="0">
                <a:solidFill>
                  <a:prstClr val="black">
                    <a:tint val="75000"/>
                  </a:prstClr>
                </a:solidFill>
              </a:rPr>
              <a:pPr/>
              <a:t>27/07/2020</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1150B6BB-9831-44E3-866A-0BB6CBAD9469}"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9723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E113E05-9616-4793-9E14-BA9753F2C56D}" type="datetimeFigureOut">
              <a:rPr lang="es-MX" smtClean="0">
                <a:solidFill>
                  <a:prstClr val="black">
                    <a:tint val="75000"/>
                  </a:prstClr>
                </a:solidFill>
              </a:rPr>
              <a:pPr/>
              <a:t>27/07/2020</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1150B6BB-9831-44E3-866A-0BB6CBAD9469}"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10304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E113E05-9616-4793-9E14-BA9753F2C56D}" type="datetimeFigureOut">
              <a:rPr lang="es-MX" smtClean="0">
                <a:solidFill>
                  <a:prstClr val="black">
                    <a:tint val="75000"/>
                  </a:prstClr>
                </a:solidFill>
              </a:rPr>
              <a:pPr/>
              <a:t>27/07/2020</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1150B6BB-9831-44E3-866A-0BB6CBAD9469}"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16639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E113E05-9616-4793-9E14-BA9753F2C56D}" type="datetimeFigureOut">
              <a:rPr lang="es-MX" smtClean="0">
                <a:solidFill>
                  <a:prstClr val="black">
                    <a:tint val="75000"/>
                  </a:prstClr>
                </a:solidFill>
              </a:rPr>
              <a:pPr/>
              <a:t>27/07/2020</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1150B6BB-9831-44E3-866A-0BB6CBAD9469}"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25016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E113E05-9616-4793-9E14-BA9753F2C56D}" type="datetimeFigureOut">
              <a:rPr lang="es-MX" smtClean="0">
                <a:solidFill>
                  <a:prstClr val="black">
                    <a:tint val="75000"/>
                  </a:prstClr>
                </a:solidFill>
              </a:rPr>
              <a:pPr/>
              <a:t>27/07/2020</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1150B6BB-9831-44E3-866A-0BB6CBAD9469}"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3970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E113E05-9616-4793-9E14-BA9753F2C56D}" type="datetimeFigureOut">
              <a:rPr lang="es-MX" smtClean="0">
                <a:solidFill>
                  <a:prstClr val="black">
                    <a:tint val="75000"/>
                  </a:prstClr>
                </a:solidFill>
              </a:rPr>
              <a:pPr/>
              <a:t>27/07/2020</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a:solidFill>
                <a:prstClr val="black">
                  <a:tint val="75000"/>
                </a:prstClr>
              </a:solidFill>
            </a:endParaRPr>
          </a:p>
        </p:txBody>
      </p:sp>
      <p:sp>
        <p:nvSpPr>
          <p:cNvPr id="9" name="Slide Number Placeholder 8"/>
          <p:cNvSpPr>
            <a:spLocks noGrp="1"/>
          </p:cNvSpPr>
          <p:nvPr>
            <p:ph type="sldNum" sz="quarter" idx="12"/>
          </p:nvPr>
        </p:nvSpPr>
        <p:spPr/>
        <p:txBody>
          <a:bodyPr/>
          <a:lstStyle/>
          <a:p>
            <a:fld id="{1150B6BB-9831-44E3-866A-0BB6CBAD9469}"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148694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E113E05-9616-4793-9E14-BA9753F2C56D}" type="datetimeFigureOut">
              <a:rPr lang="es-MX" smtClean="0">
                <a:solidFill>
                  <a:prstClr val="black">
                    <a:tint val="75000"/>
                  </a:prstClr>
                </a:solidFill>
              </a:rPr>
              <a:pPr/>
              <a:t>27/07/2020</a:t>
            </a:fld>
            <a:endParaRPr lang="es-MX">
              <a:solidFill>
                <a:prstClr val="black">
                  <a:tint val="75000"/>
                </a:prstClr>
              </a:solidFill>
            </a:endParaRPr>
          </a:p>
        </p:txBody>
      </p:sp>
      <p:sp>
        <p:nvSpPr>
          <p:cNvPr id="4" name="Footer Placeholder 3"/>
          <p:cNvSpPr>
            <a:spLocks noGrp="1"/>
          </p:cNvSpPr>
          <p:nvPr>
            <p:ph type="ftr" sz="quarter" idx="11"/>
          </p:nvPr>
        </p:nvSpPr>
        <p:spPr/>
        <p:txBody>
          <a:bodyPr/>
          <a:lstStyle/>
          <a:p>
            <a:endParaRPr lang="es-MX">
              <a:solidFill>
                <a:prstClr val="black">
                  <a:tint val="75000"/>
                </a:prstClr>
              </a:solidFill>
            </a:endParaRPr>
          </a:p>
        </p:txBody>
      </p:sp>
      <p:sp>
        <p:nvSpPr>
          <p:cNvPr id="5" name="Slide Number Placeholder 4"/>
          <p:cNvSpPr>
            <a:spLocks noGrp="1"/>
          </p:cNvSpPr>
          <p:nvPr>
            <p:ph type="sldNum" sz="quarter" idx="12"/>
          </p:nvPr>
        </p:nvSpPr>
        <p:spPr/>
        <p:txBody>
          <a:bodyPr/>
          <a:lstStyle/>
          <a:p>
            <a:fld id="{1150B6BB-9831-44E3-866A-0BB6CBAD9469}"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3374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113E05-9616-4793-9E14-BA9753F2C56D}" type="datetimeFigureOut">
              <a:rPr lang="es-MX" smtClean="0">
                <a:solidFill>
                  <a:prstClr val="black">
                    <a:tint val="75000"/>
                  </a:prstClr>
                </a:solidFill>
              </a:rPr>
              <a:pPr/>
              <a:t>27/07/2020</a:t>
            </a:fld>
            <a:endParaRPr lang="es-MX">
              <a:solidFill>
                <a:prstClr val="black">
                  <a:tint val="75000"/>
                </a:prstClr>
              </a:solidFill>
            </a:endParaRPr>
          </a:p>
        </p:txBody>
      </p:sp>
      <p:sp>
        <p:nvSpPr>
          <p:cNvPr id="3" name="Footer Placeholder 2"/>
          <p:cNvSpPr>
            <a:spLocks noGrp="1"/>
          </p:cNvSpPr>
          <p:nvPr>
            <p:ph type="ftr" sz="quarter" idx="11"/>
          </p:nvPr>
        </p:nvSpPr>
        <p:spPr/>
        <p:txBody>
          <a:bodyPr/>
          <a:lstStyle/>
          <a:p>
            <a:endParaRPr lang="es-MX">
              <a:solidFill>
                <a:prstClr val="black">
                  <a:tint val="75000"/>
                </a:prstClr>
              </a:solidFill>
            </a:endParaRPr>
          </a:p>
        </p:txBody>
      </p:sp>
      <p:sp>
        <p:nvSpPr>
          <p:cNvPr id="4" name="Slide Number Placeholder 3"/>
          <p:cNvSpPr>
            <a:spLocks noGrp="1"/>
          </p:cNvSpPr>
          <p:nvPr>
            <p:ph type="sldNum" sz="quarter" idx="12"/>
          </p:nvPr>
        </p:nvSpPr>
        <p:spPr/>
        <p:txBody>
          <a:bodyPr/>
          <a:lstStyle/>
          <a:p>
            <a:fld id="{1150B6BB-9831-44E3-866A-0BB6CBAD9469}"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16553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BE113E05-9616-4793-9E14-BA9753F2C56D}" type="datetimeFigureOut">
              <a:rPr lang="es-MX" smtClean="0">
                <a:solidFill>
                  <a:prstClr val="black">
                    <a:tint val="75000"/>
                  </a:prstClr>
                </a:solidFill>
              </a:rPr>
              <a:pPr/>
              <a:t>27/07/2020</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1150B6BB-9831-44E3-866A-0BB6CBAD9469}"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341475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BE113E05-9616-4793-9E14-BA9753F2C56D}" type="datetimeFigureOut">
              <a:rPr lang="es-MX" smtClean="0">
                <a:solidFill>
                  <a:prstClr val="black">
                    <a:tint val="75000"/>
                  </a:prstClr>
                </a:solidFill>
              </a:rPr>
              <a:pPr/>
              <a:t>27/07/2020</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1150B6BB-9831-44E3-866A-0BB6CBAD9469}"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9930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BE113E05-9616-4793-9E14-BA9753F2C56D}" type="datetimeFigureOut">
              <a:rPr lang="es-MX" smtClean="0">
                <a:solidFill>
                  <a:prstClr val="black">
                    <a:tint val="75000"/>
                  </a:prstClr>
                </a:solidFill>
              </a:rPr>
              <a:pPr defTabSz="914126"/>
              <a:t>27/07/2020</a:t>
            </a:fld>
            <a:endParaRPr lang="es-MX">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s-MX">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1150B6BB-9831-44E3-866A-0BB6CBAD9469}" type="slidenum">
              <a:rPr lang="es-MX" smtClean="0">
                <a:solidFill>
                  <a:prstClr val="black">
                    <a:tint val="75000"/>
                  </a:prstClr>
                </a:solidFill>
              </a:rPr>
              <a:pPr defTabSz="914126"/>
              <a:t>‹Nº›</a:t>
            </a:fld>
            <a:endParaRPr lang="es-MX">
              <a:solidFill>
                <a:prstClr val="black">
                  <a:tint val="75000"/>
                </a:prstClr>
              </a:solidFill>
            </a:endParaRPr>
          </a:p>
        </p:txBody>
      </p:sp>
    </p:spTree>
    <p:extLst>
      <p:ext uri="{BB962C8B-B14F-4D97-AF65-F5344CB8AC3E}">
        <p14:creationId xmlns:p14="http://schemas.microsoft.com/office/powerpoint/2010/main" val="7722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xml"/><Relationship Id="rId7" Type="http://schemas.openxmlformats.org/officeDocument/2006/relationships/diagramColors" Target="../diagrams/colors1.xml"/><Relationship Id="rId12" Type="http://schemas.openxmlformats.org/officeDocument/2006/relationships/image" Target="../media/image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QuickStyle" Target="../diagrams/quickStyle1.xml"/><Relationship Id="rId11" Type="http://schemas.openxmlformats.org/officeDocument/2006/relationships/image" Target="../media/image4.png"/><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hyperlink" Target="mailto:olgasuad@hotmail.com"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mailto:ofloresc@uaeh.edu.mx" TargetMode="External"/><Relationship Id="rId5"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 t="-2000" r="-2000" b="-2000"/>
          </a:stretch>
        </a:blipFill>
        <a:effectLst/>
      </p:bgPr>
    </p:bg>
    <p:spTree>
      <p:nvGrpSpPr>
        <p:cNvPr id="1" name=""/>
        <p:cNvGrpSpPr/>
        <p:nvPr/>
      </p:nvGrpSpPr>
      <p:grpSpPr>
        <a:xfrm>
          <a:off x="0" y="0"/>
          <a:ext cx="0" cy="0"/>
          <a:chOff x="0" y="0"/>
          <a:chExt cx="0" cy="0"/>
        </a:xfrm>
      </p:grpSpPr>
      <p:pic>
        <p:nvPicPr>
          <p:cNvPr id="3" name="Picture 2" descr="Ya hiciste tu examen para la UAEH y no sabes qué sigue? Chécalo aquí"/>
          <p:cNvPicPr>
            <a:picLocks noChangeAspect="1" noChangeArrowheads="1"/>
          </p:cNvPicPr>
          <p:nvPr/>
        </p:nvPicPr>
        <p:blipFill rotWithShape="1">
          <a:blip r:embed="rId5">
            <a:extLst>
              <a:ext uri="{28A0092B-C50C-407E-A947-70E740481C1C}">
                <a14:useLocalDpi xmlns:a14="http://schemas.microsoft.com/office/drawing/2010/main" val="0"/>
              </a:ext>
            </a:extLst>
          </a:blip>
          <a:srcRect t="7580" b="7708"/>
          <a:stretch/>
        </p:blipFill>
        <p:spPr bwMode="auto">
          <a:xfrm>
            <a:off x="0" y="0"/>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6 Título"/>
          <p:cNvSpPr>
            <a:spLocks noGrp="1"/>
          </p:cNvSpPr>
          <p:nvPr>
            <p:ph type="ctrTitle"/>
          </p:nvPr>
        </p:nvSpPr>
        <p:spPr>
          <a:xfrm>
            <a:off x="623392" y="836712"/>
            <a:ext cx="7772400" cy="2376265"/>
          </a:xfrm>
        </p:spPr>
        <p:txBody>
          <a:bodyPr>
            <a:normAutofit fontScale="90000"/>
          </a:bodyPr>
          <a:lstStyle/>
          <a:p>
            <a:pPr algn="l"/>
            <a:r>
              <a:rPr lang="es-ES" b="1" dirty="0">
                <a:solidFill>
                  <a:srgbClr val="C00000"/>
                </a:solidFill>
                <a:effectLst>
                  <a:outerShdw blurRad="38100" dist="38100" dir="2700000" algn="tl">
                    <a:srgbClr val="000000">
                      <a:alpha val="43137"/>
                    </a:srgbClr>
                  </a:outerShdw>
                </a:effectLst>
              </a:rPr>
              <a:t>T</a:t>
            </a:r>
            <a:r>
              <a:rPr lang="es-ES" b="1" dirty="0">
                <a:solidFill>
                  <a:schemeClr val="bg1"/>
                </a:solidFill>
                <a:effectLst>
                  <a:outerShdw blurRad="38100" dist="38100" dir="2700000" algn="tl">
                    <a:srgbClr val="000000">
                      <a:alpha val="43137"/>
                    </a:srgbClr>
                  </a:outerShdw>
                </a:effectLst>
              </a:rPr>
              <a:t>aller de </a:t>
            </a:r>
            <a:br>
              <a:rPr lang="es-ES" b="1" dirty="0">
                <a:solidFill>
                  <a:schemeClr val="bg1"/>
                </a:solidFill>
                <a:effectLst>
                  <a:outerShdw blurRad="38100" dist="38100" dir="2700000" algn="tl">
                    <a:srgbClr val="000000">
                      <a:alpha val="43137"/>
                    </a:srgbClr>
                  </a:outerShdw>
                </a:effectLst>
              </a:rPr>
            </a:br>
            <a:r>
              <a:rPr lang="es-ES" b="1" dirty="0">
                <a:solidFill>
                  <a:srgbClr val="C00000"/>
                </a:solidFill>
                <a:effectLst>
                  <a:outerShdw blurRad="38100" dist="38100" dir="2700000" algn="tl">
                    <a:srgbClr val="000000">
                      <a:alpha val="43137"/>
                    </a:srgbClr>
                  </a:outerShdw>
                </a:effectLst>
              </a:rPr>
              <a:t>I</a:t>
            </a:r>
            <a:r>
              <a:rPr lang="es-ES" b="1" dirty="0">
                <a:solidFill>
                  <a:schemeClr val="bg1"/>
                </a:solidFill>
                <a:effectLst>
                  <a:outerShdw blurRad="38100" dist="38100" dir="2700000" algn="tl">
                    <a:srgbClr val="000000">
                      <a:alpha val="43137"/>
                    </a:srgbClr>
                  </a:outerShdw>
                </a:effectLst>
              </a:rPr>
              <a:t>nducción a la </a:t>
            </a:r>
            <a:br>
              <a:rPr lang="es-ES" b="1" dirty="0">
                <a:solidFill>
                  <a:schemeClr val="bg1"/>
                </a:solidFill>
                <a:effectLst>
                  <a:outerShdw blurRad="38100" dist="38100" dir="2700000" algn="tl">
                    <a:srgbClr val="000000">
                      <a:alpha val="43137"/>
                    </a:srgbClr>
                  </a:outerShdw>
                </a:effectLst>
              </a:rPr>
            </a:br>
            <a:r>
              <a:rPr lang="es-ES" b="1" dirty="0">
                <a:solidFill>
                  <a:srgbClr val="C00000"/>
                </a:solidFill>
                <a:effectLst>
                  <a:outerShdw blurRad="38100" dist="38100" dir="2700000" algn="tl">
                    <a:srgbClr val="000000">
                      <a:alpha val="43137"/>
                    </a:srgbClr>
                  </a:outerShdw>
                </a:effectLst>
              </a:rPr>
              <a:t>V</a:t>
            </a:r>
            <a:r>
              <a:rPr lang="es-ES" b="1" dirty="0">
                <a:solidFill>
                  <a:schemeClr val="bg1"/>
                </a:solidFill>
                <a:effectLst>
                  <a:outerShdw blurRad="38100" dist="38100" dir="2700000" algn="tl">
                    <a:srgbClr val="000000">
                      <a:alpha val="43137"/>
                    </a:srgbClr>
                  </a:outerShdw>
                </a:effectLst>
              </a:rPr>
              <a:t>ida </a:t>
            </a:r>
            <a:br>
              <a:rPr lang="es-ES" b="1" dirty="0">
                <a:solidFill>
                  <a:schemeClr val="bg1"/>
                </a:solidFill>
                <a:effectLst>
                  <a:outerShdw blurRad="38100" dist="38100" dir="2700000" algn="tl">
                    <a:srgbClr val="000000">
                      <a:alpha val="43137"/>
                    </a:srgbClr>
                  </a:outerShdw>
                </a:effectLst>
              </a:rPr>
            </a:br>
            <a:r>
              <a:rPr lang="es-ES" b="1" dirty="0">
                <a:solidFill>
                  <a:srgbClr val="C00000"/>
                </a:solidFill>
                <a:effectLst>
                  <a:outerShdw blurRad="38100" dist="38100" dir="2700000" algn="tl">
                    <a:srgbClr val="000000">
                      <a:alpha val="43137"/>
                    </a:srgbClr>
                  </a:outerShdw>
                </a:effectLst>
              </a:rPr>
              <a:t>U</a:t>
            </a:r>
            <a:r>
              <a:rPr lang="es-ES" b="1" dirty="0">
                <a:solidFill>
                  <a:schemeClr val="bg1"/>
                </a:solidFill>
                <a:effectLst>
                  <a:outerShdw blurRad="38100" dist="38100" dir="2700000" algn="tl">
                    <a:srgbClr val="000000">
                      <a:alpha val="43137"/>
                    </a:srgbClr>
                  </a:outerShdw>
                </a:effectLst>
              </a:rPr>
              <a:t>niversitaria</a:t>
            </a:r>
            <a:endParaRPr lang="es-MX" b="1" dirty="0">
              <a:solidFill>
                <a:schemeClr val="bg1"/>
              </a:solidFill>
              <a:effectLst>
                <a:outerShdw blurRad="38100" dist="38100" dir="2700000" algn="tl">
                  <a:srgbClr val="000000">
                    <a:alpha val="43137"/>
                  </a:srgbClr>
                </a:outerShdw>
              </a:effectLst>
            </a:endParaRPr>
          </a:p>
        </p:txBody>
      </p:sp>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6093296"/>
            <a:ext cx="1940508" cy="764704"/>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8488" y="188640"/>
            <a:ext cx="1595237" cy="725833"/>
          </a:xfrm>
          <a:prstGeom prst="rect">
            <a:avLst/>
          </a:prstGeom>
        </p:spPr>
      </p:pic>
      <p:pic>
        <p:nvPicPr>
          <p:cNvPr id="2" name="Inspiring and Uplifting Background Music For Videos &amp; Presentations">
            <a:hlinkClick r:id="" action="ppaction://media"/>
          </p:cNvPr>
          <p:cNvPicPr>
            <a:picLocks noChangeAspect="1"/>
          </p:cNvPicPr>
          <p:nvPr>
            <a:audioFile r:link="rId1"/>
            <p:extLst>
              <p:ext uri="{DAA4B4D4-6D71-4841-9C94-3DE7FCFB9230}">
                <p14:media xmlns:p14="http://schemas.microsoft.com/office/powerpoint/2010/main" r:embed="rId2">
                  <p14:trim end="118190.1666"/>
                  <p14:fade out="3000"/>
                </p14:media>
              </p:ext>
            </p:extLst>
          </p:nvPr>
        </p:nvPicPr>
        <p:blipFill>
          <a:blip r:embed="rId8"/>
          <a:stretch>
            <a:fillRect/>
          </a:stretch>
        </p:blipFill>
        <p:spPr>
          <a:xfrm>
            <a:off x="11582401" y="6295012"/>
            <a:ext cx="609600" cy="609600"/>
          </a:xfrm>
          <a:prstGeom prst="rect">
            <a:avLst/>
          </a:prstGeom>
        </p:spPr>
      </p:pic>
    </p:spTree>
    <p:extLst>
      <p:ext uri="{BB962C8B-B14F-4D97-AF65-F5344CB8AC3E}">
        <p14:creationId xmlns:p14="http://schemas.microsoft.com/office/powerpoint/2010/main" val="3392262182"/>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auguran FIS con Congreso Internacional de Enfermería ..."/>
          <p:cNvPicPr>
            <a:picLocks noChangeAspect="1" noChangeArrowheads="1"/>
          </p:cNvPicPr>
          <p:nvPr/>
        </p:nvPicPr>
        <p:blipFill rotWithShape="1">
          <a:blip r:embed="rId2">
            <a:extLst>
              <a:ext uri="{28A0092B-C50C-407E-A947-70E740481C1C}">
                <a14:useLocalDpi xmlns:a14="http://schemas.microsoft.com/office/drawing/2010/main" val="0"/>
              </a:ext>
            </a:extLst>
          </a:blip>
          <a:srcRect r="3982"/>
          <a:stretch/>
        </p:blipFill>
        <p:spPr bwMode="auto">
          <a:xfrm>
            <a:off x="-13328" y="0"/>
            <a:ext cx="1225649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a:spLocks noGrp="1"/>
          </p:cNvSpPr>
          <p:nvPr/>
        </p:nvSpPr>
        <p:spPr bwMode="auto">
          <a:xfrm>
            <a:off x="9720650" y="260648"/>
            <a:ext cx="2471350"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V</a:t>
            </a:r>
            <a:r>
              <a:rPr lang="es-MX" sz="3000" dirty="0" err="1">
                <a:solidFill>
                  <a:prstClr val="white"/>
                </a:solidFill>
                <a:latin typeface="Cambria" panose="02040503050406030204" pitchFamily="18" charset="0"/>
                <a:cs typeface="+mn-cs"/>
              </a:rPr>
              <a:t>isión</a:t>
            </a:r>
            <a:endParaRPr lang="es-MX" sz="3000" dirty="0">
              <a:solidFill>
                <a:prstClr val="white"/>
              </a:solidFill>
              <a:latin typeface="Cambria" panose="02040503050406030204" pitchFamily="18" charset="0"/>
              <a:cs typeface="+mn-cs"/>
            </a:endParaRPr>
          </a:p>
        </p:txBody>
      </p:sp>
      <p:sp>
        <p:nvSpPr>
          <p:cNvPr id="4" name="1 Rectángulo"/>
          <p:cNvSpPr>
            <a:spLocks noChangeArrowheads="1"/>
          </p:cNvSpPr>
          <p:nvPr/>
        </p:nvSpPr>
        <p:spPr bwMode="auto">
          <a:xfrm>
            <a:off x="191344" y="5373216"/>
            <a:ext cx="11809311" cy="1420261"/>
          </a:xfrm>
          <a:prstGeom prst="rect">
            <a:avLst/>
          </a:prstGeom>
          <a:solidFill>
            <a:schemeClr val="bg1">
              <a:alpha val="62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lnSpc>
                <a:spcPct val="150000"/>
              </a:lnSpc>
              <a:spcBef>
                <a:spcPct val="0"/>
              </a:spcBef>
              <a:buFontTx/>
              <a:buNone/>
            </a:pPr>
            <a:r>
              <a:rPr lang="es-MX" altLang="es-MX" sz="2000" b="1" dirty="0">
                <a:solidFill>
                  <a:prstClr val="black"/>
                </a:solidFill>
                <a:latin typeface="Cambria" panose="02040503050406030204" pitchFamily="18" charset="0"/>
              </a:rPr>
              <a:t>sus profesionales egresan con una formación integral, desarrollan competencias genéricas y específicas </a:t>
            </a:r>
            <a:r>
              <a:rPr lang="es-MX" altLang="es-MX" sz="1800" dirty="0">
                <a:solidFill>
                  <a:prstClr val="black"/>
                </a:solidFill>
                <a:latin typeface="Cambria" panose="02040503050406030204" pitchFamily="18" charset="0"/>
              </a:rPr>
              <a:t>de la disciplina que les </a:t>
            </a:r>
            <a:r>
              <a:rPr lang="es-MX" altLang="es-MX" sz="2000" b="1" dirty="0">
                <a:solidFill>
                  <a:prstClr val="black"/>
                </a:solidFill>
                <a:latin typeface="Cambria" panose="02040503050406030204" pitchFamily="18" charset="0"/>
              </a:rPr>
              <a:t>permiten propiciar cambios en el cuidado  del individuo, familia, comunidad o grupo social en situación de salud o enfermedad, </a:t>
            </a:r>
            <a:endParaRPr lang="es-MX" altLang="es-MX" sz="18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2581341971"/>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6978" r="30917"/>
          <a:stretch/>
        </p:blipFill>
        <p:spPr>
          <a:xfrm>
            <a:off x="0" y="0"/>
            <a:ext cx="12177640" cy="7029400"/>
          </a:xfrm>
          <a:prstGeom prst="rect">
            <a:avLst/>
          </a:prstGeom>
        </p:spPr>
      </p:pic>
      <p:sp>
        <p:nvSpPr>
          <p:cNvPr id="3" name="1 Título"/>
          <p:cNvSpPr>
            <a:spLocks noGrp="1"/>
          </p:cNvSpPr>
          <p:nvPr/>
        </p:nvSpPr>
        <p:spPr bwMode="auto">
          <a:xfrm>
            <a:off x="9720650" y="260648"/>
            <a:ext cx="2471350"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V</a:t>
            </a:r>
            <a:r>
              <a:rPr lang="es-MX" sz="3000" dirty="0" err="1">
                <a:solidFill>
                  <a:prstClr val="white"/>
                </a:solidFill>
                <a:latin typeface="Cambria" panose="02040503050406030204" pitchFamily="18" charset="0"/>
                <a:cs typeface="+mn-cs"/>
              </a:rPr>
              <a:t>isión</a:t>
            </a:r>
            <a:endParaRPr lang="es-MX" sz="3000" dirty="0">
              <a:solidFill>
                <a:prstClr val="white"/>
              </a:solidFill>
              <a:latin typeface="Cambria" panose="02040503050406030204" pitchFamily="18" charset="0"/>
              <a:cs typeface="+mn-cs"/>
            </a:endParaRPr>
          </a:p>
        </p:txBody>
      </p:sp>
      <p:sp>
        <p:nvSpPr>
          <p:cNvPr id="4" name="1 Rectángulo"/>
          <p:cNvSpPr>
            <a:spLocks noChangeArrowheads="1"/>
          </p:cNvSpPr>
          <p:nvPr/>
        </p:nvSpPr>
        <p:spPr bwMode="auto">
          <a:xfrm>
            <a:off x="191344" y="5447439"/>
            <a:ext cx="11809311" cy="1431161"/>
          </a:xfrm>
          <a:prstGeom prst="rect">
            <a:avLst/>
          </a:prstGeom>
          <a:solidFill>
            <a:schemeClr val="bg1">
              <a:alpha val="62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lnSpc>
                <a:spcPct val="150000"/>
              </a:lnSpc>
              <a:spcBef>
                <a:spcPct val="0"/>
              </a:spcBef>
              <a:buFontTx/>
              <a:buNone/>
            </a:pPr>
            <a:r>
              <a:rPr lang="es-MX" altLang="es-MX" sz="2000" b="1" dirty="0">
                <a:solidFill>
                  <a:prstClr val="black"/>
                </a:solidFill>
                <a:latin typeface="Cambria" panose="02040503050406030204" pitchFamily="18" charset="0"/>
              </a:rPr>
              <a:t>con una praxis integral, demostrando, independencia y creatividad </a:t>
            </a:r>
            <a:r>
              <a:rPr lang="es-MX" altLang="es-MX" sz="1800" dirty="0">
                <a:solidFill>
                  <a:prstClr val="black"/>
                </a:solidFill>
                <a:latin typeface="Cambria" panose="02040503050406030204" pitchFamily="18" charset="0"/>
              </a:rPr>
              <a:t>en los diferentes escenarios de desarrollo profesional, orientada al mantenimiento de la salud, prevención y atención durante la enfermedad, así como en la rehabilitación en forma equitativa, </a:t>
            </a:r>
            <a:r>
              <a:rPr lang="es-MX" altLang="es-MX" sz="2000" b="1" dirty="0">
                <a:solidFill>
                  <a:prstClr val="black"/>
                </a:solidFill>
                <a:latin typeface="Cambria" panose="02040503050406030204" pitchFamily="18" charset="0"/>
              </a:rPr>
              <a:t>eficiente y de calidad</a:t>
            </a:r>
            <a:r>
              <a:rPr lang="es-MX" altLang="es-MX" sz="1800" dirty="0">
                <a:solidFill>
                  <a:prstClr val="black"/>
                </a:solidFill>
                <a:latin typeface="Cambria" panose="02040503050406030204" pitchFamily="18" charset="0"/>
              </a:rPr>
              <a:t>. </a:t>
            </a:r>
          </a:p>
        </p:txBody>
      </p:sp>
    </p:spTree>
    <p:extLst>
      <p:ext uri="{BB962C8B-B14F-4D97-AF65-F5344CB8AC3E}">
        <p14:creationId xmlns:p14="http://schemas.microsoft.com/office/powerpoint/2010/main" val="74756701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 t="-2000" r="-2000" b="-2000"/>
          </a:stretch>
        </a:blipFill>
        <a:effectLst/>
      </p:bgPr>
    </p:bg>
    <p:spTree>
      <p:nvGrpSpPr>
        <p:cNvPr id="1" name=""/>
        <p:cNvGrpSpPr/>
        <p:nvPr/>
      </p:nvGrpSpPr>
      <p:grpSpPr>
        <a:xfrm>
          <a:off x="0" y="0"/>
          <a:ext cx="0" cy="0"/>
          <a:chOff x="0" y="0"/>
          <a:chExt cx="0" cy="0"/>
        </a:xfrm>
      </p:grpSpPr>
      <p:pic>
        <p:nvPicPr>
          <p:cNvPr id="6146" name="Picture 2" descr="Libros de Psicología que puedes leer online ~ Ángel Rull ..."/>
          <p:cNvPicPr>
            <a:picLocks noChangeAspect="1" noChangeArrowheads="1"/>
          </p:cNvPicPr>
          <p:nvPr/>
        </p:nvPicPr>
        <p:blipFill rotWithShape="1">
          <a:blip r:embed="rId5">
            <a:extLst>
              <a:ext uri="{28A0092B-C50C-407E-A947-70E740481C1C}">
                <a14:useLocalDpi xmlns:a14="http://schemas.microsoft.com/office/drawing/2010/main" val="0"/>
              </a:ext>
            </a:extLst>
          </a:blip>
          <a:srcRect b="14944"/>
          <a:stretch/>
        </p:blipFill>
        <p:spPr bwMode="auto">
          <a:xfrm>
            <a:off x="0" y="11552"/>
            <a:ext cx="12192000" cy="6913341"/>
          </a:xfrm>
          <a:prstGeom prst="rect">
            <a:avLst/>
          </a:prstGeom>
          <a:noFill/>
          <a:extLst>
            <a:ext uri="{909E8E84-426E-40DD-AFC4-6F175D3DCCD1}">
              <a14:hiddenFill xmlns:a14="http://schemas.microsoft.com/office/drawing/2010/main">
                <a:solidFill>
                  <a:srgbClr val="FFFFFF"/>
                </a:solidFill>
              </a14:hiddenFill>
            </a:ext>
          </a:extLst>
        </p:spPr>
      </p:pic>
      <p:sp>
        <p:nvSpPr>
          <p:cNvPr id="6" name="2 Rectángulo">
            <a:extLst>
              <a:ext uri="{FF2B5EF4-FFF2-40B4-BE49-F238E27FC236}">
                <a16:creationId xmlns:a16="http://schemas.microsoft.com/office/drawing/2014/main" id="{8A2386F9-B341-46EC-B847-927211EF44C1}"/>
              </a:ext>
            </a:extLst>
          </p:cNvPr>
          <p:cNvSpPr/>
          <p:nvPr/>
        </p:nvSpPr>
        <p:spPr>
          <a:xfrm>
            <a:off x="335360" y="1844824"/>
            <a:ext cx="6552728" cy="2462213"/>
          </a:xfrm>
          <a:prstGeom prst="rect">
            <a:avLst/>
          </a:prstGeom>
          <a:solidFill>
            <a:schemeClr val="bg1">
              <a:alpha val="44000"/>
            </a:schemeClr>
          </a:solidFill>
        </p:spPr>
        <p:txBody>
          <a:bodyPr wrap="square">
            <a:spAutoFit/>
          </a:bodyPr>
          <a:lstStyle/>
          <a:p>
            <a:r>
              <a:rPr lang="es-MX" sz="2800" dirty="0"/>
              <a:t>Respecto a las horas el plan de estudios cuenta con un total de 6016, clasificadas en: </a:t>
            </a:r>
          </a:p>
          <a:p>
            <a:endParaRPr lang="es-MX" sz="2800" dirty="0"/>
          </a:p>
          <a:p>
            <a:pPr>
              <a:lnSpc>
                <a:spcPct val="150000"/>
              </a:lnSpc>
            </a:pPr>
            <a:r>
              <a:rPr lang="es-MX" sz="2800" b="1" dirty="0"/>
              <a:t>880</a:t>
            </a:r>
            <a:r>
              <a:rPr lang="es-MX" sz="2800" dirty="0"/>
              <a:t> Horas Teóricas, </a:t>
            </a:r>
          </a:p>
        </p:txBody>
      </p:sp>
      <p:pic>
        <p:nvPicPr>
          <p:cNvPr id="4" name="WhatsApp Audio 2020-07-20 at 2.44.55 P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021288"/>
            <a:ext cx="609600" cy="609600"/>
          </a:xfrm>
          <a:prstGeom prst="rect">
            <a:avLst/>
          </a:prstGeom>
        </p:spPr>
      </p:pic>
    </p:spTree>
    <p:extLst>
      <p:ext uri="{BB962C8B-B14F-4D97-AF65-F5344CB8AC3E}">
        <p14:creationId xmlns:p14="http://schemas.microsoft.com/office/powerpoint/2010/main" val="1486169937"/>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t="-2000" r="-2000" b="-2000"/>
          </a:stretch>
        </a:blipFill>
        <a:effectLst/>
      </p:bgPr>
    </p:bg>
    <p:spTree>
      <p:nvGrpSpPr>
        <p:cNvPr id="1" name=""/>
        <p:cNvGrpSpPr/>
        <p:nvPr/>
      </p:nvGrpSpPr>
      <p:grpSpPr>
        <a:xfrm>
          <a:off x="0" y="0"/>
          <a:ext cx="0" cy="0"/>
          <a:chOff x="0" y="0"/>
          <a:chExt cx="0" cy="0"/>
        </a:xfrm>
      </p:grpSpPr>
      <p:pic>
        <p:nvPicPr>
          <p:cNvPr id="6146" name="Picture 2" descr="Libros de Psicología que puedes leer online ~ Ángel Rull ..."/>
          <p:cNvPicPr>
            <a:picLocks noChangeAspect="1" noChangeArrowheads="1"/>
          </p:cNvPicPr>
          <p:nvPr/>
        </p:nvPicPr>
        <p:blipFill rotWithShape="1">
          <a:blip r:embed="rId3">
            <a:extLst>
              <a:ext uri="{28A0092B-C50C-407E-A947-70E740481C1C}">
                <a14:useLocalDpi xmlns:a14="http://schemas.microsoft.com/office/drawing/2010/main" val="0"/>
              </a:ext>
            </a:extLst>
          </a:blip>
          <a:srcRect b="14944"/>
          <a:stretch/>
        </p:blipFill>
        <p:spPr bwMode="auto">
          <a:xfrm>
            <a:off x="0" y="11552"/>
            <a:ext cx="12192000" cy="6913341"/>
          </a:xfrm>
          <a:prstGeom prst="rect">
            <a:avLst/>
          </a:prstGeom>
          <a:noFill/>
          <a:extLst>
            <a:ext uri="{909E8E84-426E-40DD-AFC4-6F175D3DCCD1}">
              <a14:hiddenFill xmlns:a14="http://schemas.microsoft.com/office/drawing/2010/main">
                <a:solidFill>
                  <a:srgbClr val="FFFFFF"/>
                </a:solidFill>
              </a14:hiddenFill>
            </a:ext>
          </a:extLst>
        </p:spPr>
      </p:pic>
      <p:sp>
        <p:nvSpPr>
          <p:cNvPr id="6" name="2 Rectángulo">
            <a:extLst>
              <a:ext uri="{FF2B5EF4-FFF2-40B4-BE49-F238E27FC236}">
                <a16:creationId xmlns:a16="http://schemas.microsoft.com/office/drawing/2014/main" id="{8A2386F9-B341-46EC-B847-927211EF44C1}"/>
              </a:ext>
            </a:extLst>
          </p:cNvPr>
          <p:cNvSpPr/>
          <p:nvPr/>
        </p:nvSpPr>
        <p:spPr>
          <a:xfrm>
            <a:off x="335360" y="1844824"/>
            <a:ext cx="6552728" cy="2610843"/>
          </a:xfrm>
          <a:prstGeom prst="rect">
            <a:avLst/>
          </a:prstGeom>
          <a:solidFill>
            <a:schemeClr val="bg1">
              <a:alpha val="44000"/>
            </a:schemeClr>
          </a:solidFill>
        </p:spPr>
        <p:txBody>
          <a:bodyPr wrap="square">
            <a:spAutoFit/>
          </a:bodyPr>
          <a:lstStyle/>
          <a:p>
            <a:pPr>
              <a:lnSpc>
                <a:spcPct val="150000"/>
              </a:lnSpc>
            </a:pPr>
            <a:r>
              <a:rPr lang="es-MX" sz="2800" b="1" dirty="0"/>
              <a:t>752</a:t>
            </a:r>
            <a:r>
              <a:rPr lang="es-MX" sz="2800" dirty="0"/>
              <a:t> Horas Prácticas, </a:t>
            </a:r>
          </a:p>
          <a:p>
            <a:pPr>
              <a:lnSpc>
                <a:spcPct val="150000"/>
              </a:lnSpc>
            </a:pPr>
            <a:r>
              <a:rPr lang="es-MX" sz="2800" b="1" dirty="0"/>
              <a:t>656</a:t>
            </a:r>
            <a:r>
              <a:rPr lang="es-MX" sz="2800" dirty="0"/>
              <a:t> Horas de Aprendizaje Independiente, </a:t>
            </a:r>
          </a:p>
          <a:p>
            <a:pPr>
              <a:lnSpc>
                <a:spcPct val="150000"/>
              </a:lnSpc>
            </a:pPr>
            <a:r>
              <a:rPr lang="es-MX" sz="2800" b="1" dirty="0"/>
              <a:t>3728</a:t>
            </a:r>
            <a:r>
              <a:rPr lang="es-MX" sz="2800" dirty="0"/>
              <a:t> Horas de Aprendizaje Profesional Supervisado</a:t>
            </a:r>
          </a:p>
        </p:txBody>
      </p:sp>
    </p:spTree>
    <p:extLst>
      <p:ext uri="{BB962C8B-B14F-4D97-AF65-F5344CB8AC3E}">
        <p14:creationId xmlns:p14="http://schemas.microsoft.com/office/powerpoint/2010/main" val="121704855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nvSpPr>
        <p:spPr bwMode="auto">
          <a:xfrm>
            <a:off x="3790137" y="749695"/>
            <a:ext cx="6882713"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Estructura y Organización de Estudios</a:t>
            </a:r>
          </a:p>
        </p:txBody>
      </p:sp>
      <p:sp>
        <p:nvSpPr>
          <p:cNvPr id="4" name="3 Rectángulo"/>
          <p:cNvSpPr/>
          <p:nvPr/>
        </p:nvSpPr>
        <p:spPr>
          <a:xfrm>
            <a:off x="1594400" y="2996952"/>
            <a:ext cx="2195736" cy="2308324"/>
          </a:xfrm>
          <a:prstGeom prst="rect">
            <a:avLst/>
          </a:prstGeom>
        </p:spPr>
        <p:txBody>
          <a:bodyPr wrap="square">
            <a:spAutoFit/>
          </a:bodyPr>
          <a:lstStyle/>
          <a:p>
            <a:pPr algn="just"/>
            <a:r>
              <a:rPr lang="es-MX" b="1" dirty="0"/>
              <a:t>El plan de estudios consta de 10 semestres, con 50 asignaturas de las cuales tres son optativas con un abanico de seis opciones</a:t>
            </a:r>
          </a:p>
        </p:txBody>
      </p:sp>
      <p:sp>
        <p:nvSpPr>
          <p:cNvPr id="6" name="5 Abrir llave"/>
          <p:cNvSpPr/>
          <p:nvPr/>
        </p:nvSpPr>
        <p:spPr>
          <a:xfrm>
            <a:off x="4007768" y="1556792"/>
            <a:ext cx="432048" cy="43924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aphicFrame>
        <p:nvGraphicFramePr>
          <p:cNvPr id="28" name="27 Diagrama"/>
          <p:cNvGraphicFramePr/>
          <p:nvPr>
            <p:extLst>
              <p:ext uri="{D42A27DB-BD31-4B8C-83A1-F6EECF244321}">
                <p14:modId xmlns:p14="http://schemas.microsoft.com/office/powerpoint/2010/main" val="1031847973"/>
              </p:ext>
            </p:extLst>
          </p:nvPr>
        </p:nvGraphicFramePr>
        <p:xfrm>
          <a:off x="4439816" y="177281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WhatsApp Audio 2020-07-20 at 2.44.52 P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76784" y="6264663"/>
            <a:ext cx="609600" cy="609600"/>
          </a:xfrm>
          <a:prstGeom prst="rect">
            <a:avLst/>
          </a:prstGeom>
        </p:spPr>
      </p:pic>
      <p:pic>
        <p:nvPicPr>
          <p:cNvPr id="7" name="Imagen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6093296"/>
            <a:ext cx="1940508" cy="764704"/>
          </a:xfrm>
          <a:prstGeom prst="rect">
            <a:avLst/>
          </a:prstGeom>
        </p:spPr>
      </p:pic>
      <p:pic>
        <p:nvPicPr>
          <p:cNvPr id="8" name="Imagen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8444" y="188640"/>
            <a:ext cx="1595237" cy="725833"/>
          </a:xfrm>
          <a:prstGeom prst="rect">
            <a:avLst/>
          </a:prstGeom>
        </p:spPr>
      </p:pic>
      <p:pic>
        <p:nvPicPr>
          <p:cNvPr id="9" name="Imagen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81925" y="277965"/>
            <a:ext cx="767408" cy="943460"/>
          </a:xfrm>
          <a:prstGeom prst="rect">
            <a:avLst/>
          </a:prstGeom>
        </p:spPr>
      </p:pic>
    </p:spTree>
    <p:extLst>
      <p:ext uri="{BB962C8B-B14F-4D97-AF65-F5344CB8AC3E}">
        <p14:creationId xmlns:p14="http://schemas.microsoft.com/office/powerpoint/2010/main" val="3807927294"/>
      </p:ext>
    </p:extLst>
  </p:cSld>
  <p:clrMapOvr>
    <a:masterClrMapping/>
  </p:clrMapOvr>
  <mc:AlternateContent xmlns:mc="http://schemas.openxmlformats.org/markup-compatibility/2006" xmlns:p14="http://schemas.microsoft.com/office/powerpoint/2010/main">
    <mc:Choice Requires="p14">
      <p:transition spd="med" p14:dur="700" advTm="47000">
        <p:fade/>
      </p:transition>
    </mc:Choice>
    <mc:Fallback xmlns="">
      <p:transition spd="med" advTm="4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1" presetClass="mediacall" presetSubtype="0" fill="hold" nodeType="withEffect">
                                  <p:stCondLst>
                                    <p:cond delay="0"/>
                                  </p:stCondLst>
                                  <p:childTnLst>
                                    <p:cmd type="call" cmd="playFrom(0.0)">
                                      <p:cBhvr>
                                        <p:cTn id="9" dur="46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rección de Promoción Cultural :: Noticias"/>
          <p:cNvPicPr>
            <a:picLocks noChangeAspect="1" noChangeArrowheads="1"/>
          </p:cNvPicPr>
          <p:nvPr/>
        </p:nvPicPr>
        <p:blipFill rotWithShape="1">
          <a:blip r:embed="rId4">
            <a:extLst>
              <a:ext uri="{28A0092B-C50C-407E-A947-70E740481C1C}">
                <a14:useLocalDpi xmlns:a14="http://schemas.microsoft.com/office/drawing/2010/main" val="0"/>
              </a:ext>
            </a:extLst>
          </a:blip>
          <a:srcRect t="14747"/>
          <a:stretch/>
        </p:blipFill>
        <p:spPr bwMode="auto">
          <a:xfrm>
            <a:off x="0" y="-99391"/>
            <a:ext cx="12192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nvSpPr>
        <p:spPr bwMode="auto">
          <a:xfrm>
            <a:off x="5309287" y="289197"/>
            <a:ext cx="6882713"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Estructura y Organización de Estudios</a:t>
            </a:r>
          </a:p>
        </p:txBody>
      </p:sp>
      <p:sp>
        <p:nvSpPr>
          <p:cNvPr id="7" name="6 Rectángulo"/>
          <p:cNvSpPr/>
          <p:nvPr/>
        </p:nvSpPr>
        <p:spPr>
          <a:xfrm>
            <a:off x="263352" y="4765525"/>
            <a:ext cx="11319048" cy="1580689"/>
          </a:xfrm>
          <a:prstGeom prst="rect">
            <a:avLst/>
          </a:prstGeom>
          <a:solidFill>
            <a:schemeClr val="bg1">
              <a:alpha val="64000"/>
            </a:schemeClr>
          </a:solidFill>
        </p:spPr>
        <p:txBody>
          <a:bodyPr wrap="square">
            <a:spAutoFit/>
          </a:bodyPr>
          <a:lstStyle/>
          <a:p>
            <a:pPr marL="457200" indent="-457200" algn="just">
              <a:lnSpc>
                <a:spcPct val="200000"/>
              </a:lnSpc>
              <a:buFont typeface="Wingdings" pitchFamily="2" charset="2"/>
              <a:buChar char="Ø"/>
            </a:pPr>
            <a:r>
              <a:rPr lang="es-MX" sz="2600" dirty="0"/>
              <a:t>Artísticas y Culturales. El Programa Institucional de Actividades Artísticas y Culturales (</a:t>
            </a:r>
            <a:r>
              <a:rPr lang="es-MX" sz="2600" b="1" dirty="0"/>
              <a:t>PIAAC)</a:t>
            </a:r>
          </a:p>
        </p:txBody>
      </p:sp>
      <p:sp>
        <p:nvSpPr>
          <p:cNvPr id="2" name="1 Rectángulo"/>
          <p:cNvSpPr/>
          <p:nvPr/>
        </p:nvSpPr>
        <p:spPr>
          <a:xfrm>
            <a:off x="407368" y="1268760"/>
            <a:ext cx="6768752" cy="830997"/>
          </a:xfrm>
          <a:prstGeom prst="rect">
            <a:avLst/>
          </a:prstGeom>
        </p:spPr>
        <p:txBody>
          <a:bodyPr wrap="square">
            <a:spAutoFit/>
          </a:bodyPr>
          <a:lstStyle/>
          <a:p>
            <a:pPr algn="just">
              <a:lnSpc>
                <a:spcPct val="200000"/>
              </a:lnSpc>
            </a:pPr>
            <a:r>
              <a:rPr lang="es-MX" sz="2400" b="1" dirty="0"/>
              <a:t>Programa Institucional de Actividades</a:t>
            </a:r>
          </a:p>
        </p:txBody>
      </p:sp>
      <p:pic>
        <p:nvPicPr>
          <p:cNvPr id="6" name="WhatsApp Audio 2020-07-20 at 2.44.52 P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45947191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91" fill="hold"/>
                                        <p:tgtEl>
                                          <p:spTgt spid="6"/>
                                        </p:tgtEl>
                                      </p:cBhvr>
                                    </p:cmd>
                                  </p:childTnLst>
                                </p:cTn>
                              </p:par>
                            </p:childTnLst>
                          </p:cTn>
                        </p:par>
                        <p:par>
                          <p:cTn id="7" fill="hold">
                            <p:stCondLst>
                              <p:cond delay="19591"/>
                            </p:stCondLst>
                            <p:childTnLst>
                              <p:par>
                                <p:cTn id="8" presetID="22"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riosidades sobre banderas del mundo que desconocía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86"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nvSpPr>
        <p:spPr bwMode="auto">
          <a:xfrm>
            <a:off x="5309287" y="289197"/>
            <a:ext cx="6882713"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Estructura y Organización de Estudios</a:t>
            </a:r>
          </a:p>
        </p:txBody>
      </p:sp>
      <p:sp>
        <p:nvSpPr>
          <p:cNvPr id="7" name="6 Rectángulo"/>
          <p:cNvSpPr/>
          <p:nvPr/>
        </p:nvSpPr>
        <p:spPr>
          <a:xfrm>
            <a:off x="479376" y="4451394"/>
            <a:ext cx="11377264" cy="2092881"/>
          </a:xfrm>
          <a:prstGeom prst="rect">
            <a:avLst/>
          </a:prstGeom>
          <a:solidFill>
            <a:schemeClr val="bg1">
              <a:alpha val="60000"/>
            </a:schemeClr>
          </a:solidFill>
        </p:spPr>
        <p:txBody>
          <a:bodyPr wrap="square">
            <a:spAutoFit/>
          </a:bodyPr>
          <a:lstStyle/>
          <a:p>
            <a:pPr algn="just"/>
            <a:endParaRPr lang="es-MX" sz="2600" dirty="0"/>
          </a:p>
          <a:p>
            <a:pPr marL="342900" indent="-342900" algn="just">
              <a:buFont typeface="Wingdings" pitchFamily="2" charset="2"/>
              <a:buChar char="Ø"/>
            </a:pPr>
            <a:r>
              <a:rPr lang="es-MX" sz="2600" dirty="0"/>
              <a:t>Programa Institucional de Actividades</a:t>
            </a:r>
          </a:p>
          <a:p>
            <a:pPr algn="just"/>
            <a:r>
              <a:rPr lang="es-MX" sz="2600" dirty="0"/>
              <a:t> de Educación para la Vida Saludable </a:t>
            </a:r>
            <a:r>
              <a:rPr lang="es-MX" sz="2600" b="1" dirty="0"/>
              <a:t>(PIAEVS)</a:t>
            </a:r>
          </a:p>
          <a:p>
            <a:pPr marL="342900" indent="-342900" algn="just">
              <a:lnSpc>
                <a:spcPct val="200000"/>
              </a:lnSpc>
              <a:buFont typeface="Wingdings" pitchFamily="2" charset="2"/>
              <a:buChar char="Ø"/>
            </a:pPr>
            <a:r>
              <a:rPr lang="es-MX" sz="2600" dirty="0"/>
              <a:t> Programa Institucional de Lenguas  </a:t>
            </a:r>
            <a:r>
              <a:rPr lang="es-MX" sz="2600" b="1" dirty="0"/>
              <a:t>(PIL)</a:t>
            </a:r>
          </a:p>
        </p:txBody>
      </p:sp>
      <p:pic>
        <p:nvPicPr>
          <p:cNvPr id="6" name="WhatsApp Audio 2020-07-20 at 2.44.52 P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105309816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91" fill="hold"/>
                                        <p:tgtEl>
                                          <p:spTgt spid="6"/>
                                        </p:tgtEl>
                                      </p:cBhvr>
                                    </p:cmd>
                                  </p:childTnLst>
                                </p:cTn>
                              </p:par>
                              <p:par>
                                <p:cTn id="7" presetID="22" presetClass="entr" presetSubtype="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 y="0"/>
            <a:ext cx="12210089" cy="6858000"/>
          </a:xfrm>
          <a:prstGeom prst="rect">
            <a:avLst/>
          </a:prstGeom>
        </p:spPr>
      </p:pic>
      <p:sp>
        <p:nvSpPr>
          <p:cNvPr id="3" name="1 Título"/>
          <p:cNvSpPr>
            <a:spLocks noGrp="1"/>
          </p:cNvSpPr>
          <p:nvPr/>
        </p:nvSpPr>
        <p:spPr bwMode="auto">
          <a:xfrm>
            <a:off x="8801790" y="260648"/>
            <a:ext cx="3373395"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Perfil de Egreso</a:t>
            </a:r>
          </a:p>
        </p:txBody>
      </p:sp>
      <p:sp>
        <p:nvSpPr>
          <p:cNvPr id="2" name="Rectángulo 1"/>
          <p:cNvSpPr/>
          <p:nvPr/>
        </p:nvSpPr>
        <p:spPr>
          <a:xfrm>
            <a:off x="335360" y="1988840"/>
            <a:ext cx="11449272" cy="1431161"/>
          </a:xfrm>
          <a:prstGeom prst="rect">
            <a:avLst/>
          </a:prstGeom>
          <a:solidFill>
            <a:schemeClr val="bg1">
              <a:alpha val="62000"/>
            </a:schemeClr>
          </a:solidFill>
        </p:spPr>
        <p:txBody>
          <a:bodyPr wrap="square">
            <a:spAutoFit/>
          </a:bodyPr>
          <a:lstStyle/>
          <a:p>
            <a:pPr algn="just">
              <a:lnSpc>
                <a:spcPct val="150000"/>
              </a:lnSpc>
            </a:pPr>
            <a:r>
              <a:rPr lang="es-MX" dirty="0"/>
              <a:t>El egresado de la </a:t>
            </a:r>
            <a:r>
              <a:rPr lang="es-MX" b="1" dirty="0"/>
              <a:t>Licenciatura en Enfermería </a:t>
            </a:r>
            <a:r>
              <a:rPr lang="es-MX" dirty="0"/>
              <a:t>es un profesional de la salud con </a:t>
            </a:r>
            <a:r>
              <a:rPr lang="es-MX" sz="2000" b="1" dirty="0"/>
              <a:t>competencias científico- técnicas, disciplinares y humanistas</a:t>
            </a:r>
            <a:r>
              <a:rPr lang="es-MX" dirty="0"/>
              <a:t> que le permiten dar </a:t>
            </a:r>
            <a:r>
              <a:rPr lang="es-MX" b="1" dirty="0"/>
              <a:t>Cuidado y ayuda a las personas sanas o enfermas en sus diferentes etapas de vida, así como a la familia y comunidad. </a:t>
            </a:r>
          </a:p>
        </p:txBody>
      </p:sp>
      <p:pic>
        <p:nvPicPr>
          <p:cNvPr id="4" name="WhatsApp Audio 2020-07-20 at 2.44.53 P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55190"/>
            <a:ext cx="609600" cy="609600"/>
          </a:xfrm>
          <a:prstGeom prst="rect">
            <a:avLst/>
          </a:prstGeom>
        </p:spPr>
      </p:pic>
    </p:spTree>
    <p:extLst>
      <p:ext uri="{BB962C8B-B14F-4D97-AF65-F5344CB8AC3E}">
        <p14:creationId xmlns:p14="http://schemas.microsoft.com/office/powerpoint/2010/main" val="4175559824"/>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25">
                <p:cTn id="11"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 'enfermera muerte': detenida por intentar matar a 5 bebés c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75185" cy="6865705"/>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a:spLocks noGrp="1"/>
          </p:cNvSpPr>
          <p:nvPr/>
        </p:nvSpPr>
        <p:spPr bwMode="auto">
          <a:xfrm>
            <a:off x="8801790" y="260648"/>
            <a:ext cx="3373395"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Perfil de Egreso</a:t>
            </a:r>
          </a:p>
        </p:txBody>
      </p:sp>
      <p:sp>
        <p:nvSpPr>
          <p:cNvPr id="2" name="Rectángulo 1"/>
          <p:cNvSpPr/>
          <p:nvPr/>
        </p:nvSpPr>
        <p:spPr>
          <a:xfrm>
            <a:off x="335360" y="5229200"/>
            <a:ext cx="11665296" cy="1338828"/>
          </a:xfrm>
          <a:prstGeom prst="rect">
            <a:avLst/>
          </a:prstGeom>
          <a:solidFill>
            <a:schemeClr val="bg1">
              <a:alpha val="56000"/>
            </a:schemeClr>
          </a:solidFill>
        </p:spPr>
        <p:txBody>
          <a:bodyPr wrap="square">
            <a:spAutoFit/>
          </a:bodyPr>
          <a:lstStyle/>
          <a:p>
            <a:pPr algn="just">
              <a:lnSpc>
                <a:spcPct val="150000"/>
              </a:lnSpc>
            </a:pPr>
            <a:r>
              <a:rPr lang="es-MX" b="1" dirty="0"/>
              <a:t>Asume la responsabilidad en la Gestión del cuidado, la función de Educador y de Investigador con una actitud de liderazgo colaborativo  mediante una firme actitud humanística, ética, y responsabilidad legal y capacidad para la toma de decisiones</a:t>
            </a:r>
            <a:r>
              <a:rPr lang="es-MX" dirty="0"/>
              <a:t>. </a:t>
            </a:r>
            <a:endParaRPr lang="es-MX" b="1" dirty="0"/>
          </a:p>
        </p:txBody>
      </p:sp>
    </p:spTree>
    <p:extLst>
      <p:ext uri="{BB962C8B-B14F-4D97-AF65-F5344CB8AC3E}">
        <p14:creationId xmlns:p14="http://schemas.microsoft.com/office/powerpoint/2010/main" val="84545910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t="10134" r="-361" b="12658"/>
          <a:stretch/>
        </p:blipFill>
        <p:spPr>
          <a:xfrm>
            <a:off x="-115166" y="5882"/>
            <a:ext cx="12403854" cy="6852118"/>
          </a:xfrm>
          <a:prstGeom prst="rect">
            <a:avLst/>
          </a:prstGeom>
        </p:spPr>
      </p:pic>
      <p:sp>
        <p:nvSpPr>
          <p:cNvPr id="3" name="1 Título"/>
          <p:cNvSpPr>
            <a:spLocks noGrp="1"/>
          </p:cNvSpPr>
          <p:nvPr/>
        </p:nvSpPr>
        <p:spPr bwMode="auto">
          <a:xfrm>
            <a:off x="8801790" y="260648"/>
            <a:ext cx="3373395"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Perfil de Egreso</a:t>
            </a:r>
          </a:p>
        </p:txBody>
      </p:sp>
      <p:sp>
        <p:nvSpPr>
          <p:cNvPr id="2" name="Rectángulo 1"/>
          <p:cNvSpPr/>
          <p:nvPr/>
        </p:nvSpPr>
        <p:spPr>
          <a:xfrm>
            <a:off x="2063552" y="2845609"/>
            <a:ext cx="9433048" cy="2031325"/>
          </a:xfrm>
          <a:prstGeom prst="rect">
            <a:avLst/>
          </a:prstGeom>
          <a:solidFill>
            <a:schemeClr val="bg1">
              <a:alpha val="74000"/>
            </a:schemeClr>
          </a:solidFill>
        </p:spPr>
        <p:txBody>
          <a:bodyPr wrap="square">
            <a:spAutoFit/>
          </a:bodyPr>
          <a:lstStyle/>
          <a:p>
            <a:pPr algn="just">
              <a:lnSpc>
                <a:spcPct val="150000"/>
              </a:lnSpc>
            </a:pPr>
            <a:r>
              <a:rPr lang="es-MX" sz="2800" dirty="0"/>
              <a:t>Con </a:t>
            </a:r>
            <a:r>
              <a:rPr lang="es-MX" sz="2800" b="1" dirty="0"/>
              <a:t>habilidad teórico </a:t>
            </a:r>
          </a:p>
          <a:p>
            <a:pPr algn="just">
              <a:lnSpc>
                <a:spcPct val="150000"/>
              </a:lnSpc>
            </a:pPr>
            <a:r>
              <a:rPr lang="es-MX" sz="2800" b="1" dirty="0"/>
              <a:t>		práctica </a:t>
            </a:r>
          </a:p>
          <a:p>
            <a:pPr algn="just">
              <a:lnSpc>
                <a:spcPct val="150000"/>
              </a:lnSpc>
            </a:pPr>
            <a:r>
              <a:rPr lang="es-MX" sz="2800" b="1" dirty="0"/>
              <a:t>			en las técnicas específicas de la disciplina</a:t>
            </a:r>
            <a:r>
              <a:rPr lang="es-MX" sz="2800" dirty="0"/>
              <a:t> </a:t>
            </a:r>
            <a:endParaRPr lang="es-MX" sz="2800" b="1" dirty="0"/>
          </a:p>
        </p:txBody>
      </p:sp>
    </p:spTree>
    <p:extLst>
      <p:ext uri="{BB962C8B-B14F-4D97-AF65-F5344CB8AC3E}">
        <p14:creationId xmlns:p14="http://schemas.microsoft.com/office/powerpoint/2010/main" val="306279538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t="-2000" r="-2000" b="-2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9575" b="6425"/>
          <a:stretch/>
        </p:blipFill>
        <p:spPr>
          <a:xfrm>
            <a:off x="-1" y="0"/>
            <a:ext cx="12231667" cy="6858000"/>
          </a:xfrm>
          <a:prstGeom prst="rect">
            <a:avLst/>
          </a:prstGeom>
        </p:spPr>
      </p:pic>
      <p:sp>
        <p:nvSpPr>
          <p:cNvPr id="7" name="6 Título"/>
          <p:cNvSpPr>
            <a:spLocks noGrp="1"/>
          </p:cNvSpPr>
          <p:nvPr>
            <p:ph type="ctrTitle"/>
          </p:nvPr>
        </p:nvSpPr>
        <p:spPr>
          <a:xfrm>
            <a:off x="0" y="2924944"/>
            <a:ext cx="12239330" cy="1008112"/>
          </a:xfrm>
          <a:solidFill>
            <a:schemeClr val="bg1">
              <a:alpha val="40000"/>
            </a:schemeClr>
          </a:solidFill>
        </p:spPr>
        <p:txBody>
          <a:bodyPr>
            <a:normAutofit/>
          </a:bodyPr>
          <a:lstStyle/>
          <a:p>
            <a:pPr algn="l"/>
            <a:r>
              <a:rPr lang="es-ES" b="1" dirty="0">
                <a:solidFill>
                  <a:schemeClr val="bg1"/>
                </a:solidFill>
                <a:effectLst>
                  <a:outerShdw blurRad="38100" dist="38100" dir="2700000" algn="tl">
                    <a:srgbClr val="000000">
                      <a:alpha val="43137"/>
                    </a:srgbClr>
                  </a:outerShdw>
                </a:effectLst>
              </a:rPr>
              <a:t>     ÁREA ACADÉMICA DE ENFEMERÍA</a:t>
            </a:r>
            <a:endParaRPr lang="es-MX" b="1" dirty="0">
              <a:solidFill>
                <a:schemeClr val="bg1"/>
              </a:solidFill>
              <a:effectLst>
                <a:outerShdw blurRad="38100" dist="38100" dir="2700000" algn="tl">
                  <a:srgbClr val="000000">
                    <a:alpha val="43137"/>
                  </a:srgbClr>
                </a:outerShdw>
              </a:effectLst>
            </a:endParaRP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3296"/>
            <a:ext cx="1940508" cy="764704"/>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8488" y="188640"/>
            <a:ext cx="1595237" cy="725833"/>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24592" y="2989596"/>
            <a:ext cx="767408" cy="943460"/>
          </a:xfrm>
          <a:prstGeom prst="rect">
            <a:avLst/>
          </a:prstGeom>
        </p:spPr>
      </p:pic>
    </p:spTree>
    <p:extLst>
      <p:ext uri="{BB962C8B-B14F-4D97-AF65-F5344CB8AC3E}">
        <p14:creationId xmlns:p14="http://schemas.microsoft.com/office/powerpoint/2010/main" val="854656280"/>
      </p:ext>
    </p:extLst>
  </p:cSld>
  <p:clrMapOvr>
    <a:masterClrMapping/>
  </p:clrMapOvr>
  <mc:AlternateContent xmlns:mc="http://schemas.openxmlformats.org/markup-compatibility/2006" xmlns:p14="http://schemas.microsoft.com/office/powerpoint/2010/main">
    <mc:Choice Requires="p14">
      <p:transition p14:dur="300" advClick="0" advTm="3000">
        <p:fade/>
      </p:transition>
    </mc:Choice>
    <mc:Fallback xmlns="">
      <p:transition advClick="0"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493" y="0"/>
            <a:ext cx="12182678" cy="7187780"/>
          </a:xfrm>
          <a:prstGeom prst="rect">
            <a:avLst/>
          </a:prstGeom>
        </p:spPr>
      </p:pic>
      <p:sp>
        <p:nvSpPr>
          <p:cNvPr id="3" name="1 Título"/>
          <p:cNvSpPr>
            <a:spLocks noGrp="1"/>
          </p:cNvSpPr>
          <p:nvPr/>
        </p:nvSpPr>
        <p:spPr bwMode="auto">
          <a:xfrm>
            <a:off x="8801790" y="260648"/>
            <a:ext cx="3373395"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Perfil de Egreso</a:t>
            </a:r>
          </a:p>
        </p:txBody>
      </p:sp>
      <p:sp>
        <p:nvSpPr>
          <p:cNvPr id="2" name="Rectángulo 1"/>
          <p:cNvSpPr/>
          <p:nvPr/>
        </p:nvSpPr>
        <p:spPr>
          <a:xfrm>
            <a:off x="263352" y="5661248"/>
            <a:ext cx="11449272" cy="923330"/>
          </a:xfrm>
          <a:prstGeom prst="rect">
            <a:avLst/>
          </a:prstGeom>
          <a:solidFill>
            <a:schemeClr val="bg1">
              <a:alpha val="60000"/>
            </a:schemeClr>
          </a:solidFill>
        </p:spPr>
        <p:txBody>
          <a:bodyPr wrap="square">
            <a:spAutoFit/>
          </a:bodyPr>
          <a:lstStyle/>
          <a:p>
            <a:pPr algn="just">
              <a:lnSpc>
                <a:spcPct val="150000"/>
              </a:lnSpc>
            </a:pPr>
            <a:r>
              <a:rPr lang="es-MX" b="1" dirty="0"/>
              <a:t>Además poseerá capacidad competitiva a nivel nacional e internacional acorde a las exigencias de globalización de los servicios profesionales en salud, lo que le permitirá proyectar calidad en su quehacer disciplinar</a:t>
            </a:r>
          </a:p>
        </p:txBody>
      </p:sp>
    </p:spTree>
    <p:extLst>
      <p:ext uri="{BB962C8B-B14F-4D97-AF65-F5344CB8AC3E}">
        <p14:creationId xmlns:p14="http://schemas.microsoft.com/office/powerpoint/2010/main" val="29341325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logo enfermeria uae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0496" y="160338"/>
            <a:ext cx="1409328" cy="14028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AutoShape 9" descr="Resultado de imagen para enfermera intelectua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8" name="AutoShape 11" descr="Resultado de imagen para enfermera intelectual"/>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 name="CuadroTexto 1"/>
          <p:cNvSpPr txBox="1"/>
          <p:nvPr/>
        </p:nvSpPr>
        <p:spPr>
          <a:xfrm>
            <a:off x="3753880" y="4758244"/>
            <a:ext cx="4824536" cy="830997"/>
          </a:xfrm>
          <a:prstGeom prst="rect">
            <a:avLst/>
          </a:prstGeom>
          <a:noFill/>
        </p:spPr>
        <p:txBody>
          <a:bodyPr wrap="square" rtlCol="0">
            <a:spAutoFit/>
          </a:bodyPr>
          <a:lstStyle/>
          <a:p>
            <a:endParaRPr lang="es-MX" sz="2400" b="1" dirty="0"/>
          </a:p>
          <a:p>
            <a:r>
              <a:rPr lang="es-MX" sz="2400" b="1" dirty="0"/>
              <a:t>71 7200 ext. 4323 </a:t>
            </a:r>
            <a:r>
              <a:rPr lang="es-MX" sz="2400" b="1" dirty="0" err="1"/>
              <a:t>ICSa</a:t>
            </a:r>
            <a:endParaRPr lang="es-MX" sz="2400" b="1" dirty="0"/>
          </a:p>
        </p:txBody>
      </p:sp>
      <p:pic>
        <p:nvPicPr>
          <p:cNvPr id="3" name="Imagen 2"/>
          <p:cNvPicPr>
            <a:picLocks noChangeAspect="1"/>
          </p:cNvPicPr>
          <p:nvPr/>
        </p:nvPicPr>
        <p:blipFill>
          <a:blip r:embed="rId3"/>
          <a:stretch>
            <a:fillRect/>
          </a:stretch>
        </p:blipFill>
        <p:spPr>
          <a:xfrm>
            <a:off x="2927648" y="1268760"/>
            <a:ext cx="6477000" cy="3581400"/>
          </a:xfrm>
          <a:prstGeom prst="ellipse">
            <a:avLst/>
          </a:prstGeom>
          <a:ln>
            <a:noFill/>
          </a:ln>
          <a:effectLst>
            <a:softEdge rad="112500"/>
          </a:effectLst>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3296"/>
            <a:ext cx="1940508" cy="764704"/>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444" y="188640"/>
            <a:ext cx="1595237" cy="725833"/>
          </a:xfrm>
          <a:prstGeom prst="rect">
            <a:avLst/>
          </a:prstGeom>
        </p:spPr>
      </p:pic>
    </p:spTree>
    <p:extLst>
      <p:ext uri="{BB962C8B-B14F-4D97-AF65-F5344CB8AC3E}">
        <p14:creationId xmlns:p14="http://schemas.microsoft.com/office/powerpoint/2010/main" val="369715435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t="-2000" r="-2000" b="-2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9575" b="6425"/>
          <a:stretch/>
        </p:blipFill>
        <p:spPr>
          <a:xfrm>
            <a:off x="-1" y="0"/>
            <a:ext cx="12231667" cy="6858000"/>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093296"/>
            <a:ext cx="1940508" cy="764704"/>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8488" y="188640"/>
            <a:ext cx="1595237" cy="725833"/>
          </a:xfrm>
          <a:prstGeom prst="rect">
            <a:avLst/>
          </a:prstGeom>
        </p:spPr>
      </p:pic>
      <p:sp>
        <p:nvSpPr>
          <p:cNvPr id="6" name="6 Título"/>
          <p:cNvSpPr txBox="1">
            <a:spLocks/>
          </p:cNvSpPr>
          <p:nvPr/>
        </p:nvSpPr>
        <p:spPr>
          <a:xfrm>
            <a:off x="0" y="2924944"/>
            <a:ext cx="12239330" cy="1008112"/>
          </a:xfrm>
          <a:prstGeom prst="rect">
            <a:avLst/>
          </a:prstGeom>
          <a:solidFill>
            <a:schemeClr val="bg1">
              <a:alpha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b="1" dirty="0">
                <a:solidFill>
                  <a:schemeClr val="bg1"/>
                </a:solidFill>
                <a:effectLst>
                  <a:outerShdw blurRad="38100" dist="38100" dir="2700000" algn="tl">
                    <a:srgbClr val="000000">
                      <a:alpha val="43137"/>
                    </a:srgbClr>
                  </a:outerShdw>
                </a:effectLst>
              </a:rPr>
              <a:t>     LICENCIATURA EN ENFEMERÍA</a:t>
            </a:r>
            <a:endParaRPr lang="es-MX" b="1" dirty="0">
              <a:solidFill>
                <a:schemeClr val="bg1"/>
              </a:solidFill>
              <a:effectLst>
                <a:outerShdw blurRad="38100" dist="38100" dir="2700000" algn="tl">
                  <a:srgbClr val="000000">
                    <a:alpha val="43137"/>
                  </a:srgbClr>
                </a:outerShdw>
              </a:effectLst>
            </a:endParaRPr>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24592" y="2989596"/>
            <a:ext cx="767408" cy="943460"/>
          </a:xfrm>
          <a:prstGeom prst="rect">
            <a:avLst/>
          </a:prstGeom>
        </p:spPr>
      </p:pic>
    </p:spTree>
    <p:extLst>
      <p:ext uri="{BB962C8B-B14F-4D97-AF65-F5344CB8AC3E}">
        <p14:creationId xmlns:p14="http://schemas.microsoft.com/office/powerpoint/2010/main" val="3428926885"/>
      </p:ext>
    </p:extLst>
  </p:cSld>
  <p:clrMapOvr>
    <a:masterClrMapping/>
  </p:clrMapOvr>
  <mc:AlternateContent xmlns:mc="http://schemas.openxmlformats.org/markup-compatibility/2006" xmlns:p14="http://schemas.microsoft.com/office/powerpoint/2010/main">
    <mc:Choice Requires="p14">
      <p:transition p14:dur="300" advClick="0" advTm="3000">
        <p:fade/>
      </p:transition>
    </mc:Choice>
    <mc:Fallback xmlns="">
      <p:transition advClick="0"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 t="-2000" r="-2000" b="-2000"/>
          </a:stretch>
        </a:blipFill>
        <a:effectLst/>
      </p:bgPr>
    </p:bg>
    <p:spTree>
      <p:nvGrpSpPr>
        <p:cNvPr id="1" name=""/>
        <p:cNvGrpSpPr/>
        <p:nvPr/>
      </p:nvGrpSpPr>
      <p:grpSpPr>
        <a:xfrm>
          <a:off x="0" y="0"/>
          <a:ext cx="0" cy="0"/>
          <a:chOff x="0" y="0"/>
          <a:chExt cx="0" cy="0"/>
        </a:xfrm>
      </p:grpSpPr>
      <p:pic>
        <p:nvPicPr>
          <p:cNvPr id="1026" name="Picture 2" descr="Resultado de imagen para logo enfermeria uae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0336" y="134511"/>
            <a:ext cx="1409328" cy="14028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0EB3F9DD-48EC-465B-A2C7-D377ABA01A1C}"/>
              </a:ext>
            </a:extLst>
          </p:cNvPr>
          <p:cNvSpPr>
            <a:spLocks noGrp="1"/>
          </p:cNvSpPr>
          <p:nvPr>
            <p:ph type="ctrTitle"/>
          </p:nvPr>
        </p:nvSpPr>
        <p:spPr>
          <a:xfrm>
            <a:off x="5807969" y="4220289"/>
            <a:ext cx="4618453" cy="1402804"/>
          </a:xfrm>
        </p:spPr>
        <p:txBody>
          <a:bodyPr>
            <a:noAutofit/>
          </a:bodyPr>
          <a:lstStyle/>
          <a:p>
            <a:br>
              <a:rPr lang="es-MX" sz="2400" b="1" dirty="0"/>
            </a:br>
            <a:br>
              <a:rPr lang="es-MX" sz="2400" b="1" dirty="0"/>
            </a:br>
            <a:br>
              <a:rPr lang="es-MX" sz="2400" b="1" dirty="0"/>
            </a:br>
            <a:r>
              <a:rPr lang="es-MX" sz="2400" b="1" dirty="0"/>
              <a:t>MCE Olga Rocío Flores Chávez </a:t>
            </a:r>
            <a:br>
              <a:rPr lang="es-MX" sz="2400" b="1" dirty="0"/>
            </a:br>
            <a:r>
              <a:rPr lang="es-MX" sz="2400" b="1" dirty="0"/>
              <a:t>Coordinadora del Programa Educativo</a:t>
            </a:r>
            <a:br>
              <a:rPr lang="es-MX" sz="2400" b="1" dirty="0"/>
            </a:br>
            <a:br>
              <a:rPr lang="es-MX" sz="2400" b="1" dirty="0"/>
            </a:br>
            <a:r>
              <a:rPr lang="es-MX" sz="2400" b="1" dirty="0"/>
              <a:t>Tel celular 771 221 44 07</a:t>
            </a:r>
            <a:br>
              <a:rPr lang="es-MX" sz="2400" b="1" dirty="0"/>
            </a:br>
            <a:r>
              <a:rPr lang="es-MX" sz="2400" b="1" dirty="0" err="1"/>
              <a:t>e_mail</a:t>
            </a:r>
            <a:r>
              <a:rPr lang="es-MX" sz="2400" b="1" dirty="0"/>
              <a:t> </a:t>
            </a:r>
            <a:r>
              <a:rPr lang="es-MX" sz="2400" b="1" dirty="0">
                <a:hlinkClick r:id="rId6"/>
              </a:rPr>
              <a:t>ofloresc@uaeh.edu.mx</a:t>
            </a:r>
            <a:br>
              <a:rPr lang="es-MX" sz="2400" b="1" dirty="0"/>
            </a:br>
            <a:r>
              <a:rPr lang="es-MX" sz="2400" b="1" dirty="0">
                <a:hlinkClick r:id="rId7"/>
              </a:rPr>
              <a:t>olgasuad@hotmail.com</a:t>
            </a:r>
            <a:br>
              <a:rPr lang="es-MX" sz="2400" b="1" dirty="0"/>
            </a:br>
            <a:endParaRPr lang="es-MX" sz="2400" b="1" dirty="0"/>
          </a:p>
        </p:txBody>
      </p:sp>
      <p:pic>
        <p:nvPicPr>
          <p:cNvPr id="5" name="Imagen 4">
            <a:extLst>
              <a:ext uri="{FF2B5EF4-FFF2-40B4-BE49-F238E27FC236}">
                <a16:creationId xmlns:a16="http://schemas.microsoft.com/office/drawing/2014/main" id="{88B5A300-2639-461D-8C04-08B7CFD2CD91}"/>
              </a:ext>
            </a:extLst>
          </p:cNvPr>
          <p:cNvPicPr>
            <a:picLocks noChangeAspect="1"/>
          </p:cNvPicPr>
          <p:nvPr/>
        </p:nvPicPr>
        <p:blipFill rotWithShape="1">
          <a:blip r:embed="rId8"/>
          <a:srcRect l="21255" t="29655" r="34191" b="20018"/>
          <a:stretch/>
        </p:blipFill>
        <p:spPr>
          <a:xfrm>
            <a:off x="2075727" y="1537314"/>
            <a:ext cx="2724129" cy="4051925"/>
          </a:xfrm>
          <a:prstGeom prst="rect">
            <a:avLst/>
          </a:prstGeom>
        </p:spPr>
      </p:pic>
      <p:pic>
        <p:nvPicPr>
          <p:cNvPr id="2" name="WhatsApp Ptt 2020-07-25 at 3.02.57 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82400" y="6255441"/>
            <a:ext cx="609600" cy="609600"/>
          </a:xfrm>
          <a:prstGeom prst="rect">
            <a:avLst/>
          </a:prstGeom>
        </p:spPr>
      </p:pic>
    </p:spTree>
    <p:extLst>
      <p:ext uri="{BB962C8B-B14F-4D97-AF65-F5344CB8AC3E}">
        <p14:creationId xmlns:p14="http://schemas.microsoft.com/office/powerpoint/2010/main" val="1342387788"/>
      </p:ext>
    </p:extLst>
  </p:cSld>
  <p:clrMapOvr>
    <a:masterClrMapping/>
  </p:clrMapOvr>
  <mc:AlternateContent xmlns:mc="http://schemas.openxmlformats.org/markup-compatibility/2006" xmlns:p14="http://schemas.microsoft.com/office/powerpoint/2010/main">
    <mc:Choice Requires="p14">
      <p:transition spd="med" p14:dur="700" advClick="0" advTm="19050">
        <p:fade/>
      </p:transition>
    </mc:Choice>
    <mc:Fallback xmlns="">
      <p:transition spd="med" advClick="0" advTm="19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Lámpara De Aladino Led De Enfermería, Enfermera, Graduació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656"/>
            <a:ext cx="12192001" cy="6853344"/>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nvSpPr>
        <p:spPr bwMode="auto">
          <a:xfrm>
            <a:off x="9756869" y="476672"/>
            <a:ext cx="2471350"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Misión</a:t>
            </a:r>
          </a:p>
        </p:txBody>
      </p:sp>
      <p:sp>
        <p:nvSpPr>
          <p:cNvPr id="3" name="1 Rectángulo"/>
          <p:cNvSpPr>
            <a:spLocks noChangeArrowheads="1"/>
          </p:cNvSpPr>
          <p:nvPr/>
        </p:nvSpPr>
        <p:spPr bwMode="auto">
          <a:xfrm>
            <a:off x="767408" y="5301208"/>
            <a:ext cx="10225136" cy="1323439"/>
          </a:xfrm>
          <a:prstGeom prst="rect">
            <a:avLst/>
          </a:prstGeom>
          <a:solidFill>
            <a:schemeClr val="bg1">
              <a:alpha val="62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lnSpc>
                <a:spcPct val="200000"/>
              </a:lnSpc>
              <a:spcBef>
                <a:spcPct val="0"/>
              </a:spcBef>
              <a:buFontTx/>
              <a:buNone/>
            </a:pPr>
            <a:r>
              <a:rPr lang="es-MX" altLang="es-MX" sz="2000" b="1" dirty="0">
                <a:solidFill>
                  <a:prstClr val="black"/>
                </a:solidFill>
                <a:latin typeface="Cambria" panose="02040503050406030204" pitchFamily="18" charset="0"/>
              </a:rPr>
              <a:t>Forma profesionistas de enfermería </a:t>
            </a:r>
            <a:r>
              <a:rPr lang="es-MX" altLang="es-MX" sz="2000" dirty="0">
                <a:solidFill>
                  <a:prstClr val="black"/>
                </a:solidFill>
                <a:latin typeface="Cambria" panose="02040503050406030204" pitchFamily="18" charset="0"/>
              </a:rPr>
              <a:t>acorde a las </a:t>
            </a:r>
            <a:r>
              <a:rPr lang="es-MX" altLang="es-MX" sz="2000" b="1" dirty="0">
                <a:solidFill>
                  <a:prstClr val="black"/>
                </a:solidFill>
                <a:latin typeface="Cambria" panose="02040503050406030204" pitchFamily="18" charset="0"/>
              </a:rPr>
              <a:t>exigencias de globalización de los servicios en salud</a:t>
            </a:r>
            <a:r>
              <a:rPr lang="es-MX" altLang="es-MX" sz="2000" dirty="0">
                <a:solidFill>
                  <a:prstClr val="black"/>
                </a:solidFill>
                <a:latin typeface="Cambria" panose="02040503050406030204" pitchFamily="18" charset="0"/>
              </a:rPr>
              <a:t> </a:t>
            </a:r>
            <a:endParaRPr lang="es-MX" altLang="es-MX" sz="2000" b="1" dirty="0">
              <a:solidFill>
                <a:prstClr val="black"/>
              </a:solidFill>
              <a:latin typeface="Cambria" panose="02040503050406030204" pitchFamily="18" charset="0"/>
            </a:endParaRPr>
          </a:p>
        </p:txBody>
      </p:sp>
      <p:pic>
        <p:nvPicPr>
          <p:cNvPr id="2" name="WhatsApp Ptt 2020-07-25 at 3.03.45 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043945741"/>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250"/>
                                        <p:tgtEl>
                                          <p:spTgt spid="3"/>
                                        </p:tgtEl>
                                      </p:cBhvr>
                                    </p:animEffect>
                                  </p:childTnLst>
                                </p:cTn>
                              </p:par>
                            </p:childTnLst>
                          </p:cTn>
                        </p:par>
                        <p:par>
                          <p:cTn id="12" fill="hold">
                            <p:stCondLst>
                              <p:cond delay="2250"/>
                            </p:stCondLst>
                            <p:childTnLst>
                              <p:par>
                                <p:cTn id="13" presetID="1" presetClass="mediacall" presetSubtype="0" fill="hold" nodeType="afterEffect">
                                  <p:stCondLst>
                                    <p:cond delay="0"/>
                                  </p:stCondLst>
                                  <p:childTnLst>
                                    <p:cmd type="call" cmd="playFrom(0.0)">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5" fill="hold" display="0">
                  <p:stCondLst>
                    <p:cond delay="indefinite"/>
                  </p:stCondLst>
                  <p:endCondLst>
                    <p:cond evt="onStopAudio" delay="0">
                      <p:tgtEl>
                        <p:sldTgt/>
                      </p:tgtEl>
                    </p:cond>
                  </p:endCondLst>
                </p:cTn>
                <p:tgtEl>
                  <p:spTgt spid="2"/>
                </p:tgtEl>
              </p:cMediaNode>
            </p:audio>
          </p:childTnLst>
        </p:cTn>
      </p:par>
    </p:tnLst>
    <p:bldLst>
      <p:bldP spid="5"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vención de caídas en hospitalización - Clínica Medellín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nvSpPr>
        <p:spPr bwMode="auto">
          <a:xfrm>
            <a:off x="9709546" y="404664"/>
            <a:ext cx="2471350"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Misión</a:t>
            </a:r>
          </a:p>
        </p:txBody>
      </p:sp>
      <p:sp>
        <p:nvSpPr>
          <p:cNvPr id="3" name="1 Rectángulo"/>
          <p:cNvSpPr>
            <a:spLocks noChangeArrowheads="1"/>
          </p:cNvSpPr>
          <p:nvPr/>
        </p:nvSpPr>
        <p:spPr bwMode="auto">
          <a:xfrm>
            <a:off x="263352" y="5506009"/>
            <a:ext cx="11521280" cy="1323439"/>
          </a:xfrm>
          <a:prstGeom prst="rect">
            <a:avLst/>
          </a:prstGeom>
          <a:solidFill>
            <a:schemeClr val="bg1">
              <a:alpha val="56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lnSpc>
                <a:spcPct val="200000"/>
              </a:lnSpc>
              <a:spcBef>
                <a:spcPct val="0"/>
              </a:spcBef>
              <a:buFontTx/>
              <a:buNone/>
            </a:pPr>
            <a:r>
              <a:rPr lang="es-MX" altLang="es-MX" sz="2000" dirty="0">
                <a:solidFill>
                  <a:prstClr val="black"/>
                </a:solidFill>
                <a:latin typeface="Cambria" panose="02040503050406030204" pitchFamily="18" charset="0"/>
              </a:rPr>
              <a:t>con una proyección futurista y sentido humano que le permite dar respuesta a las demandas del cuidado de la población y su entorno</a:t>
            </a:r>
            <a:endParaRPr lang="es-MX" altLang="es-MX" sz="2000" b="1" dirty="0">
              <a:solidFill>
                <a:prstClr val="black"/>
              </a:solidFill>
              <a:latin typeface="Cambria" panose="02040503050406030204" pitchFamily="18" charset="0"/>
            </a:endParaRPr>
          </a:p>
        </p:txBody>
      </p:sp>
    </p:spTree>
    <p:extLst>
      <p:ext uri="{BB962C8B-B14F-4D97-AF65-F5344CB8AC3E}">
        <p14:creationId xmlns:p14="http://schemas.microsoft.com/office/powerpoint/2010/main" val="602864195"/>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12978" b="11433"/>
          <a:stretch/>
        </p:blipFill>
        <p:spPr>
          <a:xfrm rot="10800000">
            <a:off x="-3784" y="0"/>
            <a:ext cx="12195784" cy="6885384"/>
          </a:xfrm>
          <a:prstGeom prst="rect">
            <a:avLst/>
          </a:prstGeom>
        </p:spPr>
      </p:pic>
      <p:sp>
        <p:nvSpPr>
          <p:cNvPr id="5" name="1 Título"/>
          <p:cNvSpPr>
            <a:spLocks noGrp="1"/>
          </p:cNvSpPr>
          <p:nvPr/>
        </p:nvSpPr>
        <p:spPr bwMode="auto">
          <a:xfrm>
            <a:off x="9720650" y="188640"/>
            <a:ext cx="2471350"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Misión</a:t>
            </a:r>
          </a:p>
        </p:txBody>
      </p:sp>
      <p:sp>
        <p:nvSpPr>
          <p:cNvPr id="3" name="1 Rectángulo"/>
          <p:cNvSpPr>
            <a:spLocks noChangeArrowheads="1"/>
          </p:cNvSpPr>
          <p:nvPr/>
        </p:nvSpPr>
        <p:spPr bwMode="auto">
          <a:xfrm>
            <a:off x="335360" y="4891568"/>
            <a:ext cx="11449272" cy="1938992"/>
          </a:xfrm>
          <a:prstGeom prst="rect">
            <a:avLst/>
          </a:prstGeom>
          <a:solidFill>
            <a:schemeClr val="bg1">
              <a:alpha val="52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lnSpc>
                <a:spcPct val="200000"/>
              </a:lnSpc>
              <a:spcBef>
                <a:spcPct val="0"/>
              </a:spcBef>
              <a:buFontTx/>
              <a:buNone/>
            </a:pPr>
            <a:r>
              <a:rPr lang="es-MX" altLang="es-MX" sz="2000" dirty="0">
                <a:solidFill>
                  <a:prstClr val="black"/>
                </a:solidFill>
                <a:latin typeface="Cambria" panose="02040503050406030204" pitchFamily="18" charset="0"/>
              </a:rPr>
              <a:t>mediante una </a:t>
            </a:r>
            <a:r>
              <a:rPr lang="es-MX" altLang="es-MX" sz="2000" b="1" dirty="0">
                <a:solidFill>
                  <a:prstClr val="black"/>
                </a:solidFill>
                <a:latin typeface="Cambria" panose="02040503050406030204" pitchFamily="18" charset="0"/>
              </a:rPr>
              <a:t>formación integral con académicos que participan en forma disciplinar e  interdisciplinar de calidad  para  propiciar cambios en el cuidado de salud del individuo, familia, comunidad o grupo social</a:t>
            </a:r>
          </a:p>
        </p:txBody>
      </p:sp>
    </p:spTree>
    <p:extLst>
      <p:ext uri="{BB962C8B-B14F-4D97-AF65-F5344CB8AC3E}">
        <p14:creationId xmlns:p14="http://schemas.microsoft.com/office/powerpoint/2010/main" val="102980497"/>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nvSpPr>
        <p:spPr bwMode="auto">
          <a:xfrm>
            <a:off x="9720650" y="332656"/>
            <a:ext cx="2471350"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Misión</a:t>
            </a:r>
          </a:p>
        </p:txBody>
      </p:sp>
      <p:sp>
        <p:nvSpPr>
          <p:cNvPr id="3" name="1 Rectángulo"/>
          <p:cNvSpPr>
            <a:spLocks noChangeArrowheads="1"/>
          </p:cNvSpPr>
          <p:nvPr/>
        </p:nvSpPr>
        <p:spPr bwMode="auto">
          <a:xfrm>
            <a:off x="335360" y="5940853"/>
            <a:ext cx="9842081" cy="61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lnSpc>
                <a:spcPct val="200000"/>
              </a:lnSpc>
              <a:spcBef>
                <a:spcPct val="0"/>
              </a:spcBef>
              <a:buFontTx/>
              <a:buNone/>
            </a:pPr>
            <a:r>
              <a:rPr lang="es-MX" altLang="es-MX" sz="2000" b="1" dirty="0">
                <a:solidFill>
                  <a:prstClr val="black"/>
                </a:solidFill>
                <a:latin typeface="Cambria" panose="02040503050406030204" pitchFamily="18" charset="0"/>
              </a:rPr>
              <a:t>y de esta manera el reconocimiento nacional e internacional.</a:t>
            </a:r>
          </a:p>
        </p:txBody>
      </p:sp>
      <p:pic>
        <p:nvPicPr>
          <p:cNvPr id="1028" name="Picture 4" descr="Emigración mexicana - Wikipedia, la enciclopedia libr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360" y="1213568"/>
            <a:ext cx="11125214" cy="4879480"/>
          </a:xfrm>
          <a:prstGeom prst="rect">
            <a:avLst/>
          </a:prstGeom>
          <a:noFill/>
          <a:effectLst>
            <a:outerShdw blurRad="1270000" dist="50800" dir="5400000" algn="ctr" rotWithShape="0">
              <a:srgbClr val="000000">
                <a:alpha val="3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41941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rinda UAEH curso de inducción al Servicio Social a estudiantes de ..."/>
          <p:cNvPicPr>
            <a:picLocks noChangeAspect="1" noChangeArrowheads="1"/>
          </p:cNvPicPr>
          <p:nvPr/>
        </p:nvPicPr>
        <p:blipFill rotWithShape="1">
          <a:blip r:embed="rId4">
            <a:extLst>
              <a:ext uri="{28A0092B-C50C-407E-A947-70E740481C1C}">
                <a14:useLocalDpi xmlns:a14="http://schemas.microsoft.com/office/drawing/2010/main" val="0"/>
              </a:ext>
            </a:extLst>
          </a:blip>
          <a:srcRect b="10535"/>
          <a:stretch/>
        </p:blipFill>
        <p:spPr bwMode="auto">
          <a:xfrm>
            <a:off x="0" y="0"/>
            <a:ext cx="12248310"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a:spLocks noGrp="1"/>
          </p:cNvSpPr>
          <p:nvPr/>
        </p:nvSpPr>
        <p:spPr bwMode="auto">
          <a:xfrm>
            <a:off x="9720650" y="260648"/>
            <a:ext cx="2471350" cy="561975"/>
          </a:xfrm>
          <a:prstGeom prst="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a:defRPr/>
            </a:pPr>
            <a:r>
              <a:rPr lang="es-MX" sz="3000" dirty="0">
                <a:solidFill>
                  <a:prstClr val="white"/>
                </a:solidFill>
                <a:latin typeface="Cambria" panose="02040503050406030204" pitchFamily="18" charset="0"/>
                <a:cs typeface="+mn-cs"/>
              </a:rPr>
              <a:t>V</a:t>
            </a:r>
            <a:r>
              <a:rPr lang="es-MX" sz="3000" dirty="0" err="1">
                <a:solidFill>
                  <a:prstClr val="white"/>
                </a:solidFill>
                <a:latin typeface="Cambria" panose="02040503050406030204" pitchFamily="18" charset="0"/>
                <a:cs typeface="+mn-cs"/>
              </a:rPr>
              <a:t>isión</a:t>
            </a:r>
            <a:endParaRPr lang="es-MX" sz="3000" dirty="0">
              <a:solidFill>
                <a:prstClr val="white"/>
              </a:solidFill>
              <a:latin typeface="Cambria" panose="02040503050406030204" pitchFamily="18" charset="0"/>
              <a:cs typeface="+mn-cs"/>
            </a:endParaRPr>
          </a:p>
        </p:txBody>
      </p:sp>
      <p:sp>
        <p:nvSpPr>
          <p:cNvPr id="4" name="1 Rectángulo"/>
          <p:cNvSpPr>
            <a:spLocks noChangeArrowheads="1"/>
          </p:cNvSpPr>
          <p:nvPr/>
        </p:nvSpPr>
        <p:spPr bwMode="auto">
          <a:xfrm>
            <a:off x="90857" y="5659614"/>
            <a:ext cx="11809311" cy="923330"/>
          </a:xfrm>
          <a:prstGeom prst="rect">
            <a:avLst/>
          </a:prstGeom>
          <a:solidFill>
            <a:schemeClr val="bg1">
              <a:alpha val="62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lnSpc>
                <a:spcPct val="150000"/>
              </a:lnSpc>
              <a:spcBef>
                <a:spcPct val="0"/>
              </a:spcBef>
              <a:buFontTx/>
              <a:buNone/>
            </a:pPr>
            <a:r>
              <a:rPr lang="es-MX" altLang="es-MX" sz="1800" dirty="0">
                <a:solidFill>
                  <a:prstClr val="black"/>
                </a:solidFill>
                <a:latin typeface="Cambria" panose="02040503050406030204" pitchFamily="18" charset="0"/>
              </a:rPr>
              <a:t>Para el año 2020 el programa educativo de la Licenciatura en Enfermería de la Universidad Autónoma del Estado de Hidalgo es reconocido como líder en la formación de recursos humanos en enfermería</a:t>
            </a:r>
          </a:p>
        </p:txBody>
      </p:sp>
      <p:pic>
        <p:nvPicPr>
          <p:cNvPr id="2" name="WhatsApp Ptt 2020-07-25 at 3.04.31 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1240799108"/>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250"/>
                                        <p:tgtEl>
                                          <p:spTgt spid="4"/>
                                        </p:tgtEl>
                                      </p:cBhvr>
                                    </p:animEffect>
                                  </p:childTnLst>
                                </p:cTn>
                              </p:par>
                              <p:par>
                                <p:cTn id="12" presetID="1" presetClass="mediacall" presetSubtype="0" fill="hold" nodeType="withEffect">
                                  <p:stCondLst>
                                    <p:cond delay="0"/>
                                  </p:stCondLst>
                                  <p:childTnLst>
                                    <p:cmd type="call" cmd="playFrom(0.0)">
                                      <p:cBhvr>
                                        <p:cTn id="1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mute="1" numSld="11">
                <p:cTn id="14" fill="hold"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Lst>
  </p:timing>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814</TotalTime>
  <Words>589</Words>
  <Application>Microsoft Office PowerPoint</Application>
  <PresentationFormat>Panorámica</PresentationFormat>
  <Paragraphs>50</Paragraphs>
  <Slides>21</Slides>
  <Notes>0</Notes>
  <HiddenSlides>0</HiddenSlides>
  <MMClips>9</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Calibri</vt:lpstr>
      <vt:lpstr>Calibri Light</vt:lpstr>
      <vt:lpstr>Cambria</vt:lpstr>
      <vt:lpstr>Wingdings</vt:lpstr>
      <vt:lpstr>1_Tema de Office</vt:lpstr>
      <vt:lpstr>Taller de  Inducción a la  Vida  Universitaria</vt:lpstr>
      <vt:lpstr>     ÁREA ACADÉMICA DE ENFEMERÍA</vt:lpstr>
      <vt:lpstr>Presentación de PowerPoint</vt:lpstr>
      <vt:lpstr>   MCE Olga Rocío Flores Chávez  Coordinadora del Programa Educativo  Tel celular 771 221 44 07 e_mail ofloresc@uaeh.edu.mx olgasuad@hotmail.com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GP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ÁREA ACADÉMICA DE ENFEMERÍA</dc:title>
  <dc:creator>ICSA</dc:creator>
  <cp:lastModifiedBy>Abel</cp:lastModifiedBy>
  <cp:revision>43</cp:revision>
  <dcterms:created xsi:type="dcterms:W3CDTF">2019-06-10T19:59:43Z</dcterms:created>
  <dcterms:modified xsi:type="dcterms:W3CDTF">2020-07-27T22:32:57Z</dcterms:modified>
</cp:coreProperties>
</file>