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621C"/>
    <a:srgbClr val="E34623"/>
    <a:srgbClr val="F19100"/>
    <a:srgbClr val="FFE4CC"/>
    <a:srgbClr val="901817"/>
    <a:srgbClr val="F8B58A"/>
    <a:srgbClr val="BB0D17"/>
    <a:srgbClr val="928E8E"/>
    <a:srgbClr val="D7D5D5"/>
    <a:srgbClr val="DEA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94660"/>
  </p:normalViewPr>
  <p:slideViewPr>
    <p:cSldViewPr snapToGrid="0">
      <p:cViewPr varScale="1">
        <p:scale>
          <a:sx n="61" d="100"/>
          <a:sy n="61" d="100"/>
        </p:scale>
        <p:origin x="16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2A71-7E8F-4A7A-9A28-3A7B8409AAC7}" type="datetimeFigureOut">
              <a:rPr lang="es-MX" smtClean="0"/>
              <a:t>25/06/2025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295C-AACC-425B-A1D1-F6BB8EC82A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9203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2A71-7E8F-4A7A-9A28-3A7B8409AAC7}" type="datetimeFigureOut">
              <a:rPr lang="es-MX" smtClean="0"/>
              <a:t>25/06/2025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295C-AACC-425B-A1D1-F6BB8EC82A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1015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2A71-7E8F-4A7A-9A28-3A7B8409AAC7}" type="datetimeFigureOut">
              <a:rPr lang="es-MX" smtClean="0"/>
              <a:t>25/06/2025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295C-AACC-425B-A1D1-F6BB8EC82A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7601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2A71-7E8F-4A7A-9A28-3A7B8409AAC7}" type="datetimeFigureOut">
              <a:rPr lang="es-MX" smtClean="0"/>
              <a:t>25/06/2025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295C-AACC-425B-A1D1-F6BB8EC82A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78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2A71-7E8F-4A7A-9A28-3A7B8409AAC7}" type="datetimeFigureOut">
              <a:rPr lang="es-MX" smtClean="0"/>
              <a:t>25/06/2025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295C-AACC-425B-A1D1-F6BB8EC82A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1292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2A71-7E8F-4A7A-9A28-3A7B8409AAC7}" type="datetimeFigureOut">
              <a:rPr lang="es-MX" smtClean="0"/>
              <a:t>25/06/2025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295C-AACC-425B-A1D1-F6BB8EC82A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92051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2A71-7E8F-4A7A-9A28-3A7B8409AAC7}" type="datetimeFigureOut">
              <a:rPr lang="es-MX" smtClean="0"/>
              <a:t>25/06/2025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295C-AACC-425B-A1D1-F6BB8EC82A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6889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2A71-7E8F-4A7A-9A28-3A7B8409AAC7}" type="datetimeFigureOut">
              <a:rPr lang="es-MX" smtClean="0"/>
              <a:t>25/06/2025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295C-AACC-425B-A1D1-F6BB8EC82A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0041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2A71-7E8F-4A7A-9A28-3A7B8409AAC7}" type="datetimeFigureOut">
              <a:rPr lang="es-MX" smtClean="0"/>
              <a:t>25/06/2025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295C-AACC-425B-A1D1-F6BB8EC82A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1254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2A71-7E8F-4A7A-9A28-3A7B8409AAC7}" type="datetimeFigureOut">
              <a:rPr lang="es-MX" smtClean="0"/>
              <a:t>25/06/2025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295C-AACC-425B-A1D1-F6BB8EC82A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8767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F2A71-7E8F-4A7A-9A28-3A7B8409AAC7}" type="datetimeFigureOut">
              <a:rPr lang="es-MX" smtClean="0"/>
              <a:t>25/06/2025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B295C-AACC-425B-A1D1-F6BB8EC82A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0640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F2A71-7E8F-4A7A-9A28-3A7B8409AAC7}" type="datetimeFigureOut">
              <a:rPr lang="es-MX" smtClean="0"/>
              <a:t>25/06/2025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B295C-AACC-425B-A1D1-F6BB8EC82AE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6842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msausedos@gmail.com" TargetMode="External"/><Relationship Id="rId2" Type="http://schemas.openxmlformats.org/officeDocument/2006/relationships/hyperlink" Target="mailto:sausedo@uaeh.edu.mx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upo 32">
            <a:extLst>
              <a:ext uri="{FF2B5EF4-FFF2-40B4-BE49-F238E27FC236}">
                <a16:creationId xmlns:a16="http://schemas.microsoft.com/office/drawing/2014/main" id="{7B5F44C6-14D6-B872-CDB3-8B35A0DE415C}"/>
              </a:ext>
            </a:extLst>
          </p:cNvPr>
          <p:cNvGrpSpPr/>
          <p:nvPr/>
        </p:nvGrpSpPr>
        <p:grpSpPr>
          <a:xfrm>
            <a:off x="2463207" y="431064"/>
            <a:ext cx="4684353" cy="618882"/>
            <a:chOff x="2130892" y="2830139"/>
            <a:chExt cx="5747848" cy="1231392"/>
          </a:xfrm>
          <a:solidFill>
            <a:srgbClr val="FFE4CC"/>
          </a:solidFill>
        </p:grpSpPr>
        <p:sp>
          <p:nvSpPr>
            <p:cNvPr id="30" name="Rectángulo 29">
              <a:extLst>
                <a:ext uri="{FF2B5EF4-FFF2-40B4-BE49-F238E27FC236}">
                  <a16:creationId xmlns:a16="http://schemas.microsoft.com/office/drawing/2014/main" id="{3BF40211-31F7-B0D5-C72A-484CD291E16C}"/>
                </a:ext>
              </a:extLst>
            </p:cNvPr>
            <p:cNvSpPr/>
            <p:nvPr/>
          </p:nvSpPr>
          <p:spPr>
            <a:xfrm>
              <a:off x="2724912" y="2830139"/>
              <a:ext cx="4559808" cy="1231392"/>
            </a:xfrm>
            <a:prstGeom prst="rect">
              <a:avLst/>
            </a:prstGeom>
            <a:grpFill/>
            <a:ln>
              <a:solidFill>
                <a:srgbClr val="FFE4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Helvetica" panose="020B0403020202020204" pitchFamily="34" charset="0"/>
              </a:endParaRPr>
            </a:p>
          </p:txBody>
        </p:sp>
        <p:sp>
          <p:nvSpPr>
            <p:cNvPr id="31" name="Elipse 30">
              <a:extLst>
                <a:ext uri="{FF2B5EF4-FFF2-40B4-BE49-F238E27FC236}">
                  <a16:creationId xmlns:a16="http://schemas.microsoft.com/office/drawing/2014/main" id="{D3E95C39-77FA-A9A5-DE8E-CB2B55E80B08}"/>
                </a:ext>
              </a:extLst>
            </p:cNvPr>
            <p:cNvSpPr/>
            <p:nvPr/>
          </p:nvSpPr>
          <p:spPr>
            <a:xfrm>
              <a:off x="2130892" y="2830139"/>
              <a:ext cx="1188040" cy="1231392"/>
            </a:xfrm>
            <a:prstGeom prst="ellipse">
              <a:avLst/>
            </a:prstGeom>
            <a:grpFill/>
            <a:ln>
              <a:solidFill>
                <a:srgbClr val="FFE4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Helvetica" panose="020B0403020202020204" pitchFamily="34" charset="0"/>
              </a:endParaRPr>
            </a:p>
          </p:txBody>
        </p:sp>
        <p:sp>
          <p:nvSpPr>
            <p:cNvPr id="32" name="Elipse 31">
              <a:extLst>
                <a:ext uri="{FF2B5EF4-FFF2-40B4-BE49-F238E27FC236}">
                  <a16:creationId xmlns:a16="http://schemas.microsoft.com/office/drawing/2014/main" id="{FC1EC968-E873-0CB6-B370-74630E51B8BE}"/>
                </a:ext>
              </a:extLst>
            </p:cNvPr>
            <p:cNvSpPr/>
            <p:nvPr/>
          </p:nvSpPr>
          <p:spPr>
            <a:xfrm>
              <a:off x="6690700" y="2830139"/>
              <a:ext cx="1188040" cy="1231392"/>
            </a:xfrm>
            <a:prstGeom prst="ellipse">
              <a:avLst/>
            </a:prstGeom>
            <a:grpFill/>
            <a:ln>
              <a:solidFill>
                <a:srgbClr val="FFE4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Helvetica" panose="020B0403020202020204" pitchFamily="34" charset="0"/>
              </a:endParaRPr>
            </a:p>
          </p:txBody>
        </p:sp>
      </p:grpSp>
      <p:sp>
        <p:nvSpPr>
          <p:cNvPr id="5" name="Rectángulo 4">
            <a:extLst>
              <a:ext uri="{FF2B5EF4-FFF2-40B4-BE49-F238E27FC236}">
                <a16:creationId xmlns:a16="http://schemas.microsoft.com/office/drawing/2014/main" id="{48A4E915-012F-7433-B388-89CF67C12237}"/>
              </a:ext>
            </a:extLst>
          </p:cNvPr>
          <p:cNvSpPr/>
          <p:nvPr/>
        </p:nvSpPr>
        <p:spPr>
          <a:xfrm>
            <a:off x="0" y="2336177"/>
            <a:ext cx="2106592" cy="6823063"/>
          </a:xfrm>
          <a:prstGeom prst="rect">
            <a:avLst/>
          </a:prstGeom>
          <a:solidFill>
            <a:srgbClr val="E34623"/>
          </a:solidFill>
          <a:ln>
            <a:solidFill>
              <a:srgbClr val="E346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MX" sz="1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1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1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1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1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1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</p:txBody>
      </p:sp>
      <p:sp>
        <p:nvSpPr>
          <p:cNvPr id="29" name="Elipse 28">
            <a:extLst>
              <a:ext uri="{FF2B5EF4-FFF2-40B4-BE49-F238E27FC236}">
                <a16:creationId xmlns:a16="http://schemas.microsoft.com/office/drawing/2014/main" id="{DED422D6-9299-6B94-E206-C02B5B2175A1}"/>
              </a:ext>
            </a:extLst>
          </p:cNvPr>
          <p:cNvSpPr/>
          <p:nvPr/>
        </p:nvSpPr>
        <p:spPr>
          <a:xfrm>
            <a:off x="-7282" y="1294236"/>
            <a:ext cx="2113863" cy="2106592"/>
          </a:xfrm>
          <a:prstGeom prst="ellipse">
            <a:avLst/>
          </a:prstGeom>
          <a:solidFill>
            <a:srgbClr val="E34623"/>
          </a:solidFill>
          <a:ln>
            <a:solidFill>
              <a:srgbClr val="E346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Helvetica" panose="020B0403020202020204" pitchFamily="34" charset="0"/>
            </a:endParaRP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B8972D52-D06E-5F39-720C-E4C622251EC9}"/>
              </a:ext>
            </a:extLst>
          </p:cNvPr>
          <p:cNvSpPr/>
          <p:nvPr/>
        </p:nvSpPr>
        <p:spPr>
          <a:xfrm>
            <a:off x="-1" y="4251331"/>
            <a:ext cx="2106589" cy="273023"/>
          </a:xfrm>
          <a:prstGeom prst="rect">
            <a:avLst/>
          </a:prstGeom>
          <a:solidFill>
            <a:srgbClr val="BB0D17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MX" sz="1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1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1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1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1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1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01063660-90F4-4D59-99C1-43A4D5BF65E4}"/>
              </a:ext>
            </a:extLst>
          </p:cNvPr>
          <p:cNvSpPr/>
          <p:nvPr/>
        </p:nvSpPr>
        <p:spPr>
          <a:xfrm>
            <a:off x="-1" y="6499988"/>
            <a:ext cx="2106589" cy="273023"/>
          </a:xfrm>
          <a:prstGeom prst="rect">
            <a:avLst/>
          </a:prstGeom>
          <a:solidFill>
            <a:srgbClr val="BB0D17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MX" sz="1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1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1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1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1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1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pPr algn="just"/>
            <a:endParaRPr lang="es-MX" sz="2000" dirty="0">
              <a:solidFill>
                <a:schemeClr val="bg1"/>
              </a:solidFill>
              <a:latin typeface="Helvetica" panose="020B0403020202020204" pitchFamily="34" charset="0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D4183D17-DC13-D170-0335-99D5AB18453D}"/>
              </a:ext>
            </a:extLst>
          </p:cNvPr>
          <p:cNvSpPr txBox="1"/>
          <p:nvPr/>
        </p:nvSpPr>
        <p:spPr>
          <a:xfrm>
            <a:off x="-10" y="3271714"/>
            <a:ext cx="21065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solidFill>
                  <a:schemeClr val="bg1"/>
                </a:solidFill>
                <a:latin typeface="Helvetica" panose="020B0403020202020204" pitchFamily="34" charset="0"/>
              </a:rPr>
              <a:t>DR. JOSÉ MANUEL SAUSEDO SOLORIO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FCBD95F-D007-76BD-0717-2BE79B44E3AA}"/>
              </a:ext>
            </a:extLst>
          </p:cNvPr>
          <p:cNvSpPr txBox="1"/>
          <p:nvPr/>
        </p:nvSpPr>
        <p:spPr>
          <a:xfrm>
            <a:off x="2463207" y="486590"/>
            <a:ext cx="46843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900" dirty="0">
                <a:latin typeface="Helvetica" panose="020B0403020202020204" pitchFamily="34" charset="0"/>
              </a:rPr>
              <a:t>Profesor investigador de tiempo completo en la licenciatura en ……………………………………………………………………………………………………………………………………………..</a:t>
            </a:r>
            <a:endParaRPr lang="es-MX" sz="900" dirty="0">
              <a:latin typeface="Helvetica" panose="020B0403020202020204" pitchFamily="34" charset="0"/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0F80BC8E-8177-4D37-0321-4E733B00DF4B}"/>
              </a:ext>
            </a:extLst>
          </p:cNvPr>
          <p:cNvSpPr txBox="1"/>
          <p:nvPr/>
        </p:nvSpPr>
        <p:spPr>
          <a:xfrm>
            <a:off x="0" y="4251331"/>
            <a:ext cx="2106592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>
                <a:solidFill>
                  <a:schemeClr val="bg1"/>
                </a:solidFill>
                <a:latin typeface="Helvetica" panose="020B0403020202020204" pitchFamily="34" charset="0"/>
              </a:rPr>
              <a:t>PERFIL:</a:t>
            </a:r>
          </a:p>
          <a:p>
            <a:endParaRPr lang="es-MX" sz="1200" b="1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r>
              <a:rPr lang="es-MX" sz="1000" b="1" dirty="0">
                <a:solidFill>
                  <a:schemeClr val="bg1"/>
                </a:solidFill>
                <a:latin typeface="Helvetica" panose="020B0403020202020204" pitchFamily="34" charset="0"/>
              </a:rPr>
              <a:t>Nacionalidad y origen:</a:t>
            </a:r>
            <a:r>
              <a:rPr lang="es-MX" sz="1000" dirty="0">
                <a:solidFill>
                  <a:schemeClr val="bg1"/>
                </a:solidFill>
                <a:latin typeface="Helvetica" panose="020B0403020202020204" pitchFamily="34" charset="0"/>
              </a:rPr>
              <a:t> </a:t>
            </a:r>
            <a:r>
              <a:rPr lang="en-US" sz="1000" dirty="0" err="1" smtClean="0">
                <a:solidFill>
                  <a:schemeClr val="bg1"/>
                </a:solidFill>
                <a:latin typeface="Helvetica" panose="020B0403020202020204" pitchFamily="34" charset="0"/>
              </a:rPr>
              <a:t>Mexicano</a:t>
            </a:r>
            <a:r>
              <a:rPr lang="en-US" sz="1000" dirty="0" smtClean="0">
                <a:solidFill>
                  <a:schemeClr val="bg1"/>
                </a:solidFill>
                <a:latin typeface="Helvetica" panose="020B0403020202020204" pitchFamily="34" charset="0"/>
              </a:rPr>
              <a:t>, Michoacán.</a:t>
            </a:r>
            <a:endParaRPr lang="en-US" sz="1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endParaRPr lang="es-ES" sz="1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r>
              <a:rPr lang="es-ES" sz="1000" b="1" dirty="0">
                <a:solidFill>
                  <a:schemeClr val="bg1"/>
                </a:solidFill>
                <a:latin typeface="Helvetica" panose="020B0403020202020204" pitchFamily="34" charset="0"/>
              </a:rPr>
              <a:t>E-mail: </a:t>
            </a:r>
          </a:p>
          <a:p>
            <a:r>
              <a:rPr lang="en-US" sz="1000" dirty="0" smtClean="0">
                <a:solidFill>
                  <a:schemeClr val="bg1"/>
                </a:solidFill>
                <a:latin typeface="Helvetica" panose="020B0403020202020204" pitchFamily="34" charset="0"/>
                <a:hlinkClick r:id="rId2"/>
              </a:rPr>
              <a:t>sausedo@uaeh.edu.mx</a:t>
            </a:r>
            <a:endParaRPr lang="en-US" sz="1000" dirty="0" smtClean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r>
              <a:rPr lang="en-US" sz="1000" dirty="0" smtClean="0">
                <a:solidFill>
                  <a:schemeClr val="bg1"/>
                </a:solidFill>
                <a:latin typeface="Helvetica" panose="020B0403020202020204" pitchFamily="34" charset="0"/>
                <a:hlinkClick r:id="rId3"/>
              </a:rPr>
              <a:t>jmsausedos@gmail.com</a:t>
            </a:r>
            <a:endParaRPr lang="en-US" sz="1000" dirty="0" smtClean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endParaRPr lang="es-ES" sz="1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r>
              <a:rPr lang="es-ES" sz="1000" b="1" dirty="0">
                <a:solidFill>
                  <a:schemeClr val="bg1"/>
                </a:solidFill>
                <a:latin typeface="Helvetica" panose="020B0403020202020204" pitchFamily="34" charset="0"/>
              </a:rPr>
              <a:t>Teléfono: </a:t>
            </a:r>
          </a:p>
          <a:p>
            <a:r>
              <a:rPr lang="en-US" sz="1000" dirty="0" smtClean="0">
                <a:solidFill>
                  <a:schemeClr val="bg1"/>
                </a:solidFill>
                <a:latin typeface="Helvetica" panose="020B0403020202020204" pitchFamily="34" charset="0"/>
              </a:rPr>
              <a:t>7717172000</a:t>
            </a:r>
            <a:endParaRPr lang="en-US" sz="1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endParaRPr lang="en-US" sz="1000" dirty="0">
              <a:solidFill>
                <a:schemeClr val="bg1"/>
              </a:solidFill>
              <a:latin typeface="Helvetica" panose="020B0403020202020204" pitchFamily="34" charset="0"/>
            </a:endParaRPr>
          </a:p>
          <a:p>
            <a:endParaRPr lang="es-MX" sz="1000" dirty="0">
              <a:solidFill>
                <a:schemeClr val="bg1"/>
              </a:solidFill>
              <a:latin typeface="Helvetica" panose="020B0403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6C20F9A6-1C77-43BD-7363-B5058BE1B7E4}"/>
              </a:ext>
            </a:extLst>
          </p:cNvPr>
          <p:cNvSpPr txBox="1"/>
          <p:nvPr/>
        </p:nvSpPr>
        <p:spPr>
          <a:xfrm>
            <a:off x="0" y="6496012"/>
            <a:ext cx="2106592" cy="14927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>
                <a:solidFill>
                  <a:schemeClr val="bg1"/>
                </a:solidFill>
                <a:latin typeface="Helvetica" panose="020B0403020202020204" pitchFamily="34" charset="0"/>
              </a:rPr>
              <a:t>FORMACIÓN ACADÉMICA: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000" dirty="0">
                <a:solidFill>
                  <a:schemeClr val="bg1"/>
                </a:solidFill>
                <a:latin typeface="Helvetica" panose="020B0403020202020204" pitchFamily="34" charset="0"/>
              </a:rPr>
              <a:t>•	Doctorado en Ciencias Especialidad en Óptica, CIO-U. de </a:t>
            </a:r>
            <a:r>
              <a:rPr lang="es-MX" sz="1000" dirty="0" err="1">
                <a:solidFill>
                  <a:schemeClr val="bg1"/>
                </a:solidFill>
                <a:latin typeface="Helvetica" panose="020B0403020202020204" pitchFamily="34" charset="0"/>
              </a:rPr>
              <a:t>Gto</a:t>
            </a:r>
            <a:r>
              <a:rPr lang="es-MX" sz="1000" dirty="0">
                <a:solidFill>
                  <a:schemeClr val="bg1"/>
                </a:solidFill>
                <a:latin typeface="Helvetica" panose="020B0403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000" dirty="0">
                <a:solidFill>
                  <a:schemeClr val="bg1"/>
                </a:solidFill>
                <a:latin typeface="Helvetica" panose="020B0403020202020204" pitchFamily="34" charset="0"/>
              </a:rPr>
              <a:t>•	Maestría en Ciencias Computacionales, ITESM-MTY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000" dirty="0">
                <a:solidFill>
                  <a:schemeClr val="bg1"/>
                </a:solidFill>
                <a:latin typeface="Helvetica" panose="020B0403020202020204" pitchFamily="34" charset="0"/>
              </a:rPr>
              <a:t>•	Licenciatura en Físico-Matemáticas, UMSH </a:t>
            </a:r>
          </a:p>
        </p:txBody>
      </p:sp>
      <p:grpSp>
        <p:nvGrpSpPr>
          <p:cNvPr id="34" name="Grupo 33">
            <a:extLst>
              <a:ext uri="{FF2B5EF4-FFF2-40B4-BE49-F238E27FC236}">
                <a16:creationId xmlns:a16="http://schemas.microsoft.com/office/drawing/2014/main" id="{8FE91B48-09B2-984E-B597-E51B70345BD7}"/>
              </a:ext>
            </a:extLst>
          </p:cNvPr>
          <p:cNvGrpSpPr/>
          <p:nvPr/>
        </p:nvGrpSpPr>
        <p:grpSpPr>
          <a:xfrm>
            <a:off x="2463208" y="1510662"/>
            <a:ext cx="2175848" cy="312424"/>
            <a:chOff x="2130892" y="2830139"/>
            <a:chExt cx="5747848" cy="1231392"/>
          </a:xfrm>
          <a:solidFill>
            <a:srgbClr val="F19100"/>
          </a:solidFill>
        </p:grpSpPr>
        <p:sp>
          <p:nvSpPr>
            <p:cNvPr id="35" name="Rectángulo 34">
              <a:extLst>
                <a:ext uri="{FF2B5EF4-FFF2-40B4-BE49-F238E27FC236}">
                  <a16:creationId xmlns:a16="http://schemas.microsoft.com/office/drawing/2014/main" id="{5DF63768-C8F4-FBA2-E717-C93D5630067B}"/>
                </a:ext>
              </a:extLst>
            </p:cNvPr>
            <p:cNvSpPr/>
            <p:nvPr/>
          </p:nvSpPr>
          <p:spPr>
            <a:xfrm>
              <a:off x="2724912" y="2830139"/>
              <a:ext cx="4559808" cy="1231392"/>
            </a:xfrm>
            <a:prstGeom prst="rect">
              <a:avLst/>
            </a:prstGeom>
            <a:grpFill/>
            <a:ln>
              <a:solidFill>
                <a:srgbClr val="F19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Helvetica" panose="020B0403020202020204" pitchFamily="34" charset="0"/>
              </a:endParaRPr>
            </a:p>
          </p:txBody>
        </p:sp>
        <p:sp>
          <p:nvSpPr>
            <p:cNvPr id="36" name="Elipse 35">
              <a:extLst>
                <a:ext uri="{FF2B5EF4-FFF2-40B4-BE49-F238E27FC236}">
                  <a16:creationId xmlns:a16="http://schemas.microsoft.com/office/drawing/2014/main" id="{1DD3F88D-CEDD-7410-4FF9-125ECAB65FFE}"/>
                </a:ext>
              </a:extLst>
            </p:cNvPr>
            <p:cNvSpPr/>
            <p:nvPr/>
          </p:nvSpPr>
          <p:spPr>
            <a:xfrm>
              <a:off x="2130892" y="2830139"/>
              <a:ext cx="1188040" cy="1231392"/>
            </a:xfrm>
            <a:prstGeom prst="ellipse">
              <a:avLst/>
            </a:prstGeom>
            <a:grpFill/>
            <a:ln>
              <a:solidFill>
                <a:srgbClr val="F19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Helvetica" panose="020B0403020202020204" pitchFamily="34" charset="0"/>
              </a:endParaRPr>
            </a:p>
          </p:txBody>
        </p:sp>
        <p:sp>
          <p:nvSpPr>
            <p:cNvPr id="37" name="Elipse 36">
              <a:extLst>
                <a:ext uri="{FF2B5EF4-FFF2-40B4-BE49-F238E27FC236}">
                  <a16:creationId xmlns:a16="http://schemas.microsoft.com/office/drawing/2014/main" id="{7B080C92-709A-EB84-2824-62606088D8A2}"/>
                </a:ext>
              </a:extLst>
            </p:cNvPr>
            <p:cNvSpPr/>
            <p:nvPr/>
          </p:nvSpPr>
          <p:spPr>
            <a:xfrm>
              <a:off x="6690700" y="2830139"/>
              <a:ext cx="1188040" cy="1231392"/>
            </a:xfrm>
            <a:prstGeom prst="ellipse">
              <a:avLst/>
            </a:prstGeom>
            <a:grpFill/>
            <a:ln>
              <a:solidFill>
                <a:srgbClr val="F19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Helvetica" panose="020B0403020202020204" pitchFamily="34" charset="0"/>
              </a:endParaRPr>
            </a:p>
          </p:txBody>
        </p:sp>
      </p:grpSp>
      <p:sp>
        <p:nvSpPr>
          <p:cNvPr id="38" name="CuadroTexto 37">
            <a:extLst>
              <a:ext uri="{FF2B5EF4-FFF2-40B4-BE49-F238E27FC236}">
                <a16:creationId xmlns:a16="http://schemas.microsoft.com/office/drawing/2014/main" id="{8C44D285-870A-9EF0-4A0E-C856A6287275}"/>
              </a:ext>
            </a:extLst>
          </p:cNvPr>
          <p:cNvSpPr txBox="1"/>
          <p:nvPr/>
        </p:nvSpPr>
        <p:spPr>
          <a:xfrm>
            <a:off x="2463208" y="1528374"/>
            <a:ext cx="21758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/>
                </a:solidFill>
                <a:latin typeface="Helvetica" panose="020B0403020202020204" pitchFamily="34" charset="0"/>
              </a:rPr>
              <a:t>PUESTOS ACADEMICOS 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6DA5751E-37C3-C04F-F5CD-F70E2517AC0D}"/>
              </a:ext>
            </a:extLst>
          </p:cNvPr>
          <p:cNvSpPr txBox="1"/>
          <p:nvPr/>
        </p:nvSpPr>
        <p:spPr>
          <a:xfrm>
            <a:off x="2463208" y="1840798"/>
            <a:ext cx="494385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36575" indent="-536575" algn="just"/>
            <a:r>
              <a:rPr lang="es-MX" sz="1400" dirty="0" smtClean="0">
                <a:latin typeface="Helvetica" panose="020B0403020202020204" pitchFamily="34" charset="0"/>
              </a:rPr>
              <a:t>•	Profesor Investigador, UAEH </a:t>
            </a:r>
          </a:p>
          <a:p>
            <a:pPr marL="536575" indent="-536575" algn="just"/>
            <a:r>
              <a:rPr lang="es-MX" sz="1400" dirty="0" smtClean="0">
                <a:latin typeface="Helvetica" panose="020B0403020202020204" pitchFamily="34" charset="0"/>
              </a:rPr>
              <a:t>•	Coordinador de la Maestría en Manufactura, UAEH</a:t>
            </a:r>
          </a:p>
          <a:p>
            <a:pPr marL="536575" indent="-536575" algn="just"/>
            <a:r>
              <a:rPr lang="es-MX" sz="1400" dirty="0" smtClean="0">
                <a:latin typeface="Helvetica" panose="020B0403020202020204" pitchFamily="34" charset="0"/>
              </a:rPr>
              <a:t>•	Director del Departamento de Computación. ITESM-San Luis Potosí</a:t>
            </a:r>
          </a:p>
          <a:p>
            <a:pPr marL="536575" indent="-536575" algn="just"/>
            <a:r>
              <a:rPr lang="es-MX" sz="1400" dirty="0" smtClean="0">
                <a:latin typeface="Helvetica" panose="020B0403020202020204" pitchFamily="34" charset="0"/>
              </a:rPr>
              <a:t>•	Profesor-Investigador: U. de Guadalajara.</a:t>
            </a:r>
          </a:p>
          <a:p>
            <a:pPr marL="536575" indent="-536575" algn="just"/>
            <a:r>
              <a:rPr lang="es-MX" sz="1400" dirty="0" smtClean="0">
                <a:latin typeface="Helvetica" panose="020B0403020202020204" pitchFamily="34" charset="0"/>
              </a:rPr>
              <a:t>•	Profesor: UASLP, ITESM-SLP, U de G, La Salle León, U. Cuauhtémoc-SLP, ITESM-MTY, UMSH..</a:t>
            </a:r>
            <a:endParaRPr lang="es-MX" sz="1400" dirty="0">
              <a:latin typeface="Helvetica" panose="020B0403020202020204" pitchFamily="34" charset="0"/>
            </a:endParaRPr>
          </a:p>
        </p:txBody>
      </p:sp>
      <p:grpSp>
        <p:nvGrpSpPr>
          <p:cNvPr id="40" name="Grupo 39">
            <a:extLst>
              <a:ext uri="{FF2B5EF4-FFF2-40B4-BE49-F238E27FC236}">
                <a16:creationId xmlns:a16="http://schemas.microsoft.com/office/drawing/2014/main" id="{F2F2E280-D426-26EA-DF70-68585525B91D}"/>
              </a:ext>
            </a:extLst>
          </p:cNvPr>
          <p:cNvGrpSpPr/>
          <p:nvPr/>
        </p:nvGrpSpPr>
        <p:grpSpPr>
          <a:xfrm>
            <a:off x="2463207" y="4020198"/>
            <a:ext cx="2175849" cy="312424"/>
            <a:chOff x="2130892" y="2830139"/>
            <a:chExt cx="5747848" cy="1231392"/>
          </a:xfrm>
          <a:solidFill>
            <a:srgbClr val="F19100"/>
          </a:solidFill>
        </p:grpSpPr>
        <p:sp>
          <p:nvSpPr>
            <p:cNvPr id="41" name="Rectángulo 40">
              <a:extLst>
                <a:ext uri="{FF2B5EF4-FFF2-40B4-BE49-F238E27FC236}">
                  <a16:creationId xmlns:a16="http://schemas.microsoft.com/office/drawing/2014/main" id="{68C77863-C3C2-8458-526C-B6C196D6446B}"/>
                </a:ext>
              </a:extLst>
            </p:cNvPr>
            <p:cNvSpPr/>
            <p:nvPr/>
          </p:nvSpPr>
          <p:spPr>
            <a:xfrm>
              <a:off x="2724912" y="2830139"/>
              <a:ext cx="4559808" cy="1231392"/>
            </a:xfrm>
            <a:prstGeom prst="rect">
              <a:avLst/>
            </a:prstGeom>
            <a:grpFill/>
            <a:ln>
              <a:solidFill>
                <a:srgbClr val="F19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Helvetica" panose="020B0403020202020204" pitchFamily="34" charset="0"/>
              </a:endParaRPr>
            </a:p>
          </p:txBody>
        </p:sp>
        <p:sp>
          <p:nvSpPr>
            <p:cNvPr id="42" name="Elipse 41">
              <a:extLst>
                <a:ext uri="{FF2B5EF4-FFF2-40B4-BE49-F238E27FC236}">
                  <a16:creationId xmlns:a16="http://schemas.microsoft.com/office/drawing/2014/main" id="{55869D6A-09CE-8A51-0EF1-8DEA7541C9D3}"/>
                </a:ext>
              </a:extLst>
            </p:cNvPr>
            <p:cNvSpPr/>
            <p:nvPr/>
          </p:nvSpPr>
          <p:spPr>
            <a:xfrm>
              <a:off x="2130892" y="2830139"/>
              <a:ext cx="1188040" cy="1231392"/>
            </a:xfrm>
            <a:prstGeom prst="ellipse">
              <a:avLst/>
            </a:prstGeom>
            <a:grpFill/>
            <a:ln>
              <a:solidFill>
                <a:srgbClr val="F19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Helvetica" panose="020B0403020202020204" pitchFamily="34" charset="0"/>
              </a:endParaRPr>
            </a:p>
          </p:txBody>
        </p:sp>
        <p:sp>
          <p:nvSpPr>
            <p:cNvPr id="43" name="Elipse 42">
              <a:extLst>
                <a:ext uri="{FF2B5EF4-FFF2-40B4-BE49-F238E27FC236}">
                  <a16:creationId xmlns:a16="http://schemas.microsoft.com/office/drawing/2014/main" id="{85054CCE-E6D3-AD08-728F-627183499F7A}"/>
                </a:ext>
              </a:extLst>
            </p:cNvPr>
            <p:cNvSpPr/>
            <p:nvPr/>
          </p:nvSpPr>
          <p:spPr>
            <a:xfrm>
              <a:off x="6690700" y="2830139"/>
              <a:ext cx="1188040" cy="1231392"/>
            </a:xfrm>
            <a:prstGeom prst="ellipse">
              <a:avLst/>
            </a:prstGeom>
            <a:grpFill/>
            <a:ln>
              <a:solidFill>
                <a:srgbClr val="F19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Helvetica" panose="020B0403020202020204" pitchFamily="34" charset="0"/>
              </a:endParaRPr>
            </a:p>
          </p:txBody>
        </p:sp>
      </p:grpSp>
      <p:sp>
        <p:nvSpPr>
          <p:cNvPr id="44" name="CuadroTexto 43">
            <a:extLst>
              <a:ext uri="{FF2B5EF4-FFF2-40B4-BE49-F238E27FC236}">
                <a16:creationId xmlns:a16="http://schemas.microsoft.com/office/drawing/2014/main" id="{082F243B-28AA-6601-60B6-52F76E40FF2F}"/>
              </a:ext>
            </a:extLst>
          </p:cNvPr>
          <p:cNvSpPr txBox="1"/>
          <p:nvPr/>
        </p:nvSpPr>
        <p:spPr>
          <a:xfrm>
            <a:off x="2463207" y="4037910"/>
            <a:ext cx="217584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>
                <a:solidFill>
                  <a:schemeClr val="bg1"/>
                </a:solidFill>
                <a:latin typeface="Helvetica" panose="020B0403020202020204" pitchFamily="34" charset="0"/>
              </a:rPr>
              <a:t>DISTINCIONES Y PREMIOS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C42C9B14-9599-5599-C7C9-D296956B123F}"/>
              </a:ext>
            </a:extLst>
          </p:cNvPr>
          <p:cNvSpPr txBox="1"/>
          <p:nvPr/>
        </p:nvSpPr>
        <p:spPr>
          <a:xfrm>
            <a:off x="2463207" y="4524354"/>
            <a:ext cx="49438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Helvetica" panose="020B0403020202020204" pitchFamily="34" charset="0"/>
              </a:rPr>
              <a:t>S.N.I., </a:t>
            </a:r>
            <a:r>
              <a:rPr lang="en-US" sz="1400" dirty="0" smtClean="0">
                <a:latin typeface="Helvetica" panose="020B0403020202020204" pitchFamily="34" charset="0"/>
              </a:rPr>
              <a:t>PRODEP.</a:t>
            </a:r>
            <a:endParaRPr lang="es-MX" sz="1400" dirty="0">
              <a:latin typeface="Helvetica" panose="020B0403020202020204" pitchFamily="34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B4AC7C75-ABD4-5BFB-2CB0-54CA7DE22AA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0654" t="51279" r="33595" b="35359"/>
          <a:stretch/>
        </p:blipFill>
        <p:spPr>
          <a:xfrm>
            <a:off x="327503" y="311812"/>
            <a:ext cx="1442498" cy="688329"/>
          </a:xfrm>
          <a:prstGeom prst="rect">
            <a:avLst/>
          </a:prstGeom>
        </p:spPr>
      </p:pic>
      <p:pic>
        <p:nvPicPr>
          <p:cNvPr id="18" name="Picture 2" descr="Instituto de Ciencias Básicas e Ingeniería :: Recursos">
            <a:extLst>
              <a:ext uri="{FF2B5EF4-FFF2-40B4-BE49-F238E27FC236}">
                <a16:creationId xmlns:a16="http://schemas.microsoft.com/office/drawing/2014/main" id="{7E2FD0ED-4731-BEE9-6966-1953CD831E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3" y="9243170"/>
            <a:ext cx="1971578" cy="831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MiaOval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786" y="1503637"/>
            <a:ext cx="114300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6" name="Grupo 45">
            <a:extLst>
              <a:ext uri="{FF2B5EF4-FFF2-40B4-BE49-F238E27FC236}">
                <a16:creationId xmlns:a16="http://schemas.microsoft.com/office/drawing/2014/main" id="{4B43FAE4-9F0E-E1CD-29BB-26802BB843C3}"/>
              </a:ext>
            </a:extLst>
          </p:cNvPr>
          <p:cNvGrpSpPr/>
          <p:nvPr/>
        </p:nvGrpSpPr>
        <p:grpSpPr>
          <a:xfrm>
            <a:off x="2466095" y="5655847"/>
            <a:ext cx="4122577" cy="312424"/>
            <a:chOff x="2130892" y="2830139"/>
            <a:chExt cx="5747848" cy="1231392"/>
          </a:xfrm>
          <a:solidFill>
            <a:srgbClr val="F19100"/>
          </a:solidFill>
        </p:grpSpPr>
        <p:sp>
          <p:nvSpPr>
            <p:cNvPr id="47" name="Rectángulo 46">
              <a:extLst>
                <a:ext uri="{FF2B5EF4-FFF2-40B4-BE49-F238E27FC236}">
                  <a16:creationId xmlns:a16="http://schemas.microsoft.com/office/drawing/2014/main" id="{842B7461-7FF0-AE32-DEFE-BC8E078F7006}"/>
                </a:ext>
              </a:extLst>
            </p:cNvPr>
            <p:cNvSpPr/>
            <p:nvPr/>
          </p:nvSpPr>
          <p:spPr>
            <a:xfrm>
              <a:off x="2387342" y="2830139"/>
              <a:ext cx="5161178" cy="1231392"/>
            </a:xfrm>
            <a:prstGeom prst="rect">
              <a:avLst/>
            </a:prstGeom>
            <a:grpFill/>
            <a:ln>
              <a:solidFill>
                <a:srgbClr val="F19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Helvetica" panose="020B0403020202020204" pitchFamily="34" charset="0"/>
              </a:endParaRPr>
            </a:p>
          </p:txBody>
        </p:sp>
        <p:sp>
          <p:nvSpPr>
            <p:cNvPr id="48" name="Elipse 47">
              <a:extLst>
                <a:ext uri="{FF2B5EF4-FFF2-40B4-BE49-F238E27FC236}">
                  <a16:creationId xmlns:a16="http://schemas.microsoft.com/office/drawing/2014/main" id="{5852BB73-E298-66FB-7FB5-FADF132A5490}"/>
                </a:ext>
              </a:extLst>
            </p:cNvPr>
            <p:cNvSpPr/>
            <p:nvPr/>
          </p:nvSpPr>
          <p:spPr>
            <a:xfrm>
              <a:off x="2130892" y="2830139"/>
              <a:ext cx="540201" cy="1231392"/>
            </a:xfrm>
            <a:prstGeom prst="ellipse">
              <a:avLst/>
            </a:prstGeom>
            <a:grpFill/>
            <a:ln>
              <a:solidFill>
                <a:srgbClr val="F19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Helvetica" panose="020B0403020202020204" pitchFamily="34" charset="0"/>
              </a:endParaRPr>
            </a:p>
          </p:txBody>
        </p:sp>
        <p:sp>
          <p:nvSpPr>
            <p:cNvPr id="49" name="Elipse 48">
              <a:extLst>
                <a:ext uri="{FF2B5EF4-FFF2-40B4-BE49-F238E27FC236}">
                  <a16:creationId xmlns:a16="http://schemas.microsoft.com/office/drawing/2014/main" id="{24AC91B6-CEF8-2267-EE28-66965AD83A91}"/>
                </a:ext>
              </a:extLst>
            </p:cNvPr>
            <p:cNvSpPr/>
            <p:nvPr/>
          </p:nvSpPr>
          <p:spPr>
            <a:xfrm>
              <a:off x="7284720" y="2830139"/>
              <a:ext cx="594020" cy="1231392"/>
            </a:xfrm>
            <a:prstGeom prst="ellipse">
              <a:avLst/>
            </a:prstGeom>
            <a:grpFill/>
            <a:ln>
              <a:solidFill>
                <a:srgbClr val="F19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Helvetica" panose="020B0403020202020204" pitchFamily="34" charset="0"/>
              </a:endParaRPr>
            </a:p>
          </p:txBody>
        </p:sp>
      </p:grpSp>
      <p:sp>
        <p:nvSpPr>
          <p:cNvPr id="50" name="CuadroTexto 49">
            <a:extLst>
              <a:ext uri="{FF2B5EF4-FFF2-40B4-BE49-F238E27FC236}">
                <a16:creationId xmlns:a16="http://schemas.microsoft.com/office/drawing/2014/main" id="{F9EDCEB8-376A-EC07-BEB2-EEC17A5AAB93}"/>
              </a:ext>
            </a:extLst>
          </p:cNvPr>
          <p:cNvSpPr txBox="1"/>
          <p:nvPr/>
        </p:nvSpPr>
        <p:spPr>
          <a:xfrm>
            <a:off x="2466095" y="5673559"/>
            <a:ext cx="41225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solidFill>
                  <a:schemeClr val="bg1"/>
                </a:solidFill>
                <a:latin typeface="Helvetica" panose="020B0403020202020204" pitchFamily="34" charset="0"/>
              </a:rPr>
              <a:t>ÁREAS DE INTERES Y LÍNEAS DE INVESTIGACIÓN</a:t>
            </a:r>
            <a:endParaRPr lang="es-MX" sz="1200" b="1" dirty="0">
              <a:solidFill>
                <a:schemeClr val="bg1"/>
              </a:solidFill>
              <a:latin typeface="Helvetica" panose="020B0403020202020204" pitchFamily="34" charset="0"/>
            </a:endParaRP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30580CAD-B2FD-7051-7C4A-41DD8E94C6FC}"/>
              </a:ext>
            </a:extLst>
          </p:cNvPr>
          <p:cNvSpPr txBox="1"/>
          <p:nvPr/>
        </p:nvSpPr>
        <p:spPr>
          <a:xfrm>
            <a:off x="2463207" y="6165788"/>
            <a:ext cx="509406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Helvetica" panose="020B0403020202020204" pitchFamily="34" charset="0"/>
              </a:rPr>
              <a:t>•	Auto-organización de enjambres de robots.</a:t>
            </a:r>
          </a:p>
          <a:p>
            <a:r>
              <a:rPr lang="es-MX" dirty="0">
                <a:latin typeface="Helvetica" panose="020B0403020202020204" pitchFamily="34" charset="0"/>
              </a:rPr>
              <a:t>•	</a:t>
            </a:r>
            <a:r>
              <a:rPr lang="es-MX" dirty="0" smtClean="0">
                <a:latin typeface="Helvetica" panose="020B0403020202020204" pitchFamily="34" charset="0"/>
              </a:rPr>
              <a:t>Ingeniería Civil Forense.</a:t>
            </a:r>
            <a:endParaRPr lang="es-MX" dirty="0">
              <a:latin typeface="Helvetica" panose="020B0403020202020204" pitchFamily="34" charset="0"/>
            </a:endParaRPr>
          </a:p>
          <a:p>
            <a:r>
              <a:rPr lang="es-MX" dirty="0" smtClean="0">
                <a:latin typeface="Helvetica" panose="020B0403020202020204" pitchFamily="34" charset="0"/>
              </a:rPr>
              <a:t>•</a:t>
            </a:r>
            <a:r>
              <a:rPr lang="es-MX" dirty="0">
                <a:latin typeface="Helvetica" panose="020B0403020202020204" pitchFamily="34" charset="0"/>
              </a:rPr>
              <a:t>	Mecánica del cuerpo humano.</a:t>
            </a:r>
          </a:p>
          <a:p>
            <a:r>
              <a:rPr lang="es-MX" dirty="0">
                <a:latin typeface="Helvetica" panose="020B0403020202020204" pitchFamily="34" charset="0"/>
              </a:rPr>
              <a:t>•	Sistemas dinámicos en estado caótico.</a:t>
            </a:r>
          </a:p>
          <a:p>
            <a:r>
              <a:rPr lang="es-MX" dirty="0">
                <a:latin typeface="Helvetica" panose="020B0403020202020204" pitchFamily="34" charset="0"/>
              </a:rPr>
              <a:t>•	Fluidos en medios porosos.</a:t>
            </a:r>
          </a:p>
          <a:p>
            <a:r>
              <a:rPr lang="es-MX" dirty="0">
                <a:latin typeface="Helvetica" panose="020B0403020202020204" pitchFamily="34" charset="0"/>
              </a:rPr>
              <a:t>•	Fluidos Rehológicos</a:t>
            </a:r>
          </a:p>
        </p:txBody>
      </p:sp>
    </p:spTree>
    <p:extLst>
      <p:ext uri="{BB962C8B-B14F-4D97-AF65-F5344CB8AC3E}">
        <p14:creationId xmlns:p14="http://schemas.microsoft.com/office/powerpoint/2010/main" val="1926396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9A5B7850-697D-326C-3CB1-6F99D38D0387}"/>
              </a:ext>
            </a:extLst>
          </p:cNvPr>
          <p:cNvSpPr/>
          <p:nvPr/>
        </p:nvSpPr>
        <p:spPr>
          <a:xfrm>
            <a:off x="7362236" y="847725"/>
            <a:ext cx="102959" cy="9210676"/>
          </a:xfrm>
          <a:prstGeom prst="rect">
            <a:avLst/>
          </a:prstGeom>
          <a:solidFill>
            <a:srgbClr val="EB621C"/>
          </a:solidFill>
          <a:ln>
            <a:solidFill>
              <a:srgbClr val="EB62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F23CF2A2-9119-722E-8805-EC32918844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654" t="51279" r="33595" b="35359"/>
          <a:stretch/>
        </p:blipFill>
        <p:spPr>
          <a:xfrm>
            <a:off x="327503" y="311812"/>
            <a:ext cx="1442498" cy="688329"/>
          </a:xfrm>
          <a:prstGeom prst="rect">
            <a:avLst/>
          </a:prstGeom>
        </p:spPr>
      </p:pic>
      <p:sp>
        <p:nvSpPr>
          <p:cNvPr id="23" name="Rectángulo 22">
            <a:extLst>
              <a:ext uri="{FF2B5EF4-FFF2-40B4-BE49-F238E27FC236}">
                <a16:creationId xmlns:a16="http://schemas.microsoft.com/office/drawing/2014/main" id="{0F81C1C9-ADEA-44E2-E9C1-5EA97B2B82F2}"/>
              </a:ext>
            </a:extLst>
          </p:cNvPr>
          <p:cNvSpPr/>
          <p:nvPr/>
        </p:nvSpPr>
        <p:spPr>
          <a:xfrm>
            <a:off x="7499239" y="430530"/>
            <a:ext cx="102959" cy="9627871"/>
          </a:xfrm>
          <a:prstGeom prst="rect">
            <a:avLst/>
          </a:prstGeom>
          <a:solidFill>
            <a:srgbClr val="FFE4CC"/>
          </a:solidFill>
          <a:ln>
            <a:solidFill>
              <a:srgbClr val="FFE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645937F9-DB58-5C58-2B1A-ABA12281B56E}"/>
              </a:ext>
            </a:extLst>
          </p:cNvPr>
          <p:cNvSpPr/>
          <p:nvPr/>
        </p:nvSpPr>
        <p:spPr>
          <a:xfrm>
            <a:off x="7637945" y="0"/>
            <a:ext cx="102959" cy="10058401"/>
          </a:xfrm>
          <a:prstGeom prst="rect">
            <a:avLst/>
          </a:prstGeom>
          <a:solidFill>
            <a:srgbClr val="901817"/>
          </a:solidFill>
          <a:ln>
            <a:solidFill>
              <a:srgbClr val="9018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6" name="Picture 2" descr="Instituto de Ciencias Básicas e Ingeniería :: Recursos">
            <a:extLst>
              <a:ext uri="{FF2B5EF4-FFF2-40B4-BE49-F238E27FC236}">
                <a16:creationId xmlns:a16="http://schemas.microsoft.com/office/drawing/2014/main" id="{CAB14B0E-3949-C6FD-9E6A-C67BCA52DA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3" y="9243170"/>
            <a:ext cx="1971578" cy="831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3C52BC5-C9E0-FE9B-BC75-3165F9E4018E}"/>
              </a:ext>
            </a:extLst>
          </p:cNvPr>
          <p:cNvSpPr txBox="1"/>
          <p:nvPr/>
        </p:nvSpPr>
        <p:spPr>
          <a:xfrm>
            <a:off x="327503" y="1864235"/>
            <a:ext cx="673590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>
                <a:latin typeface="Helvetica" panose="020B0403020202020204" pitchFamily="34" charset="0"/>
              </a:rPr>
              <a:t>1986-1987 Desarrollo de Sistemas; Comisión Federal de Electricidad. </a:t>
            </a:r>
            <a:r>
              <a:rPr lang="es-MX" dirty="0" err="1">
                <a:latin typeface="Helvetica" panose="020B0403020202020204" pitchFamily="34" charset="0"/>
              </a:rPr>
              <a:t>Mty</a:t>
            </a:r>
            <a:r>
              <a:rPr lang="es-MX" dirty="0">
                <a:latin typeface="Helvetica" panose="020B0403020202020204" pitchFamily="34" charset="0"/>
              </a:rPr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>
                <a:latin typeface="Helvetica" panose="020B0403020202020204" pitchFamily="34" charset="0"/>
              </a:rPr>
              <a:t>1987-1988 Asistente de </a:t>
            </a:r>
            <a:r>
              <a:rPr lang="es-MX" dirty="0" smtClean="0">
                <a:latin typeface="Helvetica" panose="020B0403020202020204" pitchFamily="34" charset="0"/>
              </a:rPr>
              <a:t>Investigación, Centro de Inteligencia Artificial, ITESM-MTY.</a:t>
            </a:r>
            <a:endParaRPr lang="es-MX" dirty="0">
              <a:latin typeface="Helvetica" panose="020B0403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>
                <a:latin typeface="Helvetica" panose="020B0403020202020204" pitchFamily="34" charset="0"/>
              </a:rPr>
              <a:t>1988-1992 Director del Dpto. de Computación, I.T.E.S.M. Campus S.L.P.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>
                <a:latin typeface="Helvetica" panose="020B0403020202020204" pitchFamily="34" charset="0"/>
              </a:rPr>
              <a:t>1992-1996 Desarrollo de sistemas, I.N.E.G.I. S.L.P.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>
                <a:latin typeface="Helvetica" panose="020B0403020202020204" pitchFamily="34" charset="0"/>
              </a:rPr>
              <a:t>1996-1998 Asistente de Investigación, Instituto de Física, U.A.S.L.P.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>
                <a:latin typeface="Helvetica" panose="020B0403020202020204" pitchFamily="34" charset="0"/>
              </a:rPr>
              <a:t>2002-2004 </a:t>
            </a:r>
            <a:r>
              <a:rPr lang="es-MX" dirty="0" smtClean="0">
                <a:latin typeface="Helvetica" panose="020B0403020202020204" pitchFamily="34" charset="0"/>
              </a:rPr>
              <a:t>Profesor-Investigador, </a:t>
            </a:r>
            <a:r>
              <a:rPr lang="es-MX" dirty="0">
                <a:latin typeface="Helvetica" panose="020B0403020202020204" pitchFamily="34" charset="0"/>
              </a:rPr>
              <a:t>Universidad de Guadalajara,  Campus Lagos de Moreno.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>
                <a:latin typeface="Helvetica" panose="020B0403020202020204" pitchFamily="34" charset="0"/>
              </a:rPr>
              <a:t>2004-2006 Posdoctorado en la Universidad de California at Los </a:t>
            </a:r>
            <a:r>
              <a:rPr lang="es-MX" dirty="0" smtClean="0">
                <a:latin typeface="Helvetica" panose="020B0403020202020204" pitchFamily="34" charset="0"/>
              </a:rPr>
              <a:t>Ángeles, </a:t>
            </a:r>
            <a:r>
              <a:rPr lang="es-MX" dirty="0">
                <a:latin typeface="Helvetica" panose="020B0403020202020204" pitchFamily="34" charset="0"/>
              </a:rPr>
              <a:t>U.C.L.A.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dirty="0">
                <a:latin typeface="Helvetica" panose="020B0403020202020204" pitchFamily="34" charset="0"/>
              </a:rPr>
              <a:t>2006-     Profesor-Investigador, Universidad Autónoma del Estado de Hidalgo</a:t>
            </a:r>
            <a:r>
              <a:rPr lang="es-MX" dirty="0" smtClean="0">
                <a:latin typeface="Helvetica" panose="020B0403020202020204" pitchFamily="34" charset="0"/>
              </a:rPr>
              <a:t>.</a:t>
            </a:r>
            <a:endParaRPr lang="es-MX" dirty="0">
              <a:latin typeface="Helvetica" panose="020B0403020202020204" pitchFamily="34" charset="0"/>
            </a:endParaRPr>
          </a:p>
        </p:txBody>
      </p:sp>
      <p:grpSp>
        <p:nvGrpSpPr>
          <p:cNvPr id="14" name="Grupo 13">
            <a:extLst>
              <a:ext uri="{FF2B5EF4-FFF2-40B4-BE49-F238E27FC236}">
                <a16:creationId xmlns:a16="http://schemas.microsoft.com/office/drawing/2014/main" id="{0F8C2A2A-4EE0-3B6A-AF14-E16AB7C969FA}"/>
              </a:ext>
            </a:extLst>
          </p:cNvPr>
          <p:cNvGrpSpPr/>
          <p:nvPr/>
        </p:nvGrpSpPr>
        <p:grpSpPr>
          <a:xfrm>
            <a:off x="327503" y="1257074"/>
            <a:ext cx="4122577" cy="312424"/>
            <a:chOff x="2130892" y="2830139"/>
            <a:chExt cx="5747848" cy="1231392"/>
          </a:xfrm>
          <a:solidFill>
            <a:srgbClr val="F19100"/>
          </a:solidFill>
        </p:grpSpPr>
        <p:sp>
          <p:nvSpPr>
            <p:cNvPr id="15" name="Rectángulo 14">
              <a:extLst>
                <a:ext uri="{FF2B5EF4-FFF2-40B4-BE49-F238E27FC236}">
                  <a16:creationId xmlns:a16="http://schemas.microsoft.com/office/drawing/2014/main" id="{F07AE98A-3EA5-FE49-903C-3AAFCBF7B61F}"/>
                </a:ext>
              </a:extLst>
            </p:cNvPr>
            <p:cNvSpPr/>
            <p:nvPr/>
          </p:nvSpPr>
          <p:spPr>
            <a:xfrm>
              <a:off x="2387342" y="2830139"/>
              <a:ext cx="5161178" cy="1231392"/>
            </a:xfrm>
            <a:prstGeom prst="rect">
              <a:avLst/>
            </a:prstGeom>
            <a:grpFill/>
            <a:ln>
              <a:solidFill>
                <a:srgbClr val="F19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Helvetica" panose="020B0403020202020204" pitchFamily="34" charset="0"/>
              </a:endParaRPr>
            </a:p>
          </p:txBody>
        </p:sp>
        <p:sp>
          <p:nvSpPr>
            <p:cNvPr id="16" name="Elipse 15">
              <a:extLst>
                <a:ext uri="{FF2B5EF4-FFF2-40B4-BE49-F238E27FC236}">
                  <a16:creationId xmlns:a16="http://schemas.microsoft.com/office/drawing/2014/main" id="{C7A8C635-3434-7356-FE4D-67FBA9565039}"/>
                </a:ext>
              </a:extLst>
            </p:cNvPr>
            <p:cNvSpPr/>
            <p:nvPr/>
          </p:nvSpPr>
          <p:spPr>
            <a:xfrm>
              <a:off x="2130892" y="2830139"/>
              <a:ext cx="540201" cy="1231392"/>
            </a:xfrm>
            <a:prstGeom prst="ellipse">
              <a:avLst/>
            </a:prstGeom>
            <a:grpFill/>
            <a:ln>
              <a:solidFill>
                <a:srgbClr val="F19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Helvetica" panose="020B0403020202020204" pitchFamily="34" charset="0"/>
              </a:endParaRPr>
            </a:p>
          </p:txBody>
        </p:sp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C668CA10-F1E3-1275-9E0D-AF107E0C523D}"/>
                </a:ext>
              </a:extLst>
            </p:cNvPr>
            <p:cNvSpPr/>
            <p:nvPr/>
          </p:nvSpPr>
          <p:spPr>
            <a:xfrm>
              <a:off x="7284720" y="2830139"/>
              <a:ext cx="594020" cy="1231392"/>
            </a:xfrm>
            <a:prstGeom prst="ellipse">
              <a:avLst/>
            </a:prstGeom>
            <a:grpFill/>
            <a:ln>
              <a:solidFill>
                <a:srgbClr val="F19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Helvetica" panose="020B0403020202020204" pitchFamily="34" charset="0"/>
              </a:endParaRPr>
            </a:p>
          </p:txBody>
        </p:sp>
      </p:grp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38738EC-198C-1272-F871-D74BFC9973D3}"/>
              </a:ext>
            </a:extLst>
          </p:cNvPr>
          <p:cNvSpPr txBox="1"/>
          <p:nvPr/>
        </p:nvSpPr>
        <p:spPr>
          <a:xfrm>
            <a:off x="327503" y="1274000"/>
            <a:ext cx="41225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solidFill>
                  <a:schemeClr val="bg1"/>
                </a:solidFill>
                <a:latin typeface="Helvetica" panose="020B0403020202020204" pitchFamily="34" charset="0"/>
              </a:rPr>
              <a:t>EXPERIENCIA LABORAL RELEVANTE</a:t>
            </a:r>
            <a:endParaRPr lang="es-MX" sz="1200" b="1" dirty="0">
              <a:solidFill>
                <a:schemeClr val="bg1"/>
              </a:solidFill>
              <a:latin typeface="Helvetica" panose="020B0403020202020204" pitchFamily="34" charset="0"/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A3C52BC5-C9E0-FE9B-BC75-3165F9E4018E}"/>
              </a:ext>
            </a:extLst>
          </p:cNvPr>
          <p:cNvSpPr txBox="1"/>
          <p:nvPr/>
        </p:nvSpPr>
        <p:spPr>
          <a:xfrm>
            <a:off x="474606" y="7030003"/>
            <a:ext cx="673590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>
                <a:latin typeface="Helvetica" panose="020B0403020202020204" pitchFamily="34" charset="0"/>
              </a:rPr>
              <a:t>•	Programación de </a:t>
            </a:r>
            <a:r>
              <a:rPr lang="es-MX" sz="1600" dirty="0" smtClean="0">
                <a:latin typeface="Helvetica" panose="020B0403020202020204" pitchFamily="34" charset="0"/>
              </a:rPr>
              <a:t>enjambres </a:t>
            </a:r>
            <a:r>
              <a:rPr lang="es-MX" sz="1600" dirty="0">
                <a:latin typeface="Helvetica" panose="020B0403020202020204" pitchFamily="34" charset="0"/>
              </a:rPr>
              <a:t>de robots para auto-organización.</a:t>
            </a:r>
          </a:p>
          <a:p>
            <a:r>
              <a:rPr lang="es-MX" sz="1600" dirty="0">
                <a:latin typeface="Helvetica" panose="020B0403020202020204" pitchFamily="34" charset="0"/>
              </a:rPr>
              <a:t>•	Resonancias de estructuras mecánicas.</a:t>
            </a:r>
          </a:p>
          <a:p>
            <a:r>
              <a:rPr lang="es-MX" sz="1600" dirty="0">
                <a:latin typeface="Helvetica" panose="020B0403020202020204" pitchFamily="34" charset="0"/>
              </a:rPr>
              <a:t>•	Propiedades de conservación en Autómatas celulares.</a:t>
            </a:r>
          </a:p>
          <a:p>
            <a:r>
              <a:rPr lang="es-MX" sz="1600" dirty="0">
                <a:latin typeface="Helvetica" panose="020B0403020202020204" pitchFamily="34" charset="0"/>
              </a:rPr>
              <a:t>•	Sincronización de neuronas usando modelo biológico.</a:t>
            </a:r>
          </a:p>
          <a:p>
            <a:r>
              <a:rPr lang="es-MX" sz="1600" dirty="0">
                <a:latin typeface="Helvetica" panose="020B0403020202020204" pitchFamily="34" charset="0"/>
              </a:rPr>
              <a:t>•	Estudio de nuevos láseres de semiconductor.</a:t>
            </a:r>
          </a:p>
          <a:p>
            <a:r>
              <a:rPr lang="es-MX" sz="1600" dirty="0">
                <a:latin typeface="Helvetica" panose="020B0403020202020204" pitchFamily="34" charset="0"/>
              </a:rPr>
              <a:t>•	Propiedades estáticas y dinámicas de fluidos </a:t>
            </a:r>
            <a:r>
              <a:rPr lang="es-MX" sz="1600" dirty="0" smtClean="0">
                <a:latin typeface="Helvetica" panose="020B0403020202020204" pitchFamily="34" charset="0"/>
              </a:rPr>
              <a:t>magneto-</a:t>
            </a:r>
            <a:r>
              <a:rPr lang="es-MX" sz="1600" dirty="0" err="1" smtClean="0">
                <a:latin typeface="Helvetica" panose="020B0403020202020204" pitchFamily="34" charset="0"/>
              </a:rPr>
              <a:t>rehológicos</a:t>
            </a:r>
            <a:r>
              <a:rPr lang="es-MX" sz="1600" dirty="0">
                <a:latin typeface="Helvetica" panose="020B0403020202020204" pitchFamily="34" charset="0"/>
              </a:rPr>
              <a:t>.</a:t>
            </a:r>
          </a:p>
          <a:p>
            <a:r>
              <a:rPr lang="es-MX" sz="1600" dirty="0">
                <a:latin typeface="Helvetica" panose="020B0403020202020204" pitchFamily="34" charset="0"/>
              </a:rPr>
              <a:t>•	Calculo numérico de electrodeposición de metales.</a:t>
            </a:r>
            <a:r>
              <a:rPr lang="en-US" sz="1600" dirty="0" smtClean="0">
                <a:latin typeface="Helvetica" panose="020B0403020202020204" pitchFamily="34" charset="0"/>
              </a:rPr>
              <a:t>.</a:t>
            </a:r>
            <a:endParaRPr lang="es-MX" sz="1600" dirty="0">
              <a:latin typeface="Helvetica" panose="020B0403020202020204" pitchFamily="34" charset="0"/>
            </a:endParaRPr>
          </a:p>
        </p:txBody>
      </p:sp>
      <p:grpSp>
        <p:nvGrpSpPr>
          <p:cNvPr id="21" name="Grupo 20">
            <a:extLst>
              <a:ext uri="{FF2B5EF4-FFF2-40B4-BE49-F238E27FC236}">
                <a16:creationId xmlns:a16="http://schemas.microsoft.com/office/drawing/2014/main" id="{0F8C2A2A-4EE0-3B6A-AF14-E16AB7C969FA}"/>
              </a:ext>
            </a:extLst>
          </p:cNvPr>
          <p:cNvGrpSpPr/>
          <p:nvPr/>
        </p:nvGrpSpPr>
        <p:grpSpPr>
          <a:xfrm>
            <a:off x="420061" y="6508837"/>
            <a:ext cx="2758597" cy="312424"/>
            <a:chOff x="2130892" y="2830139"/>
            <a:chExt cx="5747848" cy="1231392"/>
          </a:xfrm>
          <a:solidFill>
            <a:srgbClr val="F19100"/>
          </a:solidFill>
        </p:grpSpPr>
        <p:sp>
          <p:nvSpPr>
            <p:cNvPr id="22" name="Rectángulo 21">
              <a:extLst>
                <a:ext uri="{FF2B5EF4-FFF2-40B4-BE49-F238E27FC236}">
                  <a16:creationId xmlns:a16="http://schemas.microsoft.com/office/drawing/2014/main" id="{F07AE98A-3EA5-FE49-903C-3AAFCBF7B61F}"/>
                </a:ext>
              </a:extLst>
            </p:cNvPr>
            <p:cNvSpPr/>
            <p:nvPr/>
          </p:nvSpPr>
          <p:spPr>
            <a:xfrm>
              <a:off x="2387342" y="2830139"/>
              <a:ext cx="5161178" cy="1231392"/>
            </a:xfrm>
            <a:prstGeom prst="rect">
              <a:avLst/>
            </a:prstGeom>
            <a:grpFill/>
            <a:ln>
              <a:solidFill>
                <a:srgbClr val="F19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Helvetica" panose="020B0403020202020204" pitchFamily="34" charset="0"/>
              </a:endParaRPr>
            </a:p>
          </p:txBody>
        </p:sp>
        <p:sp>
          <p:nvSpPr>
            <p:cNvPr id="25" name="Elipse 24">
              <a:extLst>
                <a:ext uri="{FF2B5EF4-FFF2-40B4-BE49-F238E27FC236}">
                  <a16:creationId xmlns:a16="http://schemas.microsoft.com/office/drawing/2014/main" id="{C7A8C635-3434-7356-FE4D-67FBA9565039}"/>
                </a:ext>
              </a:extLst>
            </p:cNvPr>
            <p:cNvSpPr/>
            <p:nvPr/>
          </p:nvSpPr>
          <p:spPr>
            <a:xfrm>
              <a:off x="2130892" y="2830139"/>
              <a:ext cx="540201" cy="1231392"/>
            </a:xfrm>
            <a:prstGeom prst="ellipse">
              <a:avLst/>
            </a:prstGeom>
            <a:grpFill/>
            <a:ln>
              <a:solidFill>
                <a:srgbClr val="F19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Helvetica" panose="020B0403020202020204" pitchFamily="34" charset="0"/>
              </a:endParaRPr>
            </a:p>
          </p:txBody>
        </p:sp>
        <p:sp>
          <p:nvSpPr>
            <p:cNvPr id="28" name="Elipse 27">
              <a:extLst>
                <a:ext uri="{FF2B5EF4-FFF2-40B4-BE49-F238E27FC236}">
                  <a16:creationId xmlns:a16="http://schemas.microsoft.com/office/drawing/2014/main" id="{C668CA10-F1E3-1275-9E0D-AF107E0C523D}"/>
                </a:ext>
              </a:extLst>
            </p:cNvPr>
            <p:cNvSpPr/>
            <p:nvPr/>
          </p:nvSpPr>
          <p:spPr>
            <a:xfrm>
              <a:off x="7284720" y="2830139"/>
              <a:ext cx="594020" cy="1231392"/>
            </a:xfrm>
            <a:prstGeom prst="ellipse">
              <a:avLst/>
            </a:prstGeom>
            <a:grpFill/>
            <a:ln>
              <a:solidFill>
                <a:srgbClr val="F19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Helvetica" panose="020B0403020202020204" pitchFamily="34" charset="0"/>
              </a:endParaRPr>
            </a:p>
          </p:txBody>
        </p:sp>
      </p:grpSp>
      <p:sp>
        <p:nvSpPr>
          <p:cNvPr id="29" name="CuadroTexto 28">
            <a:extLst>
              <a:ext uri="{FF2B5EF4-FFF2-40B4-BE49-F238E27FC236}">
                <a16:creationId xmlns:a16="http://schemas.microsoft.com/office/drawing/2014/main" id="{438738EC-198C-1272-F871-D74BFC9973D3}"/>
              </a:ext>
            </a:extLst>
          </p:cNvPr>
          <p:cNvSpPr txBox="1"/>
          <p:nvPr/>
        </p:nvSpPr>
        <p:spPr>
          <a:xfrm>
            <a:off x="327503" y="6526550"/>
            <a:ext cx="27585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solidFill>
                  <a:schemeClr val="bg1"/>
                </a:solidFill>
                <a:latin typeface="Helvetica" panose="020B0403020202020204" pitchFamily="34" charset="0"/>
              </a:rPr>
              <a:t>PROYECTOS DE INVESTIGACIÓN</a:t>
            </a:r>
            <a:endParaRPr lang="es-MX" sz="1200" b="1" dirty="0">
              <a:solidFill>
                <a:schemeClr val="bg1"/>
              </a:solidFill>
              <a:latin typeface="Helvetica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434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9A5B7850-697D-326C-3CB1-6F99D38D0387}"/>
              </a:ext>
            </a:extLst>
          </p:cNvPr>
          <p:cNvSpPr/>
          <p:nvPr/>
        </p:nvSpPr>
        <p:spPr>
          <a:xfrm>
            <a:off x="7362236" y="847725"/>
            <a:ext cx="102959" cy="9210676"/>
          </a:xfrm>
          <a:prstGeom prst="rect">
            <a:avLst/>
          </a:prstGeom>
          <a:solidFill>
            <a:srgbClr val="EB621C"/>
          </a:solidFill>
          <a:ln>
            <a:solidFill>
              <a:srgbClr val="EB621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F23CF2A2-9119-722E-8805-EC32918844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654" t="51279" r="33595" b="35359"/>
          <a:stretch/>
        </p:blipFill>
        <p:spPr>
          <a:xfrm>
            <a:off x="327503" y="311812"/>
            <a:ext cx="1442498" cy="688329"/>
          </a:xfrm>
          <a:prstGeom prst="rect">
            <a:avLst/>
          </a:prstGeom>
        </p:spPr>
      </p:pic>
      <p:sp>
        <p:nvSpPr>
          <p:cNvPr id="23" name="Rectángulo 22">
            <a:extLst>
              <a:ext uri="{FF2B5EF4-FFF2-40B4-BE49-F238E27FC236}">
                <a16:creationId xmlns:a16="http://schemas.microsoft.com/office/drawing/2014/main" id="{0F81C1C9-ADEA-44E2-E9C1-5EA97B2B82F2}"/>
              </a:ext>
            </a:extLst>
          </p:cNvPr>
          <p:cNvSpPr/>
          <p:nvPr/>
        </p:nvSpPr>
        <p:spPr>
          <a:xfrm>
            <a:off x="7499239" y="430530"/>
            <a:ext cx="102959" cy="9627871"/>
          </a:xfrm>
          <a:prstGeom prst="rect">
            <a:avLst/>
          </a:prstGeom>
          <a:solidFill>
            <a:srgbClr val="FFE4CC"/>
          </a:solidFill>
          <a:ln>
            <a:solidFill>
              <a:srgbClr val="FFE4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645937F9-DB58-5C58-2B1A-ABA12281B56E}"/>
              </a:ext>
            </a:extLst>
          </p:cNvPr>
          <p:cNvSpPr/>
          <p:nvPr/>
        </p:nvSpPr>
        <p:spPr>
          <a:xfrm>
            <a:off x="7637945" y="0"/>
            <a:ext cx="102959" cy="10058401"/>
          </a:xfrm>
          <a:prstGeom prst="rect">
            <a:avLst/>
          </a:prstGeom>
          <a:solidFill>
            <a:srgbClr val="901817"/>
          </a:solidFill>
          <a:ln>
            <a:solidFill>
              <a:srgbClr val="90181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6" name="Picture 2" descr="Instituto de Ciencias Básicas e Ingeniería :: Recursos">
            <a:extLst>
              <a:ext uri="{FF2B5EF4-FFF2-40B4-BE49-F238E27FC236}">
                <a16:creationId xmlns:a16="http://schemas.microsoft.com/office/drawing/2014/main" id="{CAB14B0E-3949-C6FD-9E6A-C67BCA52DA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63" y="9243170"/>
            <a:ext cx="1971578" cy="831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8" name="Grupo 27">
            <a:extLst>
              <a:ext uri="{FF2B5EF4-FFF2-40B4-BE49-F238E27FC236}">
                <a16:creationId xmlns:a16="http://schemas.microsoft.com/office/drawing/2014/main" id="{0F8C2A2A-4EE0-3B6A-AF14-E16AB7C969FA}"/>
              </a:ext>
            </a:extLst>
          </p:cNvPr>
          <p:cNvGrpSpPr/>
          <p:nvPr/>
        </p:nvGrpSpPr>
        <p:grpSpPr>
          <a:xfrm>
            <a:off x="327503" y="1225497"/>
            <a:ext cx="4514402" cy="312424"/>
            <a:chOff x="2130892" y="2830139"/>
            <a:chExt cx="5077777" cy="1231392"/>
          </a:xfrm>
          <a:solidFill>
            <a:srgbClr val="F19100"/>
          </a:solidFill>
        </p:grpSpPr>
        <p:sp>
          <p:nvSpPr>
            <p:cNvPr id="29" name="Rectángulo 28">
              <a:extLst>
                <a:ext uri="{FF2B5EF4-FFF2-40B4-BE49-F238E27FC236}">
                  <a16:creationId xmlns:a16="http://schemas.microsoft.com/office/drawing/2014/main" id="{F07AE98A-3EA5-FE49-903C-3AAFCBF7B61F}"/>
                </a:ext>
              </a:extLst>
            </p:cNvPr>
            <p:cNvSpPr/>
            <p:nvPr/>
          </p:nvSpPr>
          <p:spPr>
            <a:xfrm>
              <a:off x="2317915" y="2830139"/>
              <a:ext cx="4703731" cy="1231392"/>
            </a:xfrm>
            <a:prstGeom prst="rect">
              <a:avLst/>
            </a:prstGeom>
            <a:grpFill/>
            <a:ln>
              <a:solidFill>
                <a:srgbClr val="F19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dirty="0">
                <a:latin typeface="Helvetica" panose="020B0403020202020204" pitchFamily="34" charset="0"/>
              </a:endParaRPr>
            </a:p>
          </p:txBody>
        </p:sp>
        <p:sp>
          <p:nvSpPr>
            <p:cNvPr id="30" name="Elipse 29">
              <a:extLst>
                <a:ext uri="{FF2B5EF4-FFF2-40B4-BE49-F238E27FC236}">
                  <a16:creationId xmlns:a16="http://schemas.microsoft.com/office/drawing/2014/main" id="{C7A8C635-3434-7356-FE4D-67FBA9565039}"/>
                </a:ext>
              </a:extLst>
            </p:cNvPr>
            <p:cNvSpPr/>
            <p:nvPr/>
          </p:nvSpPr>
          <p:spPr>
            <a:xfrm>
              <a:off x="2130892" y="2830139"/>
              <a:ext cx="385869" cy="1231392"/>
            </a:xfrm>
            <a:prstGeom prst="ellipse">
              <a:avLst/>
            </a:prstGeom>
            <a:grpFill/>
            <a:ln>
              <a:solidFill>
                <a:srgbClr val="F19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Helvetica" panose="020B0403020202020204" pitchFamily="34" charset="0"/>
              </a:endParaRPr>
            </a:p>
          </p:txBody>
        </p:sp>
        <p:sp>
          <p:nvSpPr>
            <p:cNvPr id="31" name="Elipse 30">
              <a:extLst>
                <a:ext uri="{FF2B5EF4-FFF2-40B4-BE49-F238E27FC236}">
                  <a16:creationId xmlns:a16="http://schemas.microsoft.com/office/drawing/2014/main" id="{C668CA10-F1E3-1275-9E0D-AF107E0C523D}"/>
                </a:ext>
              </a:extLst>
            </p:cNvPr>
            <p:cNvSpPr/>
            <p:nvPr/>
          </p:nvSpPr>
          <p:spPr>
            <a:xfrm>
              <a:off x="6801993" y="2830139"/>
              <a:ext cx="406676" cy="1231392"/>
            </a:xfrm>
            <a:prstGeom prst="ellipse">
              <a:avLst/>
            </a:prstGeom>
            <a:grpFill/>
            <a:ln>
              <a:solidFill>
                <a:srgbClr val="F191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latin typeface="Helvetica" panose="020B0403020202020204" pitchFamily="34" charset="0"/>
              </a:endParaRPr>
            </a:p>
          </p:txBody>
        </p:sp>
      </p:grpSp>
      <p:sp>
        <p:nvSpPr>
          <p:cNvPr id="32" name="CuadroTexto 31">
            <a:extLst>
              <a:ext uri="{FF2B5EF4-FFF2-40B4-BE49-F238E27FC236}">
                <a16:creationId xmlns:a16="http://schemas.microsoft.com/office/drawing/2014/main" id="{438738EC-198C-1272-F871-D74BFC9973D3}"/>
              </a:ext>
            </a:extLst>
          </p:cNvPr>
          <p:cNvSpPr txBox="1"/>
          <p:nvPr/>
        </p:nvSpPr>
        <p:spPr>
          <a:xfrm>
            <a:off x="327503" y="1223923"/>
            <a:ext cx="4514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b="1" dirty="0">
                <a:solidFill>
                  <a:schemeClr val="bg1"/>
                </a:solidFill>
                <a:latin typeface="Helvetica" panose="020B0403020202020204" pitchFamily="34" charset="0"/>
              </a:rPr>
              <a:t>PUBLICACIONES NACIONALES E INTERNACIONALES</a:t>
            </a:r>
            <a:endParaRPr lang="es-MX" sz="1200" b="1" dirty="0">
              <a:solidFill>
                <a:schemeClr val="bg1"/>
              </a:solidFill>
              <a:latin typeface="Helvetica" panose="020B0403020202020204" pitchFamily="34" charset="0"/>
            </a:endParaRPr>
          </a:p>
        </p:txBody>
      </p:sp>
      <p:graphicFrame>
        <p:nvGraphicFramePr>
          <p:cNvPr id="33" name="Tabla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1840570"/>
              </p:ext>
            </p:extLst>
          </p:nvPr>
        </p:nvGraphicFramePr>
        <p:xfrm>
          <a:off x="327503" y="1726883"/>
          <a:ext cx="6725712" cy="7452360"/>
        </p:xfrm>
        <a:graphic>
          <a:graphicData uri="http://schemas.openxmlformats.org/drawingml/2006/table">
            <a:tbl>
              <a:tblPr firstRow="1">
                <a:tableStyleId>{284E427A-3D55-4303-BF80-6455036E1DE7}</a:tableStyleId>
              </a:tblPr>
              <a:tblGrid>
                <a:gridCol w="665725">
                  <a:extLst>
                    <a:ext uri="{9D8B030D-6E8A-4147-A177-3AD203B41FA5}">
                      <a16:colId xmlns:a16="http://schemas.microsoft.com/office/drawing/2014/main" val="2451329865"/>
                    </a:ext>
                  </a:extLst>
                </a:gridCol>
                <a:gridCol w="4445875">
                  <a:extLst>
                    <a:ext uri="{9D8B030D-6E8A-4147-A177-3AD203B41FA5}">
                      <a16:colId xmlns:a16="http://schemas.microsoft.com/office/drawing/2014/main" val="2791678756"/>
                    </a:ext>
                  </a:extLst>
                </a:gridCol>
                <a:gridCol w="1056290">
                  <a:extLst>
                    <a:ext uri="{9D8B030D-6E8A-4147-A177-3AD203B41FA5}">
                      <a16:colId xmlns:a16="http://schemas.microsoft.com/office/drawing/2014/main" val="1939333605"/>
                    </a:ext>
                  </a:extLst>
                </a:gridCol>
                <a:gridCol w="557822">
                  <a:extLst>
                    <a:ext uri="{9D8B030D-6E8A-4147-A177-3AD203B41FA5}">
                      <a16:colId xmlns:a16="http://schemas.microsoft.com/office/drawing/2014/main" val="23100460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" sz="1050" dirty="0">
                          <a:latin typeface="Helvetica" panose="020B0403020202020204" pitchFamily="34" charset="0"/>
                        </a:rPr>
                        <a:t>No. de trabajo</a:t>
                      </a:r>
                      <a:endParaRPr lang="es-MX" sz="1050" dirty="0">
                        <a:latin typeface="Helvetica" panose="020B0403020202020204" pitchFamily="34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21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dirty="0">
                          <a:latin typeface="Helvetica" panose="020B0403020202020204" pitchFamily="34" charset="0"/>
                        </a:rPr>
                        <a:t>Trabajo</a:t>
                      </a:r>
                      <a:endParaRPr lang="es-MX" sz="1050" dirty="0">
                        <a:latin typeface="Helvetica" panose="020B0403020202020204" pitchFamily="34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21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dirty="0">
                          <a:latin typeface="Helvetica" panose="020B0403020202020204" pitchFamily="34" charset="0"/>
                        </a:rPr>
                        <a:t>Tipo de publicación</a:t>
                      </a:r>
                      <a:endParaRPr lang="es-MX" sz="1050" dirty="0">
                        <a:latin typeface="Helvetica" panose="020B0403020202020204" pitchFamily="34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21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50" dirty="0">
                          <a:latin typeface="Helvetica" panose="020B0403020202020204" pitchFamily="34" charset="0"/>
                        </a:rPr>
                        <a:t>Año</a:t>
                      </a:r>
                      <a:endParaRPr lang="es-MX" sz="1050" dirty="0">
                        <a:latin typeface="Helvetica" panose="020B0403020202020204" pitchFamily="34" charset="0"/>
                      </a:endParaRPr>
                    </a:p>
                  </a:txBody>
                  <a:tcPr anchor="ctr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621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009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new method for the characterization of the dynamics of coupled Hénon map lattices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Artículo de investigación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44589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Síntesis de ácido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carmínicio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metilado</a:t>
                      </a: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Estudio teórico por DFT y estudio de sus propiedades ópticas para su potencial aplicación en dispositivos </a:t>
                      </a:r>
                      <a:r>
                        <a:rPr lang="es-MX" sz="11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optoelectrónicos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Artículo de investigación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2021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8404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Kinetic Study of Silver Electrodeposition Onto Pt </a:t>
                      </a:r>
                      <a:r>
                        <a:rPr lang="en-US" sz="11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Ultramicroelectrodes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From </a:t>
                      </a:r>
                      <a:r>
                        <a:rPr lang="en-US" sz="11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Amoniacal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Solutions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Artículo de investigación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120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Interferometric measurements of phase objects by using a simultaneous polarizing phase shifting Mach-</a:t>
                      </a:r>
                      <a:r>
                        <a:rPr lang="en-US" sz="11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Zehnder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interferometer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Artículo de investigación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59685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Synchronization in network motifs of delay-coupled map-based neurons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Artículo de investigación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429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Dynamical and structural properties of a granular model for a magnetorheological fluid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Artículo de investigación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2017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2213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Dynamical pattern formation in a low-concentration magneto-rheological ﬂuid under two orthogonal sinusoidal ﬁelds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Artículo de investigación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155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Experimental Analysis on Single-Mode Fiber Based on LP-01-11 Modes Coupling for WDM Systems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Artículo de investigación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8362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Simulation of a Long-Period Waveguide Grating on BCB/PMMA Polymers for Temperature Sensitivity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Artículo de investigación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9978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Wind Energy Conversion System Using PMSG Controlled by B-Spline Network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Artículo de investigación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5545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On-Line Control Strategy for a WECS with Permanent Magnet Synchronous Generator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Proceeding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s-MX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58246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Aplicación de herramientas para el desarrollo de una metodología para el análisis de la variación de pesos en máquinas envasadoras en la empresa “Campo Fresco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Artículo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1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congreso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760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Aplicación de simulación para evaluar la planeación estratégica de producción en una empresa del sector automotriz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Artículo</a:t>
                      </a: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US" sz="1100" dirty="0" err="1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congreso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2013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563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6872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1797</TotalTime>
  <Words>414</Words>
  <Application>Microsoft Office PowerPoint</Application>
  <PresentationFormat>Personalizado</PresentationFormat>
  <Paragraphs>156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Metodología y proceso para trabajar en Photoshop</dc:title>
  <dc:creator>Rafael Carlos</dc:creator>
  <cp:lastModifiedBy>alfredo</cp:lastModifiedBy>
  <cp:revision>71</cp:revision>
  <dcterms:created xsi:type="dcterms:W3CDTF">2022-08-20T01:34:36Z</dcterms:created>
  <dcterms:modified xsi:type="dcterms:W3CDTF">2025-06-25T20:49:14Z</dcterms:modified>
</cp:coreProperties>
</file>